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56" r:id="rId3"/>
    <p:sldId id="285" r:id="rId4"/>
    <p:sldId id="293" r:id="rId5"/>
    <p:sldId id="280" r:id="rId6"/>
    <p:sldId id="263" r:id="rId7"/>
    <p:sldId id="292" r:id="rId8"/>
    <p:sldId id="301" r:id="rId9"/>
    <p:sldId id="300" r:id="rId10"/>
    <p:sldId id="310" r:id="rId11"/>
    <p:sldId id="286" r:id="rId12"/>
    <p:sldId id="305" r:id="rId13"/>
    <p:sldId id="30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70C0"/>
    <a:srgbClr val="6666FF"/>
    <a:srgbClr val="00FF00"/>
    <a:srgbClr val="D7E5F5"/>
    <a:srgbClr val="CCECFF"/>
    <a:srgbClr val="CCCCFF"/>
    <a:srgbClr val="9999FF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3" autoAdjust="0"/>
  </p:normalViewPr>
  <p:slideViewPr>
    <p:cSldViewPr>
      <p:cViewPr>
        <p:scale>
          <a:sx n="100" d="100"/>
          <a:sy n="100" d="100"/>
        </p:scale>
        <p:origin x="45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F5D3-9AAA-4673-BD3B-A5603B01C25A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26502-B278-4DC7-8694-2AF66BDB685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etaboliz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l.wikipedia.org/wiki/Przetrwalnik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Oksydoreduktazy -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klasa enzymów katalizujących reakcje utleniania i redukcji.</a:t>
            </a:r>
            <a:endParaRPr lang="pl-PL" dirty="0" smtClean="0"/>
          </a:p>
          <a:p>
            <a:r>
              <a:rPr lang="pl-PL" dirty="0" smtClean="0">
                <a:solidFill>
                  <a:srgbClr val="C00000"/>
                </a:solidFill>
              </a:rPr>
              <a:t>1.1. </a:t>
            </a:r>
            <a:r>
              <a:rPr lang="pl-PL" sz="1200" b="1" i="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Dehydrogenazy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ogólna nazwa grupy enzymów zaliczanych do oksydoreduktaz, odczepiających atomy wodoru (łac. </a:t>
            </a:r>
            <a:r>
              <a:rPr lang="pl-P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hydrogenium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z rozmaitych związków organicznych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pl-PL" sz="1200" b="1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Transferazy</a:t>
            </a:r>
            <a:r>
              <a:rPr lang="pl-PL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klasa enzymów katalizujących reakcję przeniesienia grupy chemicznej (np.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tiolowej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(-SH), aminowej (-NH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metylowej (-CH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czy fosforanowej (-OPO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lub atomu z jednej cząsteczki (donora) na drugą (akceptora).</a:t>
            </a:r>
            <a:endParaRPr lang="pl-PL" sz="1200" b="1" i="0" u="sng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Hydrolazy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klasa enzymów katalizujących rozcięcie wiązań w procesie hydrolizy. 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 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enzym klasy hydrolaz o aktywności fosfatazy. Jej rola polega głównie na katalizowaniu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defosforylacji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różnych estrów fosforanowych. Wartość 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dla optymalna dla  działania 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 kwaśnej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mieści się w zakresie od 3,4 do 6,2, a 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</a:t>
            </a:r>
            <a:r>
              <a:rPr lang="pl-PL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alkalicznej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środowisku zasadowym.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 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–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grupa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enzymów z klasy hydrolaz rozkładających wiązania estrowe na kwasy i alkohole. 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klasa enzymów katalizujących odwracalnie lub nieodwracalnie odszczepienie grup bez udziału wody.</a:t>
            </a:r>
          </a:p>
          <a:p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Izomerazy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klasa enzymów katalizujących izomeryzację.</a:t>
            </a:r>
          </a:p>
          <a:p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syntetazy– klasa enzymów katalizujących powstawanie wiązań chemicznych między cząsteczkami, przy wykorzystaniu do tego energii pochodzącej z hydrolizy ATP.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http://aac.asm.org/content/58/3/1523.full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latencji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faza pierwotnego zahamowania (spoczynkowa, adaptacyjna) – okres początkowy po dostaniu się jednostki tworzącej kolonię (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j.t.k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.), np. komórki, do nowego środowiska. W tej fazie komórki nie dzielą się; zachodzi adaptacja do nowych warunków środowiska. W zależności od rodzaju komórek może trwać kilka do kilkunastu godzin.</a:t>
            </a: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wzrostu logarytmicznego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faza wzrostu wykładniczego (intensywnego wzrostu) – liczba komórek gwałtownie rośnie, zachodzą intensywne podziały. Faza ta jest nazywana </a:t>
            </a:r>
            <a:r>
              <a:rPr lang="pl-P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trofofazą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stacjonarna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faza równowagi – dochodzi do zrównania się w przybliżeniu liczby komórek tworzących się i obumierających w danej chwili. Faza ta następuje gdy zaczynają się wyczerpywać źródła pokarmu i/lub stężenie produktów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Metabolizm"/>
              </a:rPr>
              <a:t>przemiany materii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wzrasta do poziomu szkodliwego dla samych komórek. W czasie trwania fazy równowagi drobnoustroje zaczynają produkować 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wtórne produkty przemiany materii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substancje charakterystyczne dla danego gatunku. Etap ten nazywa się czasem </a:t>
            </a:r>
            <a:r>
              <a:rPr lang="pl-P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idiofazą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wymierania (spadkowa) – dominują procesy obumierania komórek, wytwarzają one formy inwolucyjne (zmienia się kształt komórek). Drobnoustroje przetrwalnikowe intensywnie wytwarzają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rzetrwalnik"/>
              </a:rPr>
              <a:t>przetrwalniki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 niektórych przypadkach, w podłożach płynnych, można mówić o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samowyjałowianiu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się środowiska.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B5ED-439C-4808-B0BC-59AA8CC94C56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Biologia komórki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5" name="Obraz 4" descr="Komórki róż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88840"/>
            <a:ext cx="5544616" cy="423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57049" y="2988241"/>
            <a:ext cx="16158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cykl Krebsa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11960" y="2627387"/>
            <a:ext cx="864096" cy="523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4092327" y="5843364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4067944" y="5852889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635896" y="60015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KCN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04248" y="357301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818" name="AutoShape 2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4" name="AutoShape 8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6" name="AutoShape 10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6" name="Grupa 35"/>
          <p:cNvGrpSpPr/>
          <p:nvPr/>
        </p:nvGrpSpPr>
        <p:grpSpPr>
          <a:xfrm>
            <a:off x="2627784" y="72008"/>
            <a:ext cx="5123934" cy="6741368"/>
            <a:chOff x="467544" y="72008"/>
            <a:chExt cx="5123934" cy="674136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14000" contrast="24000"/>
            </a:blip>
            <a:stretch>
              <a:fillRect/>
            </a:stretch>
          </p:blipFill>
          <p:spPr bwMode="auto">
            <a:xfrm>
              <a:off x="467544" y="72008"/>
              <a:ext cx="5123934" cy="6741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pole tekstowe 6"/>
            <p:cNvSpPr txBox="1"/>
            <p:nvPr/>
          </p:nvSpPr>
          <p:spPr>
            <a:xfrm>
              <a:off x="1355960" y="4309385"/>
              <a:ext cx="720081" cy="203133"/>
            </a:xfrm>
            <a:prstGeom prst="rect">
              <a:avLst/>
            </a:prstGeom>
            <a:solidFill>
              <a:srgbClr val="FFFF99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pl-PL" sz="1000" b="1" dirty="0" err="1" smtClean="0">
                  <a:solidFill>
                    <a:srgbClr val="0070C0"/>
                  </a:solidFill>
                </a:rPr>
                <a:t>formazan</a:t>
              </a:r>
              <a:endParaRPr lang="pl-PL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2646834" y="3923531"/>
              <a:ext cx="1647800" cy="3125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pl-PL" sz="900" b="1" i="1" dirty="0" smtClean="0">
                  <a:solidFill>
                    <a:srgbClr val="0070C0"/>
                  </a:solidFill>
                </a:rPr>
                <a:t>dehydrogenaza kwasu bursztynowego</a:t>
              </a:r>
              <a:endParaRPr lang="pl-PL" sz="9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1187624" y="3914348"/>
              <a:ext cx="1008112" cy="194925"/>
            </a:xfrm>
            <a:prstGeom prst="rect">
              <a:avLst/>
            </a:prstGeom>
            <a:solidFill>
              <a:srgbClr val="FFFF99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pl-PL" sz="1000" b="1" dirty="0" smtClean="0">
                  <a:solidFill>
                    <a:srgbClr val="0070C0"/>
                  </a:solidFill>
                </a:rPr>
                <a:t>sól  </a:t>
              </a:r>
              <a:r>
                <a:rPr lang="pl-PL" sz="1000" b="1" dirty="0" err="1" smtClean="0">
                  <a:solidFill>
                    <a:srgbClr val="0070C0"/>
                  </a:solidFill>
                </a:rPr>
                <a:t>terazolowa</a:t>
              </a:r>
              <a:endParaRPr lang="pl-PL" sz="1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Łącznik prosty ze strzałką 20"/>
            <p:cNvCxnSpPr/>
            <p:nvPr/>
          </p:nvCxnSpPr>
          <p:spPr>
            <a:xfrm flipH="1">
              <a:off x="2195736" y="4005064"/>
              <a:ext cx="648072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/>
            <p:cNvSpPr txBox="1"/>
            <p:nvPr/>
          </p:nvSpPr>
          <p:spPr>
            <a:xfrm>
              <a:off x="2421488" y="3812408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b="1" smtClean="0">
                  <a:solidFill>
                    <a:srgbClr val="0070C0"/>
                  </a:solidFill>
                </a:rPr>
                <a:t>2H</a:t>
              </a:r>
              <a:endParaRPr lang="pl-PL" sz="9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>
              <a:off x="1691680" y="4149080"/>
              <a:ext cx="0" cy="14401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>
              <a:off x="3419872" y="6270408"/>
              <a:ext cx="432048" cy="0"/>
            </a:xfrm>
            <a:prstGeom prst="line">
              <a:avLst/>
            </a:prstGeom>
            <a:ln w="1905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636" name="Picture 4" descr="Podobny obra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7958" y="6021288"/>
              <a:ext cx="305890" cy="432048"/>
            </a:xfrm>
            <a:prstGeom prst="rect">
              <a:avLst/>
            </a:prstGeom>
            <a:noFill/>
          </p:spPr>
        </p:pic>
        <p:sp>
          <p:nvSpPr>
            <p:cNvPr id="35" name="pole tekstowe 34"/>
            <p:cNvSpPr txBox="1"/>
            <p:nvPr/>
          </p:nvSpPr>
          <p:spPr>
            <a:xfrm>
              <a:off x="2843808" y="6297484"/>
              <a:ext cx="411335" cy="156453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pl-PL" sz="900" b="1" dirty="0" smtClean="0"/>
                <a:t>KCN</a:t>
              </a:r>
              <a:endParaRPr lang="pl-PL" sz="900" b="1" dirty="0"/>
            </a:p>
          </p:txBody>
        </p:sp>
      </p:grpSp>
      <p:sp>
        <p:nvSpPr>
          <p:cNvPr id="37" name="Prostokąt 36"/>
          <p:cNvSpPr/>
          <p:nvPr/>
        </p:nvSpPr>
        <p:spPr>
          <a:xfrm>
            <a:off x="745057" y="683985"/>
            <a:ext cx="12059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glikoliza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650961" y="5363355"/>
            <a:ext cx="1670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000"/>
              </a:lnSpc>
            </a:pP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łańcuch </a:t>
            </a:r>
          </a:p>
          <a:p>
            <a:pPr algn="ctr">
              <a:lnSpc>
                <a:spcPts val="3000"/>
              </a:lnSpc>
            </a:pP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oddechowy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5998448" cy="96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589500" y="404664"/>
            <a:ext cx="2138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Cykl Krebsa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11960" y="2627387"/>
            <a:ext cx="864096" cy="523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4367153"/>
            <a:ext cx="936104" cy="1949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pl-PL" sz="1200" b="1" dirty="0" err="1" smtClean="0"/>
              <a:t>formazan</a:t>
            </a:r>
            <a:endParaRPr lang="pl-PL" sz="1200" b="1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4092327" y="5843364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4067944" y="5852889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635896" y="60015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KCN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04248" y="357301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516216" y="3501008"/>
            <a:ext cx="936104" cy="31252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pl-PL" sz="1200" b="1" dirty="0" smtClean="0"/>
              <a:t>sól </a:t>
            </a:r>
            <a:r>
              <a:rPr lang="pl-PL" sz="1200" b="1" dirty="0" err="1" smtClean="0"/>
              <a:t>tetrazolowa</a:t>
            </a:r>
            <a:r>
              <a:rPr lang="pl-PL" sz="1200" b="1" dirty="0" smtClean="0"/>
              <a:t> </a:t>
            </a:r>
            <a:endParaRPr lang="pl-PL" sz="1200" b="1" dirty="0"/>
          </a:p>
        </p:txBody>
      </p:sp>
      <p:sp>
        <p:nvSpPr>
          <p:cNvPr id="34818" name="AutoShape 2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4" name="AutoShape 8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6" name="AutoShape 10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2066393" y="836712"/>
            <a:ext cx="4646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Barwne reakcje enzymów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2" name="AutoShape 4" descr="Znalezione obrazy dla zapytania grupa aryl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grupa aryl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899592" y="1956316"/>
            <a:ext cx="40324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 smtClean="0">
                <a:solidFill>
                  <a:srgbClr val="0070C0"/>
                </a:solidFill>
              </a:rPr>
              <a:t>Substrat: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specyficzny,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nietoksyczny,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działający w niskim stężeniu,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rozpuszczalny,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bezbarwny po rozpuszczeniu,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endParaRPr lang="pl-PL" sz="2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292080" y="1941800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D60093"/>
                </a:solidFill>
              </a:rPr>
              <a:t>Produkt: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barwny,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nierozpuszczalny,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stabilny chemicznie,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za uwagę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2050" name="Picture 2" descr="Znalezione obrazy dla zapytania komó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960440" cy="4137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7088832" cy="309634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Błony komórkowe.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Typy transportu przez błony.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Szlaki wydzielania.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Trawienie wewnątrzkomórkowe. Lizosomy.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Klasyfikacja enzymów i wykorzystanie ich właściwości jako znaczników wybranych struktur komórkowych. 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9" y="260648"/>
            <a:ext cx="7344815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Ćwiczenie nr 3</a:t>
            </a:r>
          </a:p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Enzymatyczne znaczniki  struktur komórkowych. </a:t>
            </a:r>
          </a:p>
          <a:p>
            <a:pPr algn="ctr"/>
            <a:endParaRPr lang="pl-P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1208538" y="137295"/>
            <a:ext cx="5970124" cy="66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2843808" y="2852936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2915816" y="3563288"/>
            <a:ext cx="1656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zaokrąglony 13"/>
          <p:cNvSpPr/>
          <p:nvPr/>
        </p:nvSpPr>
        <p:spPr>
          <a:xfrm>
            <a:off x="1292728" y="2000472"/>
            <a:ext cx="79208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</a:t>
            </a:r>
            <a:endParaRPr lang="pl-P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1279088" y="2708920"/>
            <a:ext cx="111064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1259632" y="3419272"/>
            <a:ext cx="576064" cy="1537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</a:t>
            </a:r>
            <a:endParaRPr lang="pl-PL" dirty="0"/>
          </a:p>
        </p:txBody>
      </p:sp>
      <p:cxnSp>
        <p:nvCxnSpPr>
          <p:cNvPr id="22" name="Łącznik prosty 21"/>
          <p:cNvCxnSpPr/>
          <p:nvPr/>
        </p:nvCxnSpPr>
        <p:spPr>
          <a:xfrm>
            <a:off x="2896766" y="5464274"/>
            <a:ext cx="15312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zaokrąglony 22"/>
          <p:cNvSpPr/>
          <p:nvPr/>
        </p:nvSpPr>
        <p:spPr>
          <a:xfrm>
            <a:off x="1259632" y="5166717"/>
            <a:ext cx="1512168" cy="1725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843808" y="5255622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esterazay</a:t>
            </a:r>
            <a:r>
              <a:rPr lang="pl-PL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niespecyficzne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915816" y="1423809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zasadowa fosfataza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2915816" y="1628800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1307257" y="817662"/>
            <a:ext cx="111064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47625"/>
            <a:ext cx="71532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Łącznik prosty 9"/>
          <p:cNvCxnSpPr/>
          <p:nvPr/>
        </p:nvCxnSpPr>
        <p:spPr>
          <a:xfrm>
            <a:off x="6362472" y="3193520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323560" y="1259032"/>
            <a:ext cx="100811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266284" y="28447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Fosfatazy</a:t>
            </a:r>
            <a:endParaRPr lang="pl-PL" sz="1200" b="1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6364000" y="3047227"/>
            <a:ext cx="576064" cy="53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1412776"/>
            <a:ext cx="757118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dirty="0" smtClean="0"/>
              <a:t>Lokalizacja </a:t>
            </a:r>
            <a:r>
              <a:rPr lang="pl-PL" sz="2400" dirty="0" smtClean="0"/>
              <a:t>dehydrogenazy </a:t>
            </a:r>
            <a:r>
              <a:rPr lang="pl-PL" sz="2400" dirty="0" err="1" smtClean="0"/>
              <a:t>bursztynianowej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icroscopy-uk.org.uk/mag/imgsep01/amoebaproteus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658597" cy="18002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-36512" y="35730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Forma wegetatywna</a:t>
            </a:r>
          </a:p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trofozoit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Obraz 8" descr="A castellan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3209" y="1340768"/>
            <a:ext cx="5645576" cy="4680520"/>
          </a:xfrm>
          <a:prstGeom prst="rect">
            <a:avLst/>
          </a:prstGeom>
        </p:spPr>
      </p:pic>
      <p:pic>
        <p:nvPicPr>
          <p:cNvPr id="10" name="Obraz 9" descr="A castellanni m. elektronow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275393"/>
            <a:ext cx="3168353" cy="258260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076056" y="61653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Forma przetrwalnikowa</a:t>
            </a:r>
          </a:p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sporozoit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91326" y="119534"/>
            <a:ext cx="65613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Materiał badawczy</a:t>
            </a:r>
            <a:b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ameba </a:t>
            </a:r>
            <a:r>
              <a:rPr lang="pl-PL" sz="36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Acanthamoeba</a:t>
            </a:r>
            <a:r>
              <a:rPr lang="pl-PL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36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castellanii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8040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1412777"/>
            <a:ext cx="7571184" cy="93610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/>
              <a:t>Ćw. 39</a:t>
            </a:r>
            <a:r>
              <a:rPr lang="pl-PL" sz="2400" dirty="0" smtClean="0"/>
              <a:t>. Lokalizacja dehydrogenazy </a:t>
            </a:r>
            <a:r>
              <a:rPr lang="pl-PL" sz="2400" dirty="0" err="1" smtClean="0"/>
              <a:t>bursztynianowej</a:t>
            </a:r>
            <a:r>
              <a:rPr lang="pl-PL" sz="2400" dirty="0" smtClean="0"/>
              <a:t>                 w komórkach ameb.</a:t>
            </a:r>
          </a:p>
          <a:p>
            <a:pPr>
              <a:spcAft>
                <a:spcPts val="1200"/>
              </a:spcAft>
            </a:pPr>
            <a:endParaRPr lang="pl-PL" sz="2400" dirty="0" smtClean="0"/>
          </a:p>
          <a:p>
            <a:pPr>
              <a:spcAft>
                <a:spcPts val="1200"/>
              </a:spcAft>
            </a:pPr>
            <a:endParaRPr lang="pl-PL" sz="2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039700" y="548680"/>
            <a:ext cx="2700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39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840149" y="2761183"/>
            <a:ext cx="5972211" cy="2685200"/>
            <a:chOff x="1840149" y="2761183"/>
            <a:chExt cx="5972211" cy="2685200"/>
          </a:xfrm>
        </p:grpSpPr>
        <p:pic>
          <p:nvPicPr>
            <p:cNvPr id="15" name="Obraz 14" descr="4.bioch04_html_a0c397c k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0149" y="3068960"/>
              <a:ext cx="5612171" cy="2016224"/>
            </a:xfrm>
            <a:prstGeom prst="rect">
              <a:avLst/>
            </a:prstGeom>
          </p:spPr>
        </p:pic>
        <p:grpSp>
          <p:nvGrpSpPr>
            <p:cNvPr id="9" name="Grupa 6"/>
            <p:cNvGrpSpPr/>
            <p:nvPr/>
          </p:nvGrpSpPr>
          <p:grpSpPr>
            <a:xfrm>
              <a:off x="2195736" y="4207752"/>
              <a:ext cx="5616624" cy="1238631"/>
              <a:chOff x="2528080" y="2492896"/>
              <a:chExt cx="4536504" cy="836076"/>
            </a:xfrm>
          </p:grpSpPr>
          <p:sp>
            <p:nvSpPr>
              <p:cNvPr id="10" name="pole tekstowe 9"/>
              <p:cNvSpPr txBox="1"/>
              <p:nvPr/>
            </p:nvSpPr>
            <p:spPr>
              <a:xfrm>
                <a:off x="2528080" y="3121223"/>
                <a:ext cx="4536504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/>
                  <a:t>bursztynian                                                                             </a:t>
                </a:r>
                <a:r>
                  <a:rPr lang="pl-PL" sz="1400" b="1" dirty="0" err="1" smtClean="0"/>
                  <a:t>fumaran</a:t>
                </a:r>
                <a:endParaRPr lang="pl-PL" sz="1400" b="1" dirty="0"/>
              </a:p>
            </p:txBody>
          </p:sp>
          <p:sp>
            <p:nvSpPr>
              <p:cNvPr id="11" name="pole tekstowe 10"/>
              <p:cNvSpPr txBox="1"/>
              <p:nvPr/>
            </p:nvSpPr>
            <p:spPr>
              <a:xfrm>
                <a:off x="3284240" y="2492896"/>
                <a:ext cx="1791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i="1" dirty="0" err="1" smtClean="0"/>
                  <a:t>dehydrogenzaza</a:t>
                </a:r>
                <a:r>
                  <a:rPr lang="pl-PL" sz="1400" b="1" i="1" dirty="0" smtClean="0"/>
                  <a:t>  </a:t>
                </a:r>
              </a:p>
              <a:p>
                <a:pPr algn="ctr"/>
                <a:r>
                  <a:rPr lang="pl-PL" sz="1400" b="1" i="1" dirty="0" err="1" smtClean="0"/>
                  <a:t>bursztynianowa</a:t>
                </a:r>
                <a:endParaRPr lang="pl-PL" sz="1400" b="1" i="1" dirty="0"/>
              </a:p>
            </p:txBody>
          </p:sp>
        </p:grpSp>
        <p:sp>
          <p:nvSpPr>
            <p:cNvPr id="12" name="Prostokąt 11"/>
            <p:cNvSpPr/>
            <p:nvPr/>
          </p:nvSpPr>
          <p:spPr>
            <a:xfrm>
              <a:off x="3537940" y="2761183"/>
              <a:ext cx="13941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b="1" dirty="0" smtClean="0"/>
                <a:t>flawoproteina    </a:t>
              </a:r>
              <a:endParaRPr lang="pl-PL" sz="1400" dirty="0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2629507" y="5723964"/>
            <a:ext cx="359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wewnętrzna błona mitochondrialna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 b="18225"/>
          <a:stretch>
            <a:fillRect/>
          </a:stretch>
        </p:blipFill>
        <p:spPr bwMode="auto">
          <a:xfrm>
            <a:off x="827584" y="2492896"/>
            <a:ext cx="77136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917313" y="1196752"/>
            <a:ext cx="753001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Schemat reakcji barwnej na dehydrogenazy</a:t>
            </a:r>
          </a:p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(przejście soli </a:t>
            </a:r>
            <a:r>
              <a:rPr lang="pl-P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tetrazolowych</a:t>
            </a: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 barwny </a:t>
            </a:r>
            <a:r>
              <a:rPr lang="pl-P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formazan</a:t>
            </a: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039700" y="548680"/>
            <a:ext cx="2700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39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267</Words>
  <Application>Microsoft Office PowerPoint</Application>
  <PresentationFormat>Pokaz na ekranie (4:3)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Biologia komórki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Dziękuję za uwagę</vt:lpstr>
    </vt:vector>
  </TitlesOfParts>
  <Company>UAM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Ćw. 2  Chemiczne składniki komórek zwierzęcych</dc:title>
  <dc:creator>Robert Sobkowiak</dc:creator>
  <cp:lastModifiedBy>AWin7robsob</cp:lastModifiedBy>
  <cp:revision>145</cp:revision>
  <dcterms:created xsi:type="dcterms:W3CDTF">2016-10-17T10:50:04Z</dcterms:created>
  <dcterms:modified xsi:type="dcterms:W3CDTF">2018-12-12T10:04:00Z</dcterms:modified>
</cp:coreProperties>
</file>