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21" r:id="rId2"/>
    <p:sldId id="319" r:id="rId3"/>
    <p:sldId id="280" r:id="rId4"/>
    <p:sldId id="306" r:id="rId5"/>
    <p:sldId id="307" r:id="rId6"/>
    <p:sldId id="309" r:id="rId7"/>
    <p:sldId id="308" r:id="rId8"/>
    <p:sldId id="281" r:id="rId9"/>
    <p:sldId id="310" r:id="rId10"/>
    <p:sldId id="311" r:id="rId11"/>
    <p:sldId id="312" r:id="rId12"/>
    <p:sldId id="292" r:id="rId13"/>
    <p:sldId id="282" r:id="rId14"/>
    <p:sldId id="335" r:id="rId15"/>
    <p:sldId id="333" r:id="rId16"/>
    <p:sldId id="297" r:id="rId17"/>
    <p:sldId id="298" r:id="rId18"/>
    <p:sldId id="314" r:id="rId19"/>
    <p:sldId id="338" r:id="rId20"/>
    <p:sldId id="337" r:id="rId21"/>
    <p:sldId id="339" r:id="rId22"/>
    <p:sldId id="327" r:id="rId23"/>
    <p:sldId id="328" r:id="rId24"/>
    <p:sldId id="340" r:id="rId25"/>
    <p:sldId id="336" r:id="rId26"/>
    <p:sldId id="334" r:id="rId2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A365"/>
    <a:srgbClr val="008000"/>
    <a:srgbClr val="66990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017" autoAdjust="0"/>
  </p:normalViewPr>
  <p:slideViewPr>
    <p:cSldViewPr>
      <p:cViewPr>
        <p:scale>
          <a:sx n="86" d="100"/>
          <a:sy n="86" d="100"/>
        </p:scale>
        <p:origin x="-684" y="-5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F3F5D3-9AAA-4673-BD3B-A5603B01C25A}" type="datetimeFigureOut">
              <a:rPr lang="pl-PL" smtClean="0"/>
              <a:pPr/>
              <a:t>2019-11-14</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A26502-B278-4DC7-8694-2AF66BDB6855}"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B079894-31FB-46A0-AD39-6A878FCB4066}" type="slidenum">
              <a:rPr lang="pl-PL" smtClean="0"/>
              <a:pPr/>
              <a:t>1</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1" i="0" kern="1200" dirty="0" smtClean="0">
                <a:solidFill>
                  <a:schemeClr val="tx1"/>
                </a:solidFill>
                <a:latin typeface="+mn-lt"/>
                <a:ea typeface="+mn-ea"/>
                <a:cs typeface="+mn-cs"/>
              </a:rPr>
              <a:t>Asymetryczność</a:t>
            </a:r>
            <a:r>
              <a:rPr lang="pl-PL" sz="1200" b="0" i="0" kern="1200" dirty="0" smtClean="0">
                <a:solidFill>
                  <a:schemeClr val="tx1"/>
                </a:solidFill>
                <a:latin typeface="+mn-lt"/>
                <a:ea typeface="+mn-ea"/>
                <a:cs typeface="+mn-cs"/>
              </a:rPr>
              <a:t> - polegającą na tym, że strona cytoplazmatyczna błony ma z reguły inny skład niż strona kontaktująca się z otoczeniem. Cecha ta dotyczy zarówno składu lipidowego jak i białkowego obu połówek błony. I tak po cytoplazmatycznej stronie błony znajduje się znacznie więcej lipidów posiadających elektrycznie naładowane głowy polarne (</a:t>
            </a:r>
            <a:r>
              <a:rPr lang="pl-PL" sz="1200" b="0" i="0" kern="1200" dirty="0" err="1" smtClean="0">
                <a:solidFill>
                  <a:schemeClr val="tx1"/>
                </a:solidFill>
                <a:latin typeface="+mn-lt"/>
                <a:ea typeface="+mn-ea"/>
                <a:cs typeface="+mn-cs"/>
              </a:rPr>
              <a:t>fosfatydyloseryna</a:t>
            </a:r>
            <a:r>
              <a:rPr lang="pl-PL" sz="1200" b="0" i="0" kern="1200" dirty="0" smtClean="0">
                <a:solidFill>
                  <a:schemeClr val="tx1"/>
                </a:solidFill>
                <a:latin typeface="+mn-lt"/>
                <a:ea typeface="+mn-ea"/>
                <a:cs typeface="+mn-cs"/>
              </a:rPr>
              <a:t>) oraz łatwo tworzących wiązania wodorowe (</a:t>
            </a:r>
            <a:r>
              <a:rPr lang="pl-PL" sz="1200" b="0" i="0" kern="1200" dirty="0" err="1" smtClean="0">
                <a:solidFill>
                  <a:schemeClr val="tx1"/>
                </a:solidFill>
                <a:latin typeface="+mn-lt"/>
                <a:ea typeface="+mn-ea"/>
                <a:cs typeface="+mn-cs"/>
              </a:rPr>
              <a:t>fosfatydyloetanoloamina</a:t>
            </a:r>
            <a:r>
              <a:rPr lang="pl-PL" sz="1200" b="0" i="0" kern="1200" dirty="0" smtClean="0">
                <a:solidFill>
                  <a:schemeClr val="tx1"/>
                </a:solidFill>
                <a:latin typeface="+mn-lt"/>
                <a:ea typeface="+mn-ea"/>
                <a:cs typeface="+mn-cs"/>
              </a:rPr>
              <a:t>). Zewnątrzkomórkowa warstwa błony zawiera natomiast więcej </a:t>
            </a:r>
            <a:r>
              <a:rPr lang="pl-PL" sz="1200" b="0" i="0" kern="1200" dirty="0" err="1" smtClean="0">
                <a:solidFill>
                  <a:schemeClr val="tx1"/>
                </a:solidFill>
                <a:latin typeface="+mn-lt"/>
                <a:ea typeface="+mn-ea"/>
                <a:cs typeface="+mn-cs"/>
              </a:rPr>
              <a:t>fosfatydylocholiny</a:t>
            </a:r>
            <a:r>
              <a:rPr lang="pl-PL" sz="1200" b="0" i="0" kern="1200" dirty="0" smtClean="0">
                <a:solidFill>
                  <a:schemeClr val="tx1"/>
                </a:solidFill>
                <a:latin typeface="+mn-lt"/>
                <a:ea typeface="+mn-ea"/>
                <a:cs typeface="+mn-cs"/>
              </a:rPr>
              <a:t> i sfingomieliny. Białka powierzchniowe zlokalizowane są przede wszystkim po cytoplazmatycznej stronie błony, po stronie zewnętrznej natomiast często występuje duża ilość glikolipidów i glikoprotein (np. </a:t>
            </a:r>
            <a:r>
              <a:rPr lang="pl-PL" sz="1200" b="0" i="0" kern="1200" dirty="0" err="1" smtClean="0">
                <a:solidFill>
                  <a:schemeClr val="tx1"/>
                </a:solidFill>
                <a:latin typeface="+mn-lt"/>
                <a:ea typeface="+mn-ea"/>
                <a:cs typeface="+mn-cs"/>
              </a:rPr>
              <a:t>glikoforyna</a:t>
            </a:r>
            <a:r>
              <a:rPr lang="pl-PL" sz="1200" b="0" i="0" kern="1200" dirty="0" smtClean="0">
                <a:solidFill>
                  <a:schemeClr val="tx1"/>
                </a:solidFill>
                <a:latin typeface="+mn-lt"/>
                <a:ea typeface="+mn-ea"/>
                <a:cs typeface="+mn-cs"/>
              </a:rPr>
              <a:t>). Cecha asymetrii dotyczy również funkcji pełnionych przez błony: w poprzek błony istnieje różnica potencjałów elektrycznych, różnica stężeń wielu substancji, transport określonych substancji odbywa się z reguły w jednym tylko kierunku itp.</a:t>
            </a:r>
            <a:endParaRPr lang="pl-PL" dirty="0" smtClean="0"/>
          </a:p>
          <a:p>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10</a:t>
            </a:fld>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1" i="0" kern="1200" dirty="0" smtClean="0">
                <a:solidFill>
                  <a:schemeClr val="tx1"/>
                </a:solidFill>
                <a:latin typeface="+mn-lt"/>
                <a:ea typeface="+mn-ea"/>
                <a:cs typeface="+mn-cs"/>
              </a:rPr>
              <a:t>Heterogenność</a:t>
            </a:r>
            <a:r>
              <a:rPr lang="pl-PL" sz="1200" b="0" i="0" kern="1200" dirty="0" smtClean="0">
                <a:solidFill>
                  <a:schemeClr val="tx1"/>
                </a:solidFill>
                <a:latin typeface="+mn-lt"/>
                <a:ea typeface="+mn-ea"/>
                <a:cs typeface="+mn-cs"/>
              </a:rPr>
              <a:t> - czyli występowanie niejednorodności w rozkładzie składników w płaszczyźnie błony. Białka oraz lipidy nie są bowiem "przypadkowo" wymieszane - w płaszczyźnie błony można wyróżnić tzw. domeny, wyraźnie różniące się między sobą składem oraz własnościami. Przyczyną istnienia domen jest między innymi to, że białka integralne często otoczone są przez specyficzne rodzaje lipidów. Własności błony w rejonie takiej otoczki są zwykle odmienne od własności rejonów w których nie występuje oddziaływanie białkowo-lipidowe. Tworzeniu się domen sprzyja też fakt, że białka błonowe często tworzą agregaty (zwykle jest to związane z pełnionymi przez nie funkcjami).</a:t>
            </a:r>
            <a:r>
              <a:rPr lang="pl-PL" dirty="0" smtClean="0"/>
              <a:t/>
            </a:r>
            <a:br>
              <a:rPr lang="pl-PL" dirty="0" smtClean="0"/>
            </a:br>
            <a:r>
              <a:rPr lang="pl-PL" sz="1200" b="0" i="0" kern="1200" dirty="0" smtClean="0">
                <a:solidFill>
                  <a:schemeClr val="tx1"/>
                </a:solidFill>
                <a:latin typeface="+mn-lt"/>
                <a:ea typeface="+mn-ea"/>
                <a:cs typeface="+mn-cs"/>
              </a:rPr>
              <a:t>Heterogenność błon komórkowych umożliwia "specjalizację" różnych rejonów błon. Przykładem takiej specjalizacji jest płytka ruchowa (fragment błony komórki mięśniowej znajdujący się w miejscu połączenia pomiędzy neuronem i komórką mięśniową czyli synapsy). Tylko w rejonie płytki ruchowej występuje bowiem w błonie komórki mięśniowej nagromadzenie receptorów acetylocholiny i w związku z tym tylko ten rejon jest zdolny do przekazywania pobudzenia.</a:t>
            </a:r>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11</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b="1" dirty="0" smtClean="0"/>
              <a:t>Tratwy </a:t>
            </a:r>
            <a:r>
              <a:rPr lang="pl-PL" dirty="0" smtClean="0"/>
              <a:t>stanowią </a:t>
            </a:r>
            <a:r>
              <a:rPr lang="pl-PL" dirty="0" err="1" smtClean="0"/>
              <a:t>mikrośrodowisko</a:t>
            </a:r>
            <a:r>
              <a:rPr lang="pl-PL" dirty="0" smtClean="0"/>
              <a:t> dla białek enzymatycznych zapewniając bliską lokalizację kolejnych elementów różnych</a:t>
            </a:r>
            <a:r>
              <a:rPr lang="pl-PL" baseline="0" dirty="0" smtClean="0"/>
              <a:t> </a:t>
            </a:r>
            <a:r>
              <a:rPr lang="pl-PL" dirty="0" smtClean="0"/>
              <a:t>szlaków enzymatycznych oraz ułatwiając wymianę substratów</a:t>
            </a:r>
            <a:r>
              <a:rPr lang="pl-PL" baseline="0" dirty="0" smtClean="0"/>
              <a:t> i produktów miedzy enzymami.</a:t>
            </a:r>
          </a:p>
          <a:p>
            <a:r>
              <a:rPr lang="pl-PL" baseline="0" dirty="0" err="1" smtClean="0"/>
              <a:t>Kaweole</a:t>
            </a:r>
            <a:r>
              <a:rPr lang="pl-PL" baseline="0" dirty="0" smtClean="0"/>
              <a:t> to </a:t>
            </a:r>
            <a:r>
              <a:rPr lang="pl-PL" sz="1200" b="0" i="0" kern="1200" dirty="0" smtClean="0">
                <a:solidFill>
                  <a:schemeClr val="tx1"/>
                </a:solidFill>
                <a:latin typeface="+mn-lt"/>
                <a:ea typeface="+mn-ea"/>
                <a:cs typeface="+mn-cs"/>
              </a:rPr>
              <a:t>wklęśnięcia błony komórkowej</a:t>
            </a:r>
            <a:r>
              <a:rPr lang="pl-PL" sz="1200" b="0" i="0" u="none" strike="noStrike" kern="1200" dirty="0" smtClean="0">
                <a:solidFill>
                  <a:schemeClr val="tx1"/>
                </a:solidFill>
                <a:latin typeface="+mn-lt"/>
                <a:ea typeface="+mn-ea"/>
                <a:cs typeface="+mn-cs"/>
              </a:rPr>
              <a:t>, mogą być związane z endomitozą. Wklęśnięcie następuje,</a:t>
            </a:r>
            <a:r>
              <a:rPr lang="pl-PL" sz="1200" b="0" i="0" u="none" strike="noStrike" kern="1200" baseline="0" dirty="0" smtClean="0">
                <a:solidFill>
                  <a:schemeClr val="tx1"/>
                </a:solidFill>
                <a:latin typeface="+mn-lt"/>
                <a:ea typeface="+mn-ea"/>
                <a:cs typeface="+mn-cs"/>
              </a:rPr>
              <a:t> gdy do warstwy wewnętrznej błony wbudowana zostaje </a:t>
            </a:r>
            <a:r>
              <a:rPr lang="pl-PL" sz="1200" b="0" i="0" u="none" strike="noStrike" kern="1200" baseline="0" dirty="0" err="1" smtClean="0">
                <a:solidFill>
                  <a:schemeClr val="tx1"/>
                </a:solidFill>
                <a:latin typeface="+mn-lt"/>
                <a:ea typeface="+mn-ea"/>
                <a:cs typeface="+mn-cs"/>
              </a:rPr>
              <a:t>kaweolina</a:t>
            </a:r>
            <a:r>
              <a:rPr lang="pl-PL" sz="1200" b="0" i="0" u="none" strike="noStrike" kern="1200" baseline="0" dirty="0" smtClean="0">
                <a:solidFill>
                  <a:schemeClr val="tx1"/>
                </a:solidFill>
                <a:latin typeface="+mn-lt"/>
                <a:ea typeface="+mn-ea"/>
                <a:cs typeface="+mn-cs"/>
              </a:rPr>
              <a:t>, która zwiększa powierzchnię tej warstwy.</a:t>
            </a:r>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12</a:t>
            </a:fld>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1" i="1" kern="1200" dirty="0" smtClean="0">
                <a:solidFill>
                  <a:schemeClr val="tx1"/>
                </a:solidFill>
                <a:latin typeface="+mn-lt"/>
                <a:ea typeface="+mn-ea"/>
                <a:cs typeface="+mn-cs"/>
              </a:rPr>
              <a:t>Budowa błony:</a:t>
            </a:r>
          </a:p>
          <a:p>
            <a:r>
              <a:rPr lang="pl-PL" sz="1200" b="0" i="0" kern="1200" dirty="0" smtClean="0">
                <a:solidFill>
                  <a:schemeClr val="tx1"/>
                </a:solidFill>
                <a:latin typeface="+mn-lt"/>
                <a:ea typeface="+mn-ea"/>
                <a:cs typeface="+mn-cs"/>
              </a:rPr>
              <a:t>Lipidy – funkcja izolacyjna </a:t>
            </a:r>
          </a:p>
          <a:p>
            <a:r>
              <a:rPr lang="pl-PL" sz="1200" b="0" i="0" kern="1200" dirty="0" smtClean="0">
                <a:solidFill>
                  <a:schemeClr val="tx1"/>
                </a:solidFill>
                <a:latin typeface="+mn-lt"/>
                <a:ea typeface="+mn-ea"/>
                <a:cs typeface="+mn-cs"/>
              </a:rPr>
              <a:t>Białka - funkcja transportowa</a:t>
            </a:r>
          </a:p>
          <a:p>
            <a:r>
              <a:rPr lang="pl-PL" sz="1200" b="0" i="0" kern="1200" dirty="0" smtClean="0">
                <a:solidFill>
                  <a:schemeClr val="tx1"/>
                </a:solidFill>
                <a:latin typeface="+mn-lt"/>
                <a:ea typeface="+mn-ea"/>
                <a:cs typeface="+mn-cs"/>
              </a:rPr>
              <a:t>Cukrowce – odpowiadają za identyfikację immunologiczną grup krwi</a:t>
            </a:r>
          </a:p>
          <a:p>
            <a:endParaRPr lang="pl-PL" sz="1200" b="1" i="1" kern="1200" dirty="0" smtClean="0">
              <a:solidFill>
                <a:schemeClr val="tx1"/>
              </a:solidFill>
              <a:latin typeface="+mn-lt"/>
              <a:ea typeface="+mn-ea"/>
              <a:cs typeface="+mn-cs"/>
            </a:endParaRPr>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13</a:t>
            </a:fld>
            <a:endParaRPr 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1" i="1" kern="1200" dirty="0" smtClean="0">
                <a:solidFill>
                  <a:schemeClr val="tx1"/>
                </a:solidFill>
                <a:latin typeface="+mn-lt"/>
                <a:ea typeface="+mn-ea"/>
                <a:cs typeface="+mn-cs"/>
              </a:rPr>
              <a:t>Krwinki czerwone (erytrocyty ) </a:t>
            </a:r>
            <a:r>
              <a:rPr lang="pl-PL" sz="1200" b="0" i="0" kern="1200" dirty="0" smtClean="0">
                <a:solidFill>
                  <a:schemeClr val="tx1"/>
                </a:solidFill>
                <a:latin typeface="+mn-lt"/>
                <a:ea typeface="+mn-ea"/>
                <a:cs typeface="+mn-cs"/>
              </a:rPr>
              <a:t>Krwinki czerwone powstają z komórek szpiku kostnego w procesie  zwanym erytropoezą. Proces ten stymulowany jest przez erytropoetynę. Hormon ten wytwarzany jest w nerkach na drodze odpowiedzi zwrotnej  pod wpływem takich czynników jak stężenie hemoglobiny w krwi, wysycenie hemoglobiny tlenem, liczba czerwonych krwinek i odpowiednie ciśnienie krwi. Innymi słowy regulacja erytropoetyny prowadzona jest przez odpowiednią ilość tlenu dostarczaną przez krew do komórek wytwarzających ten hormon. Poza tym na regulację tworzenia krwinek czerwonych  ma wpływ  witamina B6, B12, witamina C, liczne białka a także żelazo, kobalt i miedź. Dziennie szpik kostny wytwarza ok. 200 mld erytrocytów. Komórki te żyją ok. 120 dni, po czym ulegają zniszczeniu w śledzionie. Dojrzała krwinka czerwona ma kształt dwuwklęsłego dysku o średnicy od 7 – 7,5 mikrometra i grubości od 1,5-2,5 mikrometrów, nie posiada jadra komórkowego oraz cytoplazmatycznych organelli komórkowych. Odpowiedni kształt krwinek czerwonych jest efektem odpowiedniej  budowy błony białkowo lipidowej jak i takich białek jak </a:t>
            </a:r>
            <a:r>
              <a:rPr lang="pl-PL" sz="1200" b="0" i="0" kern="1200" dirty="0" err="1" smtClean="0">
                <a:solidFill>
                  <a:schemeClr val="tx1"/>
                </a:solidFill>
                <a:latin typeface="+mn-lt"/>
                <a:ea typeface="+mn-ea"/>
                <a:cs typeface="+mn-cs"/>
              </a:rPr>
              <a:t>spektryna</a:t>
            </a:r>
            <a:r>
              <a:rPr lang="pl-PL" sz="1200" b="0" i="0" kern="1200" dirty="0" smtClean="0">
                <a:solidFill>
                  <a:schemeClr val="tx1"/>
                </a:solidFill>
                <a:latin typeface="+mn-lt"/>
                <a:ea typeface="+mn-ea"/>
                <a:cs typeface="+mn-cs"/>
              </a:rPr>
              <a:t> i </a:t>
            </a:r>
            <a:r>
              <a:rPr lang="pl-PL" sz="1200" b="0" i="0" kern="1200" dirty="0" err="1" smtClean="0">
                <a:solidFill>
                  <a:schemeClr val="tx1"/>
                </a:solidFill>
                <a:latin typeface="+mn-lt"/>
                <a:ea typeface="+mn-ea"/>
                <a:cs typeface="+mn-cs"/>
              </a:rPr>
              <a:t>ankyryna</a:t>
            </a:r>
            <a:r>
              <a:rPr lang="pl-PL" sz="1200" b="0" i="0" kern="1200" dirty="0" smtClean="0">
                <a:solidFill>
                  <a:schemeClr val="tx1"/>
                </a:solidFill>
                <a:latin typeface="+mn-lt"/>
                <a:ea typeface="+mn-ea"/>
                <a:cs typeface="+mn-cs"/>
              </a:rPr>
              <a:t>, które tworzą </a:t>
            </a:r>
            <a:r>
              <a:rPr lang="pl-PL" sz="1200" b="0" i="0" kern="1200" dirty="0" err="1" smtClean="0">
                <a:solidFill>
                  <a:schemeClr val="tx1"/>
                </a:solidFill>
                <a:latin typeface="+mn-lt"/>
                <a:ea typeface="+mn-ea"/>
                <a:cs typeface="+mn-cs"/>
              </a:rPr>
              <a:t>cytoszkielet</a:t>
            </a:r>
            <a:r>
              <a:rPr lang="pl-PL" sz="1200" b="0" i="0" kern="1200" dirty="0" smtClean="0">
                <a:solidFill>
                  <a:schemeClr val="tx1"/>
                </a:solidFill>
                <a:latin typeface="+mn-lt"/>
                <a:ea typeface="+mn-ea"/>
                <a:cs typeface="+mn-cs"/>
              </a:rPr>
              <a:t> krwinki. Dzięki temu </a:t>
            </a:r>
            <a:r>
              <a:rPr lang="pl-PL" sz="1200" b="0" i="0" kern="1200" dirty="0" err="1" smtClean="0">
                <a:solidFill>
                  <a:schemeClr val="tx1"/>
                </a:solidFill>
                <a:latin typeface="+mn-lt"/>
                <a:ea typeface="+mn-ea"/>
                <a:cs typeface="+mn-cs"/>
              </a:rPr>
              <a:t>cytoszkieletowi</a:t>
            </a:r>
            <a:r>
              <a:rPr lang="pl-PL" sz="1200" b="0" i="0" kern="1200" dirty="0" smtClean="0">
                <a:solidFill>
                  <a:schemeClr val="tx1"/>
                </a:solidFill>
                <a:latin typeface="+mn-lt"/>
                <a:ea typeface="+mn-ea"/>
                <a:cs typeface="+mn-cs"/>
              </a:rPr>
              <a:t> krwinki maja zdolność do czasowego odkształcania się i przechodzenia przez naczynia włosowate o bardzo małej średnicy.  Krwinki czerwone ssaków, przystosowane są przede wszystkim do przenoszenia tlenu. Utrata jądra komórkowego ogranicza własne procesy metaboliczne krwinki czerwonej, a przez to zużycie tlenu,  w czasie bowiem transportu tlenu krwinka praktycznie nie zużywa go na własne potrzeby metaboliczne i w ten sposób maksymalnie wypełnia swoje zadania transportera.  Aby nie zużywać przenoszonego tlenu, krwinka czerwona czerpie energię z beztlenowego rozkładu glukozy i pentozy (cukry proste). Powstały w wyniku tych przemian ATP ( </a:t>
            </a:r>
            <a:r>
              <a:rPr lang="pl-PL" sz="1200" b="0" i="0" kern="1200" dirty="0" err="1" smtClean="0">
                <a:solidFill>
                  <a:schemeClr val="tx1"/>
                </a:solidFill>
                <a:latin typeface="+mn-lt"/>
                <a:ea typeface="+mn-ea"/>
                <a:cs typeface="+mn-cs"/>
              </a:rPr>
              <a:t>adenozynotrójfosforan</a:t>
            </a:r>
            <a:r>
              <a:rPr lang="pl-PL" sz="1200" b="0" i="0" kern="1200" dirty="0" smtClean="0">
                <a:solidFill>
                  <a:schemeClr val="tx1"/>
                </a:solidFill>
                <a:latin typeface="+mn-lt"/>
                <a:ea typeface="+mn-ea"/>
                <a:cs typeface="+mn-cs"/>
              </a:rPr>
              <a:t> – wysoko energetyczny związek) dostarcza energii do odkształceń krwinki, transportu jonów przez błonę komórkową i innych endoenergetycznych procesów występujących w krwince. </a:t>
            </a:r>
            <a:endParaRPr lang="pl-PL" dirty="0" smtClean="0"/>
          </a:p>
          <a:p>
            <a:endParaRPr lang="pl-PL" dirty="0" smtClean="0"/>
          </a:p>
          <a:p>
            <a:r>
              <a:rPr lang="pl-PL" dirty="0" smtClean="0"/>
              <a:t>Błona komórkowa erytrocytów</a:t>
            </a:r>
            <a:r>
              <a:rPr lang="pl-PL" baseline="0" dirty="0" smtClean="0"/>
              <a:t> zawiera integralne b</a:t>
            </a:r>
            <a:r>
              <a:rPr lang="pl-PL" dirty="0" smtClean="0"/>
              <a:t>iałka transportowe: Białko </a:t>
            </a:r>
            <a:r>
              <a:rPr lang="pl-PL" baseline="0" dirty="0" smtClean="0"/>
              <a:t>3 i </a:t>
            </a:r>
            <a:r>
              <a:rPr lang="pl-PL" baseline="0" dirty="0" err="1" smtClean="0"/>
              <a:t>glikoforyna</a:t>
            </a:r>
            <a:r>
              <a:rPr lang="pl-PL" baseline="0" dirty="0" smtClean="0"/>
              <a:t>, które są kanałami anionowymi pośredniczącymi w wymianie węglowodanów i jonów chlorkowych.</a:t>
            </a:r>
          </a:p>
          <a:p>
            <a:r>
              <a:rPr lang="pl-PL" baseline="0" dirty="0" smtClean="0"/>
              <a:t>Integralne białka błonowe wiążą się poprzez białko 4.1 i </a:t>
            </a:r>
            <a:r>
              <a:rPr lang="pl-PL" baseline="0" dirty="0" err="1" smtClean="0"/>
              <a:t>ankyrynę</a:t>
            </a:r>
            <a:r>
              <a:rPr lang="pl-PL" baseline="0" dirty="0" smtClean="0"/>
              <a:t> z elastyczna siecią zbudowana głównie ze </a:t>
            </a:r>
            <a:r>
              <a:rPr lang="pl-PL" baseline="0" dirty="0" err="1" smtClean="0"/>
              <a:t>spektryny</a:t>
            </a:r>
            <a:r>
              <a:rPr lang="pl-PL" baseline="0" dirty="0" smtClean="0"/>
              <a:t>.</a:t>
            </a:r>
          </a:p>
          <a:p>
            <a:r>
              <a:rPr lang="pl-PL" baseline="0" dirty="0" smtClean="0"/>
              <a:t>Ten szkielet błonowy umożliwia odporność erytrocytu na mechaniczne siły odkształcające.</a:t>
            </a:r>
            <a:endParaRPr lang="pl-PL" dirty="0" smtClean="0"/>
          </a:p>
          <a:p>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14</a:t>
            </a:fld>
            <a:endParaRPr lang="pl-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15</a:t>
            </a:fld>
            <a:endParaRPr lang="pl-P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16</a:t>
            </a:fld>
            <a:endParaRPr lang="pl-P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17</a:t>
            </a:fld>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18</a:t>
            </a:fld>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19</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2</a:t>
            </a:fld>
            <a:endParaRPr 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Denaturacja to proces utraty aktywności biologicznej białek. Podczas denaturacji ulega zniszczeniu struktura wtórna białek (drugo-, trzecio- i czwartorzędowa). Nie zmieniona pozostaje jedynie struktura pierwszorzędowa.</a:t>
            </a:r>
          </a:p>
          <a:p>
            <a:pPr marL="0" marR="0" indent="0" algn="l" defTabSz="914400" rtl="0" eaLnBrk="1" fontAlgn="auto" latinLnBrk="0" hangingPunct="1">
              <a:lnSpc>
                <a:spcPct val="100000"/>
              </a:lnSpc>
              <a:spcBef>
                <a:spcPts val="0"/>
              </a:spcBef>
              <a:spcAft>
                <a:spcPts val="0"/>
              </a:spcAft>
              <a:buClrTx/>
              <a:buSzTx/>
              <a:buFontTx/>
              <a:buNone/>
              <a:tabLst/>
              <a:defRPr/>
            </a:pPr>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20</a:t>
            </a:fld>
            <a:endParaRPr lang="pl-P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Denaturacja to proces utraty aktywności biologicznej białek. Podczas denaturacji ulega zniszczeniu struktura wtórna białek (drugo-, trzecio- i czwartorzędowa). Nie zmieniona pozostaje jedynie struktura pierwszorzędowa.</a:t>
            </a:r>
          </a:p>
          <a:p>
            <a:pPr marL="0" marR="0" indent="0" algn="l" defTabSz="914400" rtl="0" eaLnBrk="1" fontAlgn="auto" latinLnBrk="0" hangingPunct="1">
              <a:lnSpc>
                <a:spcPct val="100000"/>
              </a:lnSpc>
              <a:spcBef>
                <a:spcPts val="0"/>
              </a:spcBef>
              <a:spcAft>
                <a:spcPts val="0"/>
              </a:spcAft>
              <a:buClrTx/>
              <a:buSzTx/>
              <a:buFontTx/>
              <a:buNone/>
              <a:tabLst/>
              <a:defRPr/>
            </a:pPr>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21</a:t>
            </a:fld>
            <a:endParaRPr lang="pl-P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22</a:t>
            </a:fld>
            <a:endParaRPr lang="pl-P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23</a:t>
            </a:fld>
            <a:endParaRPr lang="pl-P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24</a:t>
            </a:fld>
            <a:endParaRPr lang="pl-P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25</a:t>
            </a:fld>
            <a:endParaRPr lang="pl-P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B079894-31FB-46A0-AD39-6A878FCB4066}" type="slidenum">
              <a:rPr lang="pl-PL" smtClean="0"/>
              <a:pPr/>
              <a:t>26</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3</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1" i="0" kern="1200" dirty="0" smtClean="0">
                <a:solidFill>
                  <a:schemeClr val="tx1"/>
                </a:solidFill>
                <a:latin typeface="+mn-lt"/>
                <a:ea typeface="+mn-ea"/>
                <a:cs typeface="+mn-cs"/>
              </a:rPr>
              <a:t>Błona komórkowa</a:t>
            </a:r>
            <a:r>
              <a:rPr lang="pl-PL" sz="1200" b="0" i="0" kern="1200" dirty="0" smtClean="0">
                <a:solidFill>
                  <a:schemeClr val="tx1"/>
                </a:solidFill>
                <a:latin typeface="+mn-lt"/>
                <a:ea typeface="+mn-ea"/>
                <a:cs typeface="+mn-cs"/>
              </a:rPr>
              <a:t> to błona  biologiczna otaczającą cytoplazmę, służącą jako półprzepuszczalna bariera pomiędzy środowiskiem zewnętrznym a wnętrzem komórki. Ogólnie ujmując </a:t>
            </a:r>
            <a:r>
              <a:rPr lang="pl-PL" sz="1200" b="1" i="0" kern="1200" dirty="0" smtClean="0">
                <a:solidFill>
                  <a:schemeClr val="tx1"/>
                </a:solidFill>
                <a:latin typeface="+mn-lt"/>
                <a:ea typeface="+mn-ea"/>
                <a:cs typeface="+mn-cs"/>
              </a:rPr>
              <a:t>błona komórkowa</a:t>
            </a:r>
            <a:r>
              <a:rPr lang="pl-PL" sz="1200" b="0" i="0" kern="1200" dirty="0" smtClean="0">
                <a:solidFill>
                  <a:schemeClr val="tx1"/>
                </a:solidFill>
                <a:latin typeface="+mn-lt"/>
                <a:ea typeface="+mn-ea"/>
                <a:cs typeface="+mn-cs"/>
              </a:rPr>
              <a:t> to </a:t>
            </a:r>
            <a:r>
              <a:rPr lang="pl-PL" sz="1200" b="0" i="0" kern="1200" dirty="0" err="1" smtClean="0">
                <a:solidFill>
                  <a:schemeClr val="tx1"/>
                </a:solidFill>
                <a:latin typeface="+mn-lt"/>
                <a:ea typeface="+mn-ea"/>
                <a:cs typeface="+mn-cs"/>
              </a:rPr>
              <a:t>dwuwarstwa</a:t>
            </a:r>
            <a:r>
              <a:rPr lang="pl-PL" sz="1200" b="0" i="0" kern="1200" dirty="0" smtClean="0">
                <a:solidFill>
                  <a:schemeClr val="tx1"/>
                </a:solidFill>
                <a:latin typeface="+mn-lt"/>
                <a:ea typeface="+mn-ea"/>
                <a:cs typeface="+mn-cs"/>
              </a:rPr>
              <a:t> lipidowa, w której zakotwiczone są również białka.</a:t>
            </a:r>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4</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5</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1" i="0" kern="1200" dirty="0" smtClean="0">
                <a:solidFill>
                  <a:schemeClr val="tx1"/>
                </a:solidFill>
                <a:latin typeface="+mn-lt"/>
                <a:ea typeface="+mn-ea"/>
                <a:cs typeface="+mn-cs"/>
              </a:rPr>
              <a:t>Lipidami </a:t>
            </a:r>
            <a:r>
              <a:rPr lang="pl-PL" sz="1200" b="0" i="0" kern="1200" dirty="0" smtClean="0">
                <a:solidFill>
                  <a:schemeClr val="tx1"/>
                </a:solidFill>
                <a:latin typeface="+mn-lt"/>
                <a:ea typeface="+mn-ea"/>
                <a:cs typeface="+mn-cs"/>
              </a:rPr>
              <a:t>nazywamy szeroką grupę cząsteczek charakteryzujących się bardzo złą rozpuszczalnością w wodzie i dobrą rozpuszczalnością w rozpuszczalnikach niepolarnych (np. chloroformie). W błonach komórek przeważającą część frakcji lipidowej stanowią </a:t>
            </a:r>
            <a:r>
              <a:rPr lang="pl-PL" sz="1200" b="1" i="0" kern="1200" dirty="0" smtClean="0">
                <a:solidFill>
                  <a:schemeClr val="tx1"/>
                </a:solidFill>
                <a:latin typeface="+mn-lt"/>
                <a:ea typeface="+mn-ea"/>
                <a:cs typeface="+mn-cs"/>
              </a:rPr>
              <a:t>fosfolipidy. </a:t>
            </a:r>
            <a:r>
              <a:rPr lang="pl-PL" sz="1200" b="0" i="0" kern="1200" dirty="0" smtClean="0">
                <a:solidFill>
                  <a:schemeClr val="tx1"/>
                </a:solidFill>
                <a:latin typeface="+mn-lt"/>
                <a:ea typeface="+mn-ea"/>
                <a:cs typeface="+mn-cs"/>
              </a:rPr>
              <a:t>Oprócz fosfolipidów w błonach występują także </a:t>
            </a:r>
            <a:r>
              <a:rPr lang="pl-PL" sz="1200" b="1" i="0" kern="1200" dirty="0" smtClean="0">
                <a:solidFill>
                  <a:schemeClr val="tx1"/>
                </a:solidFill>
                <a:latin typeface="+mn-lt"/>
                <a:ea typeface="+mn-ea"/>
                <a:cs typeface="+mn-cs"/>
              </a:rPr>
              <a:t>sterole</a:t>
            </a:r>
            <a:r>
              <a:rPr lang="pl-PL" sz="1200" b="0" i="0" kern="1200" dirty="0" smtClean="0">
                <a:solidFill>
                  <a:schemeClr val="tx1"/>
                </a:solidFill>
                <a:latin typeface="+mn-lt"/>
                <a:ea typeface="+mn-ea"/>
                <a:cs typeface="+mn-cs"/>
              </a:rPr>
              <a:t> i </a:t>
            </a:r>
            <a:r>
              <a:rPr lang="pl-PL" sz="1200" b="1" i="0" kern="1200" dirty="0" smtClean="0">
                <a:solidFill>
                  <a:schemeClr val="tx1"/>
                </a:solidFill>
                <a:latin typeface="+mn-lt"/>
                <a:ea typeface="+mn-ea"/>
                <a:cs typeface="+mn-cs"/>
              </a:rPr>
              <a:t>glikolipidy</a:t>
            </a:r>
            <a:r>
              <a:rPr lang="pl-PL" sz="1200" b="0" i="0" kern="1200" dirty="0" smtClean="0">
                <a:solidFill>
                  <a:schemeClr val="tx1"/>
                </a:solidFill>
                <a:latin typeface="+mn-lt"/>
                <a:ea typeface="+mn-ea"/>
                <a:cs typeface="+mn-cs"/>
              </a:rPr>
              <a:t>.</a:t>
            </a:r>
            <a:endParaRPr lang="pl-PL" sz="1200" b="1" i="0" kern="1200" dirty="0" smtClean="0">
              <a:solidFill>
                <a:schemeClr val="tx1"/>
              </a:solidFill>
              <a:latin typeface="+mn-lt"/>
              <a:ea typeface="+mn-ea"/>
              <a:cs typeface="+mn-cs"/>
            </a:endParaRPr>
          </a:p>
          <a:p>
            <a:r>
              <a:rPr lang="pl-PL" sz="1200" b="1" i="0" kern="1200" noProof="0" dirty="0" smtClean="0">
                <a:solidFill>
                  <a:schemeClr val="tx1"/>
                </a:solidFill>
                <a:latin typeface="+mn-lt"/>
                <a:ea typeface="+mn-ea"/>
                <a:cs typeface="+mn-cs"/>
              </a:rPr>
              <a:t>Fosfolipidy </a:t>
            </a:r>
            <a:r>
              <a:rPr lang="pl-PL" sz="1200" b="0" i="0" kern="1200" noProof="0" dirty="0" smtClean="0">
                <a:solidFill>
                  <a:schemeClr val="tx1"/>
                </a:solidFill>
                <a:latin typeface="+mn-lt"/>
                <a:ea typeface="+mn-ea"/>
                <a:cs typeface="+mn-cs"/>
              </a:rPr>
              <a:t>to </a:t>
            </a:r>
            <a:r>
              <a:rPr lang="pl-PL" sz="1200" b="0" i="0" kern="1200" noProof="0" dirty="0" err="1" smtClean="0">
                <a:solidFill>
                  <a:schemeClr val="tx1"/>
                </a:solidFill>
                <a:latin typeface="+mn-lt"/>
                <a:ea typeface="+mn-ea"/>
                <a:cs typeface="+mn-cs"/>
              </a:rPr>
              <a:t>grupa</a:t>
            </a:r>
            <a:r>
              <a:rPr lang="pl-PL" sz="1200" b="0" i="0" kern="1200" noProof="0" dirty="0" smtClean="0">
                <a:solidFill>
                  <a:schemeClr val="tx1"/>
                </a:solidFill>
                <a:latin typeface="+mn-lt"/>
                <a:ea typeface="+mn-ea"/>
                <a:cs typeface="+mn-cs"/>
              </a:rPr>
              <a:t> organicznych </a:t>
            </a:r>
            <a:r>
              <a:rPr lang="pl-PL" sz="1200" b="0" i="0" kern="1200" dirty="0" smtClean="0">
                <a:solidFill>
                  <a:schemeClr val="tx1"/>
                </a:solidFill>
                <a:latin typeface="+mn-lt"/>
                <a:ea typeface="+mn-ea"/>
                <a:cs typeface="+mn-cs"/>
              </a:rPr>
              <a:t>związków </a:t>
            </a:r>
            <a:r>
              <a:rPr lang="pl-PL" sz="1200" b="0" i="0" kern="1200" noProof="0" dirty="0" smtClean="0">
                <a:solidFill>
                  <a:schemeClr val="tx1"/>
                </a:solidFill>
                <a:latin typeface="+mn-lt"/>
                <a:ea typeface="+mn-ea"/>
                <a:cs typeface="+mn-cs"/>
              </a:rPr>
              <a:t>chemicznych (lipidy), które </a:t>
            </a:r>
            <a:r>
              <a:rPr lang="pl-PL" sz="1200" b="0" i="0" kern="1200" dirty="0" smtClean="0">
                <a:solidFill>
                  <a:schemeClr val="tx1"/>
                </a:solidFill>
                <a:latin typeface="+mn-lt"/>
                <a:ea typeface="+mn-ea"/>
                <a:cs typeface="+mn-cs"/>
              </a:rPr>
              <a:t>oprócz reszt  alkoholu  i wyższych kwasów tłuszczowych zawierają resztę kwasu fosforowego związanego z zasadą azotową, np. choliną lub aminokwasem np. seryną.</a:t>
            </a:r>
            <a:r>
              <a:rPr lang="pl-PL" sz="1200" b="0" i="0" kern="1200" baseline="0" dirty="0" smtClean="0">
                <a:solidFill>
                  <a:schemeClr val="tx1"/>
                </a:solidFill>
                <a:latin typeface="+mn-lt"/>
                <a:ea typeface="+mn-ea"/>
                <a:cs typeface="+mn-cs"/>
              </a:rPr>
              <a:t> </a:t>
            </a:r>
            <a:r>
              <a:rPr lang="pl-PL" sz="1200" b="0" i="0" kern="1200" dirty="0" smtClean="0">
                <a:solidFill>
                  <a:schemeClr val="tx1"/>
                </a:solidFill>
                <a:latin typeface="+mn-lt"/>
                <a:ea typeface="+mn-ea"/>
                <a:cs typeface="+mn-cs"/>
              </a:rPr>
              <a:t>W zależności od rodzaju alkoholu, stanowiącego zrąb cząsteczki, wyróżnia się </a:t>
            </a:r>
            <a:r>
              <a:rPr lang="pl-PL" sz="1200" b="0" i="0" kern="1200" dirty="0" err="1" smtClean="0">
                <a:solidFill>
                  <a:schemeClr val="tx1"/>
                </a:solidFill>
                <a:latin typeface="+mn-lt"/>
                <a:ea typeface="+mn-ea"/>
                <a:cs typeface="+mn-cs"/>
              </a:rPr>
              <a:t>glicerofosfolipidy</a:t>
            </a:r>
            <a:r>
              <a:rPr lang="pl-PL" sz="1200" b="0" i="0" kern="1200" dirty="0" smtClean="0">
                <a:solidFill>
                  <a:schemeClr val="tx1"/>
                </a:solidFill>
                <a:latin typeface="+mn-lt"/>
                <a:ea typeface="+mn-ea"/>
                <a:cs typeface="+mn-cs"/>
              </a:rPr>
              <a:t> (pochodne gliceryny) i </a:t>
            </a:r>
            <a:r>
              <a:rPr lang="pl-PL" sz="1200" b="0" i="0" kern="1200" dirty="0" err="1" smtClean="0">
                <a:solidFill>
                  <a:schemeClr val="tx1"/>
                </a:solidFill>
                <a:latin typeface="+mn-lt"/>
                <a:ea typeface="+mn-ea"/>
                <a:cs typeface="+mn-cs"/>
              </a:rPr>
              <a:t>sfingofosfolipidy</a:t>
            </a:r>
            <a:r>
              <a:rPr lang="pl-PL" sz="1200" b="0" i="0" kern="1200" dirty="0" smtClean="0">
                <a:solidFill>
                  <a:schemeClr val="tx1"/>
                </a:solidFill>
                <a:latin typeface="+mn-lt"/>
                <a:ea typeface="+mn-ea"/>
                <a:cs typeface="+mn-cs"/>
              </a:rPr>
              <a:t> (pochodne sfingozyny). </a:t>
            </a:r>
          </a:p>
          <a:p>
            <a:r>
              <a:rPr lang="pl-PL" b="1" dirty="0" smtClean="0"/>
              <a:t>Sterole </a:t>
            </a:r>
            <a:r>
              <a:rPr lang="pl-PL" b="0" dirty="0" smtClean="0"/>
              <a:t>to </a:t>
            </a:r>
            <a:r>
              <a:rPr lang="pl-PL" sz="1200" b="0" i="0" kern="1200" dirty="0" smtClean="0">
                <a:solidFill>
                  <a:schemeClr val="tx1"/>
                </a:solidFill>
                <a:latin typeface="+mn-lt"/>
                <a:ea typeface="+mn-ea"/>
                <a:cs typeface="+mn-cs"/>
              </a:rPr>
              <a:t>związki organiczne, których wspólną cechą jest występowanie w ich cząsteczkach szkieletu węglowego w formie czterech skondensowanych pierścieni oraz obecność grupy hydroksylowej przy C(3).</a:t>
            </a:r>
          </a:p>
          <a:p>
            <a:r>
              <a:rPr lang="pl-PL" sz="1200" b="1" i="0" kern="1200" dirty="0" smtClean="0">
                <a:solidFill>
                  <a:schemeClr val="tx1"/>
                </a:solidFill>
                <a:latin typeface="+mn-lt"/>
                <a:ea typeface="+mn-ea"/>
                <a:cs typeface="+mn-cs"/>
              </a:rPr>
              <a:t>Glikolipidy</a:t>
            </a:r>
            <a:r>
              <a:rPr lang="pl-PL" sz="1200" b="0" i="0" kern="1200" dirty="0" smtClean="0">
                <a:solidFill>
                  <a:schemeClr val="tx1"/>
                </a:solidFill>
                <a:latin typeface="+mn-lt"/>
                <a:ea typeface="+mn-ea"/>
                <a:cs typeface="+mn-cs"/>
              </a:rPr>
              <a:t>  </a:t>
            </a:r>
            <a:r>
              <a:rPr lang="pl-PL" sz="1200" b="0" i="0" kern="1200" noProof="0" dirty="0" smtClean="0">
                <a:solidFill>
                  <a:schemeClr val="tx1"/>
                </a:solidFill>
                <a:latin typeface="+mn-lt"/>
                <a:ea typeface="+mn-ea"/>
                <a:cs typeface="+mn-cs"/>
              </a:rPr>
              <a:t>to </a:t>
            </a:r>
            <a:r>
              <a:rPr lang="pl-PL" sz="1200" b="0" i="0" kern="1200" noProof="0" dirty="0" err="1" smtClean="0">
                <a:solidFill>
                  <a:schemeClr val="tx1"/>
                </a:solidFill>
                <a:latin typeface="+mn-lt"/>
                <a:ea typeface="+mn-ea"/>
                <a:cs typeface="+mn-cs"/>
              </a:rPr>
              <a:t>grupa</a:t>
            </a:r>
            <a:r>
              <a:rPr lang="pl-PL" sz="1200" b="0" i="0" kern="1200" noProof="0" dirty="0" smtClean="0">
                <a:solidFill>
                  <a:schemeClr val="tx1"/>
                </a:solidFill>
                <a:latin typeface="+mn-lt"/>
                <a:ea typeface="+mn-ea"/>
                <a:cs typeface="+mn-cs"/>
              </a:rPr>
              <a:t> organicznych </a:t>
            </a:r>
            <a:r>
              <a:rPr lang="pl-PL" sz="1200" b="0" i="0" kern="1200" dirty="0" smtClean="0">
                <a:solidFill>
                  <a:schemeClr val="tx1"/>
                </a:solidFill>
                <a:latin typeface="+mn-lt"/>
                <a:ea typeface="+mn-ea"/>
                <a:cs typeface="+mn-cs"/>
              </a:rPr>
              <a:t>związków </a:t>
            </a:r>
            <a:r>
              <a:rPr lang="pl-PL" sz="1200" b="0" i="0" kern="1200" noProof="0" dirty="0" smtClean="0">
                <a:solidFill>
                  <a:schemeClr val="tx1"/>
                </a:solidFill>
                <a:latin typeface="+mn-lt"/>
                <a:ea typeface="+mn-ea"/>
                <a:cs typeface="+mn-cs"/>
              </a:rPr>
              <a:t>chemicznych (lipidy), które </a:t>
            </a:r>
            <a:r>
              <a:rPr lang="pl-PL" sz="1200" b="0" i="0" kern="1200" dirty="0" smtClean="0">
                <a:solidFill>
                  <a:schemeClr val="tx1"/>
                </a:solidFill>
                <a:latin typeface="+mn-lt"/>
                <a:ea typeface="+mn-ea"/>
                <a:cs typeface="+mn-cs"/>
              </a:rPr>
              <a:t>oprócz reszt  alkoholu  i wyższych kwasów tłuszczowych zawierają fragmenty cukrowe najczęściej galaktozę lub glukozę.</a:t>
            </a:r>
          </a:p>
          <a:p>
            <a:r>
              <a:rPr lang="pl-PL" dirty="0" smtClean="0"/>
              <a:t/>
            </a:r>
            <a:br>
              <a:rPr lang="pl-PL" dirty="0" smtClean="0"/>
            </a:br>
            <a:r>
              <a:rPr lang="pl-PL" sz="1200" b="0" i="0" kern="1200" dirty="0" smtClean="0">
                <a:solidFill>
                  <a:schemeClr val="tx1"/>
                </a:solidFill>
                <a:latin typeface="+mn-lt"/>
                <a:ea typeface="+mn-ea"/>
                <a:cs typeface="+mn-cs"/>
              </a:rPr>
              <a:t>Cząsteczki lipidów posiadają charakter </a:t>
            </a:r>
            <a:r>
              <a:rPr lang="pl-PL" sz="1200" b="1" i="0" kern="1200" dirty="0" err="1" smtClean="0">
                <a:solidFill>
                  <a:schemeClr val="tx1"/>
                </a:solidFill>
                <a:latin typeface="+mn-lt"/>
                <a:ea typeface="+mn-ea"/>
                <a:cs typeface="+mn-cs"/>
              </a:rPr>
              <a:t>amfifilowy</a:t>
            </a:r>
            <a:r>
              <a:rPr lang="pl-PL" sz="1200" b="0" i="0" kern="1200" dirty="0" smtClean="0">
                <a:solidFill>
                  <a:schemeClr val="tx1"/>
                </a:solidFill>
                <a:latin typeface="+mn-lt"/>
                <a:ea typeface="+mn-ea"/>
                <a:cs typeface="+mn-cs"/>
              </a:rPr>
              <a:t>, to znaczy że jedna część cząsteczki posiada własności hydrofobowe  natomiast druga własności hydrofilowe . Hydrofilowa część cząsteczki </a:t>
            </a:r>
            <a:r>
              <a:rPr lang="pl-PL" sz="1200" b="0" i="0" kern="1200" dirty="0" err="1" smtClean="0">
                <a:solidFill>
                  <a:schemeClr val="tx1"/>
                </a:solidFill>
                <a:latin typeface="+mn-lt"/>
                <a:ea typeface="+mn-ea"/>
                <a:cs typeface="+mn-cs"/>
              </a:rPr>
              <a:t>fosfolipidu</a:t>
            </a:r>
            <a:r>
              <a:rPr lang="pl-PL" sz="1200" b="0" i="0" kern="1200" dirty="0" smtClean="0">
                <a:solidFill>
                  <a:schemeClr val="tx1"/>
                </a:solidFill>
                <a:latin typeface="+mn-lt"/>
                <a:ea typeface="+mn-ea"/>
                <a:cs typeface="+mn-cs"/>
              </a:rPr>
              <a:t>, w zależności od swej budowy chemicznej, może być naładowana elektrycznie (np. </a:t>
            </a:r>
            <a:r>
              <a:rPr lang="pl-PL" sz="1200" b="0" i="0" kern="1200" dirty="0" err="1" smtClean="0">
                <a:solidFill>
                  <a:schemeClr val="tx1"/>
                </a:solidFill>
                <a:latin typeface="+mn-lt"/>
                <a:ea typeface="+mn-ea"/>
                <a:cs typeface="+mn-cs"/>
              </a:rPr>
              <a:t>fosfatydyloseryna</a:t>
            </a:r>
            <a:r>
              <a:rPr lang="pl-PL" sz="1200" b="0" i="0" kern="1200" dirty="0" smtClean="0">
                <a:solidFill>
                  <a:schemeClr val="tx1"/>
                </a:solidFill>
                <a:latin typeface="+mn-lt"/>
                <a:ea typeface="+mn-ea"/>
                <a:cs typeface="+mn-cs"/>
              </a:rPr>
              <a:t>) bądź też może posiadać charakter </a:t>
            </a:r>
            <a:r>
              <a:rPr lang="pl-PL" sz="1200" b="0" i="0" kern="1200" dirty="0" err="1" smtClean="0">
                <a:solidFill>
                  <a:schemeClr val="tx1"/>
                </a:solidFill>
                <a:latin typeface="+mn-lt"/>
                <a:ea typeface="+mn-ea"/>
                <a:cs typeface="+mn-cs"/>
              </a:rPr>
              <a:t>dipola</a:t>
            </a:r>
            <a:r>
              <a:rPr lang="pl-PL" sz="1200" b="0" i="0" kern="1200" dirty="0" smtClean="0">
                <a:solidFill>
                  <a:schemeClr val="tx1"/>
                </a:solidFill>
                <a:latin typeface="+mn-lt"/>
                <a:ea typeface="+mn-ea"/>
                <a:cs typeface="+mn-cs"/>
              </a:rPr>
              <a:t> elektrycznego (np. </a:t>
            </a:r>
            <a:r>
              <a:rPr lang="pl-PL" sz="1200" b="0" i="0" kern="1200" dirty="0" err="1" smtClean="0">
                <a:solidFill>
                  <a:schemeClr val="tx1"/>
                </a:solidFill>
                <a:latin typeface="+mn-lt"/>
                <a:ea typeface="+mn-ea"/>
                <a:cs typeface="+mn-cs"/>
              </a:rPr>
              <a:t>fosfatydylocholina</a:t>
            </a:r>
            <a:r>
              <a:rPr lang="pl-PL" sz="1200" b="0" i="0" kern="1200" dirty="0" smtClean="0">
                <a:solidFill>
                  <a:schemeClr val="tx1"/>
                </a:solidFill>
                <a:latin typeface="+mn-lt"/>
                <a:ea typeface="+mn-ea"/>
                <a:cs typeface="+mn-cs"/>
              </a:rPr>
              <a:t>). W przypadku glikolipidów hydrofilową część cząsteczki stanowi łańcuch węglowodanowy (cukrowy).</a:t>
            </a:r>
          </a:p>
          <a:p>
            <a:r>
              <a:rPr lang="pl-PL" sz="1200" b="0" i="0" kern="1200" dirty="0" smtClean="0">
                <a:solidFill>
                  <a:schemeClr val="tx1"/>
                </a:solidFill>
                <a:latin typeface="+mn-lt"/>
                <a:ea typeface="+mn-ea"/>
                <a:cs typeface="+mn-cs"/>
              </a:rPr>
              <a:t>Dość często występują lipidy w których jeden lub dwa łańcuchy posiadają przynajmniej jedno wiązanie nienasycone. Obecność wiązań nienasyconych jest bardzo istotna - w miejscu takiego wiązania łańcuch "skręca" - czyli przyjmuje konfigurację </a:t>
            </a:r>
            <a:r>
              <a:rPr lang="pl-PL" sz="1200" b="0" i="1" kern="1200" dirty="0" smtClean="0">
                <a:solidFill>
                  <a:schemeClr val="tx1"/>
                </a:solidFill>
                <a:latin typeface="+mn-lt"/>
                <a:ea typeface="+mn-ea"/>
                <a:cs typeface="+mn-cs"/>
              </a:rPr>
              <a:t>cis</a:t>
            </a:r>
            <a:r>
              <a:rPr lang="pl-PL" sz="1200" b="0" i="0" kern="1200" dirty="0" smtClean="0">
                <a:solidFill>
                  <a:schemeClr val="tx1"/>
                </a:solidFill>
                <a:latin typeface="+mn-lt"/>
                <a:ea typeface="+mn-ea"/>
                <a:cs typeface="+mn-cs"/>
              </a:rPr>
              <a:t>, co powoduje, że w porównaniu z łańcuchem całkowicie nasyconym zajmuje on efektywnie większą przestrzeń.</a:t>
            </a:r>
            <a:endParaRPr lang="pl-PL" dirty="0" smtClean="0"/>
          </a:p>
          <a:p>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6</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0" i="0" kern="1200" dirty="0" smtClean="0">
                <a:solidFill>
                  <a:schemeClr val="tx1"/>
                </a:solidFill>
                <a:latin typeface="+mn-lt"/>
                <a:ea typeface="+mn-ea"/>
                <a:cs typeface="+mn-cs"/>
              </a:rPr>
              <a:t>Białka błonowe są albo wbudowane w błonę albo też zakotwiczone są na jej powierzchni.</a:t>
            </a:r>
          </a:p>
          <a:p>
            <a:r>
              <a:rPr lang="pl-PL" sz="1200" b="0" i="0" kern="1200" dirty="0" smtClean="0">
                <a:solidFill>
                  <a:schemeClr val="tx1"/>
                </a:solidFill>
                <a:latin typeface="+mn-lt"/>
                <a:ea typeface="+mn-ea"/>
                <a:cs typeface="+mn-cs"/>
              </a:rPr>
              <a:t>Oprócz białek integralnych występują też białka związane z powierzchnią błony (</a:t>
            </a:r>
            <a:r>
              <a:rPr lang="pl-PL" sz="1200" b="1" i="0" kern="1200" dirty="0" smtClean="0">
                <a:solidFill>
                  <a:schemeClr val="tx1"/>
                </a:solidFill>
                <a:latin typeface="+mn-lt"/>
                <a:ea typeface="+mn-ea"/>
                <a:cs typeface="+mn-cs"/>
              </a:rPr>
              <a:t>powierzchniowe, peryferyczne</a:t>
            </a:r>
            <a:r>
              <a:rPr lang="pl-PL" sz="1200" b="0" i="0" kern="1200" dirty="0" smtClean="0">
                <a:solidFill>
                  <a:schemeClr val="tx1"/>
                </a:solidFill>
                <a:latin typeface="+mn-lt"/>
                <a:ea typeface="+mn-ea"/>
                <a:cs typeface="+mn-cs"/>
              </a:rPr>
              <a:t>). Istnieje kilka sposobów wiązania białek z powierzchnią błony: oddziaływania elektrostatyczne z główkami lipidów, oddziaływanie z białkiem integralnym lub tzw. </a:t>
            </a:r>
            <a:r>
              <a:rPr lang="pl-PL" sz="1200" b="0" i="0" kern="1200" dirty="0" err="1" smtClean="0">
                <a:solidFill>
                  <a:schemeClr val="tx1"/>
                </a:solidFill>
                <a:latin typeface="+mn-lt"/>
                <a:ea typeface="+mn-ea"/>
                <a:cs typeface="+mn-cs"/>
              </a:rPr>
              <a:t>acylacja</a:t>
            </a:r>
            <a:r>
              <a:rPr lang="pl-PL" sz="1200" b="0" i="0" kern="1200" dirty="0" smtClean="0">
                <a:solidFill>
                  <a:schemeClr val="tx1"/>
                </a:solidFill>
                <a:latin typeface="+mn-lt"/>
                <a:ea typeface="+mn-ea"/>
                <a:cs typeface="+mn-cs"/>
              </a:rPr>
              <a:t> białka (w cząsteczce białka znajduje się łańcuch węglowodorowy, który wnika w </a:t>
            </a:r>
            <a:r>
              <a:rPr lang="pl-PL" sz="1200" b="0" i="0" kern="1200" dirty="0" err="1" smtClean="0">
                <a:solidFill>
                  <a:schemeClr val="tx1"/>
                </a:solidFill>
                <a:latin typeface="+mn-lt"/>
                <a:ea typeface="+mn-ea"/>
                <a:cs typeface="+mn-cs"/>
              </a:rPr>
              <a:t>dwuwarstwę</a:t>
            </a:r>
            <a:r>
              <a:rPr lang="pl-PL" sz="1200" b="0" i="0" kern="1200" dirty="0" smtClean="0">
                <a:solidFill>
                  <a:schemeClr val="tx1"/>
                </a:solidFill>
                <a:latin typeface="+mn-lt"/>
                <a:ea typeface="+mn-ea"/>
                <a:cs typeface="+mn-cs"/>
              </a:rPr>
              <a:t> lipidową). Bez względu na sposób wiązania białka powierzchniowe znacznie łatwiej niż integralne mogą być od błony odłączone - wystarczy do tego zastosowanie roztworu o odpowiedniej wartości </a:t>
            </a:r>
            <a:r>
              <a:rPr lang="pl-PL" sz="1200" b="0" i="0" kern="1200" dirty="0" err="1" smtClean="0">
                <a:solidFill>
                  <a:schemeClr val="tx1"/>
                </a:solidFill>
                <a:latin typeface="+mn-lt"/>
                <a:ea typeface="+mn-ea"/>
                <a:cs typeface="+mn-cs"/>
              </a:rPr>
              <a:t>pH</a:t>
            </a:r>
            <a:r>
              <a:rPr lang="pl-PL" sz="1200" b="0" i="0" kern="1200" dirty="0" smtClean="0">
                <a:solidFill>
                  <a:schemeClr val="tx1"/>
                </a:solidFill>
                <a:latin typeface="+mn-lt"/>
                <a:ea typeface="+mn-ea"/>
                <a:cs typeface="+mn-cs"/>
              </a:rPr>
              <a:t> lub sile jonowej.</a:t>
            </a:r>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7</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8</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1" i="0" kern="1200" dirty="0" smtClean="0">
                <a:solidFill>
                  <a:schemeClr val="tx1"/>
                </a:solidFill>
                <a:latin typeface="+mn-lt"/>
                <a:ea typeface="+mn-ea"/>
                <a:cs typeface="+mn-cs"/>
              </a:rPr>
              <a:t>Płynność</a:t>
            </a:r>
            <a:r>
              <a:rPr lang="pl-PL" sz="1200" b="0" i="0" kern="1200" dirty="0" smtClean="0">
                <a:solidFill>
                  <a:schemeClr val="tx1"/>
                </a:solidFill>
                <a:latin typeface="+mn-lt"/>
                <a:ea typeface="+mn-ea"/>
                <a:cs typeface="+mn-cs"/>
              </a:rPr>
              <a:t> - polegającą na tym, że wszystkie praktycznie składniki błon poruszają się. </a:t>
            </a:r>
          </a:p>
          <a:p>
            <a:r>
              <a:rPr lang="pl-PL" sz="1200" b="1" i="0" kern="1200" dirty="0" smtClean="0">
                <a:solidFill>
                  <a:schemeClr val="tx1"/>
                </a:solidFill>
                <a:latin typeface="+mn-lt"/>
                <a:ea typeface="+mn-ea"/>
                <a:cs typeface="+mn-cs"/>
              </a:rPr>
              <a:t>Cząsteczki lipidów </a:t>
            </a:r>
            <a:r>
              <a:rPr lang="pl-PL" sz="1200" b="0" i="0" kern="1200" dirty="0" smtClean="0">
                <a:solidFill>
                  <a:schemeClr val="tx1"/>
                </a:solidFill>
                <a:latin typeface="+mn-lt"/>
                <a:ea typeface="+mn-ea"/>
                <a:cs typeface="+mn-cs"/>
              </a:rPr>
              <a:t>mogą obracać się wokół osi prostopadłej do powierzchni błony (tzw. </a:t>
            </a:r>
            <a:r>
              <a:rPr lang="pl-PL" sz="1200" b="1" i="0" kern="1200" dirty="0" smtClean="0">
                <a:solidFill>
                  <a:schemeClr val="tx1"/>
                </a:solidFill>
                <a:latin typeface="+mn-lt"/>
                <a:ea typeface="+mn-ea"/>
                <a:cs typeface="+mn-cs"/>
              </a:rPr>
              <a:t>dyfuzja rotacyjna</a:t>
            </a:r>
            <a:r>
              <a:rPr lang="pl-PL" sz="1200" b="0" i="0" kern="1200" dirty="0" smtClean="0">
                <a:solidFill>
                  <a:schemeClr val="tx1"/>
                </a:solidFill>
                <a:latin typeface="+mn-lt"/>
                <a:ea typeface="+mn-ea"/>
                <a:cs typeface="+mn-cs"/>
              </a:rPr>
              <a:t>) jak i przemieszczać się w jej płaszczyźnie (</a:t>
            </a:r>
            <a:r>
              <a:rPr lang="pl-PL" sz="1200" b="1" i="0" kern="1200" dirty="0" smtClean="0">
                <a:solidFill>
                  <a:schemeClr val="tx1"/>
                </a:solidFill>
                <a:latin typeface="+mn-lt"/>
                <a:ea typeface="+mn-ea"/>
                <a:cs typeface="+mn-cs"/>
              </a:rPr>
              <a:t>dyfuzja lateralna</a:t>
            </a:r>
            <a:r>
              <a:rPr lang="pl-PL" sz="1200" b="0" i="0" kern="1200" dirty="0" smtClean="0">
                <a:solidFill>
                  <a:schemeClr val="tx1"/>
                </a:solidFill>
                <a:latin typeface="+mn-lt"/>
                <a:ea typeface="+mn-ea"/>
                <a:cs typeface="+mn-cs"/>
              </a:rPr>
              <a:t>). Oprócz ruchu cząsteczek lipidów jako całości duże znaczenie posiadają także ruchy ich łańcuchów węglowodorowych. Ich ruchliwość zależy od wielu czynników - przede wszystkim od temperatury oraz ilości wiązań nienasyconych. Im bardziej ruchliwe są łańcuchy węglowodorowe, tym większą zajmują efektywną objętość i tym samym luźniej upakowane są cząsteczki lipidów w </a:t>
            </a:r>
            <a:r>
              <a:rPr lang="pl-PL" sz="1200" b="0" i="0" kern="1200" dirty="0" err="1" smtClean="0">
                <a:solidFill>
                  <a:schemeClr val="tx1"/>
                </a:solidFill>
                <a:latin typeface="+mn-lt"/>
                <a:ea typeface="+mn-ea"/>
                <a:cs typeface="+mn-cs"/>
              </a:rPr>
              <a:t>dwuwarstwie</a:t>
            </a:r>
            <a:r>
              <a:rPr lang="pl-PL" sz="1200" b="0" i="0" kern="1200" dirty="0" smtClean="0">
                <a:solidFill>
                  <a:schemeClr val="tx1"/>
                </a:solidFill>
                <a:latin typeface="+mn-lt"/>
                <a:ea typeface="+mn-ea"/>
                <a:cs typeface="+mn-cs"/>
              </a:rPr>
              <a:t>. Ma to duże znaczenie zarówno dla własności błony jako przegrody, jak i dla działania wielu białek błonowych. Czynnikiem regulującym płynność błon jest obecność w nich cząsteczek steroli - w błonach komórek eukariotycznych przede wszystkim cholesterolu. Cząsteczki lipidów mogą też przechodzić z warstwy cytoplazmatycznej do zewnętrznej (lub odwrotnie). Zjawisko takie nazywane jest "</a:t>
            </a:r>
            <a:r>
              <a:rPr lang="pl-PL" sz="1200" b="1" i="0" kern="1200" dirty="0" err="1" smtClean="0">
                <a:solidFill>
                  <a:schemeClr val="tx1"/>
                </a:solidFill>
                <a:latin typeface="+mn-lt"/>
                <a:ea typeface="+mn-ea"/>
                <a:cs typeface="+mn-cs"/>
              </a:rPr>
              <a:t>flip-flop</a:t>
            </a:r>
            <a:r>
              <a:rPr lang="pl-PL" sz="1200" b="0" i="0" kern="1200" dirty="0" smtClean="0">
                <a:solidFill>
                  <a:schemeClr val="tx1"/>
                </a:solidFill>
                <a:latin typeface="+mn-lt"/>
                <a:ea typeface="+mn-ea"/>
                <a:cs typeface="+mn-cs"/>
              </a:rPr>
              <a:t>" - w błonach komórkowych występuje ono z małym prawdopodobieństwem.</a:t>
            </a:r>
            <a:r>
              <a:rPr lang="pl-PL" dirty="0" smtClean="0"/>
              <a:t/>
            </a:r>
            <a:br>
              <a:rPr lang="pl-PL" dirty="0" smtClean="0"/>
            </a:br>
            <a:r>
              <a:rPr lang="pl-PL" sz="1200" b="1" i="0" kern="1200" dirty="0" smtClean="0">
                <a:solidFill>
                  <a:schemeClr val="tx1"/>
                </a:solidFill>
                <a:latin typeface="+mn-lt"/>
                <a:ea typeface="+mn-ea"/>
                <a:cs typeface="+mn-cs"/>
              </a:rPr>
              <a:t>Białka integralne </a:t>
            </a:r>
            <a:r>
              <a:rPr lang="pl-PL" sz="1200" b="0" i="0" kern="1200" dirty="0" smtClean="0">
                <a:solidFill>
                  <a:schemeClr val="tx1"/>
                </a:solidFill>
                <a:latin typeface="+mn-lt"/>
                <a:ea typeface="+mn-ea"/>
                <a:cs typeface="+mn-cs"/>
              </a:rPr>
              <a:t>mogą ulegać </a:t>
            </a:r>
            <a:r>
              <a:rPr lang="pl-PL" sz="1200" b="1" i="0" kern="1200" dirty="0" smtClean="0">
                <a:solidFill>
                  <a:schemeClr val="tx1"/>
                </a:solidFill>
                <a:latin typeface="+mn-lt"/>
                <a:ea typeface="+mn-ea"/>
                <a:cs typeface="+mn-cs"/>
              </a:rPr>
              <a:t>dyfuzji rotacyjnej i lateralnej</a:t>
            </a:r>
            <a:r>
              <a:rPr lang="pl-PL" sz="1200" b="0" i="0" kern="1200" dirty="0" smtClean="0">
                <a:solidFill>
                  <a:schemeClr val="tx1"/>
                </a:solidFill>
                <a:latin typeface="+mn-lt"/>
                <a:ea typeface="+mn-ea"/>
                <a:cs typeface="+mn-cs"/>
              </a:rPr>
              <a:t>. Ze względu na rozmiary ich cząsteczek oba typy dyfuzji są dla białek wolniejsze niż dla lipidów. W odniesieniu do białek nie spotyka się natomiast procesu analogicznego do "</a:t>
            </a:r>
            <a:r>
              <a:rPr lang="pl-PL" sz="1200" b="0" i="0" kern="1200" dirty="0" err="1" smtClean="0">
                <a:solidFill>
                  <a:schemeClr val="tx1"/>
                </a:solidFill>
                <a:latin typeface="+mn-lt"/>
                <a:ea typeface="+mn-ea"/>
                <a:cs typeface="+mn-cs"/>
              </a:rPr>
              <a:t>flip-flop</a:t>
            </a:r>
            <a:r>
              <a:rPr lang="pl-PL" sz="1200" b="0" i="0" kern="1200" dirty="0" smtClean="0">
                <a:solidFill>
                  <a:schemeClr val="tx1"/>
                </a:solidFill>
                <a:latin typeface="+mn-lt"/>
                <a:ea typeface="+mn-ea"/>
                <a:cs typeface="+mn-cs"/>
              </a:rPr>
              <a:t>" - białka nie zmieniają swej orientacji względem powierzchni błony.</a:t>
            </a:r>
            <a:endParaRPr lang="pl-PL" dirty="0" smtClean="0"/>
          </a:p>
          <a:p>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9</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5E59F82A-779B-4B2E-8EF1-8348E7DE2FC2}" type="datetime1">
              <a:rPr lang="pl-PL" smtClean="0"/>
              <a:pPr/>
              <a:t>2019-11-14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164327C-61AF-4517-B8C3-C924FEFF87EC}" type="datetime1">
              <a:rPr lang="pl-PL" smtClean="0"/>
              <a:pPr/>
              <a:t>2019-11-14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F3DF2BB-A4F3-4EF6-99F2-7418749317B9}" type="datetime1">
              <a:rPr lang="pl-PL" smtClean="0"/>
              <a:pPr/>
              <a:t>2019-11-14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B5FC5C1-BB53-4700-B557-91E7230A28B6}" type="datetime1">
              <a:rPr lang="pl-PL" smtClean="0"/>
              <a:pPr/>
              <a:t>2019-11-14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E2F6D14C-698F-4E36-966F-366E96F9521D}" type="datetime1">
              <a:rPr lang="pl-PL" smtClean="0"/>
              <a:pPr/>
              <a:t>2019-11-14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BBED195F-06C9-480D-967F-E8FE05750793}" type="datetime1">
              <a:rPr lang="pl-PL" smtClean="0"/>
              <a:pPr/>
              <a:t>2019-11-14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090EBBA1-D6AF-40E8-A971-346EA4927C92}" type="datetime1">
              <a:rPr lang="pl-PL" smtClean="0"/>
              <a:pPr/>
              <a:t>2019-11-14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C700D6FB-AE6F-444E-A142-4A58B8B25AFD}" type="datetime1">
              <a:rPr lang="pl-PL" smtClean="0"/>
              <a:pPr/>
              <a:t>2019-11-14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1DA97DC-4F0F-4135-B9F5-F8D7586E4F3D}" type="datetime1">
              <a:rPr lang="pl-PL" smtClean="0"/>
              <a:pPr/>
              <a:t>2019-11-14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3F9ACE3-CC82-496E-BC58-570A19CD931C}" type="datetime1">
              <a:rPr lang="pl-PL" smtClean="0"/>
              <a:pPr/>
              <a:t>2019-11-14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A6A6C5E-DF3F-451B-8ECE-D98B71FA8FCD}" type="datetime1">
              <a:rPr lang="pl-PL" smtClean="0"/>
              <a:pPr/>
              <a:t>2019-11-14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A97D7-8D11-481D-80F8-497270FB1DC5}" type="datetime1">
              <a:rPr lang="pl-PL" smtClean="0"/>
              <a:pPr/>
              <a:t>2019-11-14</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A159B5-F6C4-4F44-93E1-905627C4B449}"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2.gif"/></Relationships>
</file>

<file path=ppt/slides/_rels/slide2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2.gif"/></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404664"/>
            <a:ext cx="7772400" cy="147002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Biologia komórki</a:t>
            </a:r>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Symbol zastępczy numeru slajdu 3"/>
          <p:cNvSpPr>
            <a:spLocks noGrp="1"/>
          </p:cNvSpPr>
          <p:nvPr>
            <p:ph type="sldNum" sz="quarter" idx="12"/>
          </p:nvPr>
        </p:nvSpPr>
        <p:spPr/>
        <p:txBody>
          <a:bodyPr/>
          <a:lstStyle/>
          <a:p>
            <a:fld id="{F48B604F-D9EC-49A4-86B9-CD559C89E3FE}" type="slidenum">
              <a:rPr lang="pl-PL" smtClean="0"/>
              <a:pPr/>
              <a:t>1</a:t>
            </a:fld>
            <a:endParaRPr lang="pl-PL"/>
          </a:p>
        </p:txBody>
      </p:sp>
      <p:pic>
        <p:nvPicPr>
          <p:cNvPr id="5" name="Obraz 4" descr="Komórki różne.jpg"/>
          <p:cNvPicPr>
            <a:picLocks noChangeAspect="1"/>
          </p:cNvPicPr>
          <p:nvPr/>
        </p:nvPicPr>
        <p:blipFill>
          <a:blip r:embed="rId3" cstate="print"/>
          <a:stretch>
            <a:fillRect/>
          </a:stretch>
        </p:blipFill>
        <p:spPr>
          <a:xfrm>
            <a:off x="1835696" y="1988840"/>
            <a:ext cx="5544616" cy="423298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0FA159B5-F6C4-4F44-93E1-905627C4B449}" type="slidenum">
              <a:rPr lang="pl-PL" smtClean="0"/>
              <a:pPr/>
              <a:t>10</a:t>
            </a:fld>
            <a:endParaRPr lang="pl-PL"/>
          </a:p>
        </p:txBody>
      </p:sp>
      <p:sp>
        <p:nvSpPr>
          <p:cNvPr id="9" name="Prostokąt 8"/>
          <p:cNvSpPr/>
          <p:nvPr/>
        </p:nvSpPr>
        <p:spPr>
          <a:xfrm>
            <a:off x="1678324" y="323945"/>
            <a:ext cx="578735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Błona komórkowa - właściwości  </a:t>
            </a:r>
            <a:endParaRPr lang="pl-PL"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Prostokąt 6"/>
          <p:cNvSpPr/>
          <p:nvPr/>
        </p:nvSpPr>
        <p:spPr>
          <a:xfrm>
            <a:off x="611560" y="1124744"/>
            <a:ext cx="8280920" cy="1585049"/>
          </a:xfrm>
          <a:prstGeom prst="rect">
            <a:avLst/>
          </a:prstGeom>
        </p:spPr>
        <p:txBody>
          <a:bodyPr wrap="square">
            <a:spAutoFit/>
          </a:bodyPr>
          <a:lstStyle/>
          <a:p>
            <a:pPr algn="ctr">
              <a:spcAft>
                <a:spcPts val="600"/>
              </a:spcAft>
              <a:buBlip>
                <a:blip r:embed="rId3"/>
              </a:buBlip>
            </a:pPr>
            <a:r>
              <a:rPr lang="pl-PL" sz="2400" dirty="0" smtClean="0"/>
              <a:t> </a:t>
            </a:r>
            <a:r>
              <a:rPr lang="pl-PL" sz="2400" b="1" dirty="0" smtClean="0"/>
              <a:t>asymetryczność</a:t>
            </a:r>
            <a:r>
              <a:rPr lang="pl-PL" sz="2400" dirty="0" smtClean="0"/>
              <a:t> - polegającą na tym, że strona cytoplazmatyczna błony ma  z reguły inny skład niż strona kontaktująca się z otoczeniem:</a:t>
            </a:r>
            <a:r>
              <a:rPr lang="pl-PL" sz="2400" b="1" dirty="0" smtClean="0"/>
              <a:t> </a:t>
            </a:r>
          </a:p>
          <a:p>
            <a:pPr>
              <a:spcAft>
                <a:spcPts val="600"/>
              </a:spcAft>
            </a:pPr>
            <a:r>
              <a:rPr lang="pl-PL" sz="2000" b="1" dirty="0" smtClean="0"/>
              <a:t> </a:t>
            </a:r>
            <a:endParaRPr lang="pl-PL" sz="2000" dirty="0"/>
          </a:p>
        </p:txBody>
      </p:sp>
      <p:pic>
        <p:nvPicPr>
          <p:cNvPr id="10" name="Obraz 9" descr="blona9.gif"/>
          <p:cNvPicPr>
            <a:picLocks noChangeAspect="1"/>
          </p:cNvPicPr>
          <p:nvPr/>
        </p:nvPicPr>
        <p:blipFill>
          <a:blip r:embed="rId4" cstate="print"/>
          <a:stretch>
            <a:fillRect/>
          </a:stretch>
        </p:blipFill>
        <p:spPr>
          <a:xfrm>
            <a:off x="5220072" y="2588907"/>
            <a:ext cx="3456384" cy="2928325"/>
          </a:xfrm>
          <a:prstGeom prst="rect">
            <a:avLst/>
          </a:prstGeom>
        </p:spPr>
      </p:pic>
      <p:sp>
        <p:nvSpPr>
          <p:cNvPr id="11" name="pole tekstowe 10"/>
          <p:cNvSpPr txBox="1"/>
          <p:nvPr/>
        </p:nvSpPr>
        <p:spPr>
          <a:xfrm>
            <a:off x="899592" y="2645038"/>
            <a:ext cx="4392488" cy="3370153"/>
          </a:xfrm>
          <a:prstGeom prst="rect">
            <a:avLst/>
          </a:prstGeom>
          <a:noFill/>
        </p:spPr>
        <p:txBody>
          <a:bodyPr wrap="square" rtlCol="0">
            <a:spAutoFit/>
          </a:bodyPr>
          <a:lstStyle/>
          <a:p>
            <a:pPr>
              <a:spcAft>
                <a:spcPts val="600"/>
              </a:spcAft>
              <a:buBlip>
                <a:blip r:embed="rId5"/>
              </a:buBlip>
            </a:pPr>
            <a:r>
              <a:rPr lang="pl-PL" b="1" dirty="0" smtClean="0"/>
              <a:t> </a:t>
            </a:r>
            <a:r>
              <a:rPr lang="pl-PL" dirty="0" smtClean="0"/>
              <a:t>po cytoplazmatycznej stronie błony znajduje się znacznie więcej lipidów posiadających elektrycznie naładowane głowy polarne (np. </a:t>
            </a:r>
            <a:r>
              <a:rPr lang="pl-PL" dirty="0" err="1" smtClean="0"/>
              <a:t>fosfatydyloseryna</a:t>
            </a:r>
            <a:r>
              <a:rPr lang="pl-PL" dirty="0" smtClean="0"/>
              <a:t>), </a:t>
            </a:r>
          </a:p>
          <a:p>
            <a:pPr>
              <a:spcAft>
                <a:spcPts val="600"/>
              </a:spcAft>
            </a:pPr>
            <a:endParaRPr lang="pl-PL" dirty="0" smtClean="0"/>
          </a:p>
          <a:p>
            <a:pPr>
              <a:spcAft>
                <a:spcPts val="600"/>
              </a:spcAft>
              <a:buBlip>
                <a:blip r:embed="rId5"/>
              </a:buBlip>
            </a:pPr>
            <a:r>
              <a:rPr lang="pl-PL" dirty="0" smtClean="0"/>
              <a:t> białka powierzchniowe zlokalizowane są przede wszystkim po cytoplazmatycznej stronie błony, po stronie zewnętrznej natomiast często występuje duża ilość glikolipidów i glikoprotein.</a:t>
            </a:r>
          </a:p>
          <a:p>
            <a:endParaRPr lang="pl-P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0FA159B5-F6C4-4F44-93E1-905627C4B449}" type="slidenum">
              <a:rPr lang="pl-PL" smtClean="0"/>
              <a:pPr/>
              <a:t>11</a:t>
            </a:fld>
            <a:endParaRPr lang="pl-PL"/>
          </a:p>
        </p:txBody>
      </p:sp>
      <p:sp>
        <p:nvSpPr>
          <p:cNvPr id="9" name="Prostokąt 8"/>
          <p:cNvSpPr/>
          <p:nvPr/>
        </p:nvSpPr>
        <p:spPr>
          <a:xfrm>
            <a:off x="1678324" y="323945"/>
            <a:ext cx="578735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Błona komórkowa - właściwości  </a:t>
            </a:r>
            <a:endParaRPr lang="pl-PL"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Prostokąt 6"/>
          <p:cNvSpPr/>
          <p:nvPr/>
        </p:nvSpPr>
        <p:spPr>
          <a:xfrm>
            <a:off x="467544" y="1484784"/>
            <a:ext cx="7416824" cy="2477601"/>
          </a:xfrm>
          <a:prstGeom prst="rect">
            <a:avLst/>
          </a:prstGeom>
        </p:spPr>
        <p:txBody>
          <a:bodyPr wrap="square">
            <a:spAutoFit/>
          </a:bodyPr>
          <a:lstStyle/>
          <a:p>
            <a:pPr algn="ctr">
              <a:spcAft>
                <a:spcPts val="600"/>
              </a:spcAft>
              <a:buBlip>
                <a:blip r:embed="rId3"/>
              </a:buBlip>
            </a:pPr>
            <a:r>
              <a:rPr lang="pl-PL" sz="2400" b="1" dirty="0" smtClean="0"/>
              <a:t> heterogenność</a:t>
            </a:r>
            <a:r>
              <a:rPr lang="pl-PL" sz="2400" dirty="0" smtClean="0"/>
              <a:t> - czyli występowanie niejednorodności w rozkładzie składników w płaszczyźnie błony</a:t>
            </a:r>
          </a:p>
          <a:p>
            <a:pPr>
              <a:spcAft>
                <a:spcPts val="600"/>
              </a:spcAft>
            </a:pPr>
            <a:endParaRPr lang="pl-PL" dirty="0" smtClean="0"/>
          </a:p>
          <a:p>
            <a:pPr algn="ctr">
              <a:spcAft>
                <a:spcPts val="600"/>
              </a:spcAft>
            </a:pPr>
            <a:r>
              <a:rPr lang="pl-PL" dirty="0" smtClean="0"/>
              <a:t>Białka oraz lipidy nie są bowiem "przypadkowo" wymieszane, w płaszczyźnie błony można wyróżnić tzw. domeny, wyraźnie różniące się między sobą składem oraz własnościami. </a:t>
            </a:r>
            <a:endParaRPr lang="pl-PL" b="1" dirty="0" smtClean="0"/>
          </a:p>
          <a:p>
            <a:pPr>
              <a:spcAft>
                <a:spcPts val="600"/>
              </a:spcAft>
            </a:pPr>
            <a:r>
              <a:rPr lang="pl-PL" sz="2000" b="1" dirty="0" smtClean="0"/>
              <a:t> </a:t>
            </a:r>
            <a:endParaRPr lang="pl-PL" sz="2000" dirty="0"/>
          </a:p>
        </p:txBody>
      </p:sp>
      <p:pic>
        <p:nvPicPr>
          <p:cNvPr id="8" name="Obraz 7" descr="blona10.gif"/>
          <p:cNvPicPr>
            <a:picLocks noChangeAspect="1"/>
          </p:cNvPicPr>
          <p:nvPr/>
        </p:nvPicPr>
        <p:blipFill>
          <a:blip r:embed="rId4" cstate="print"/>
          <a:srcRect l="5556" t="14755" r="20371" b="6557"/>
          <a:stretch>
            <a:fillRect/>
          </a:stretch>
        </p:blipFill>
        <p:spPr>
          <a:xfrm>
            <a:off x="2699792" y="3861048"/>
            <a:ext cx="2880320" cy="259228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trawy i kaweole.JPG"/>
          <p:cNvPicPr>
            <a:picLocks noGrp="1" noChangeAspect="1"/>
          </p:cNvPicPr>
          <p:nvPr>
            <p:ph idx="1"/>
          </p:nvPr>
        </p:nvPicPr>
        <p:blipFill>
          <a:blip r:embed="rId3" cstate="print"/>
          <a:stretch>
            <a:fillRect/>
          </a:stretch>
        </p:blipFill>
        <p:spPr>
          <a:xfrm>
            <a:off x="0" y="31400"/>
            <a:ext cx="9113970" cy="6926361"/>
          </a:xfrm>
        </p:spPr>
      </p:pic>
      <p:sp>
        <p:nvSpPr>
          <p:cNvPr id="6" name="Symbol zastępczy numeru slajdu 5"/>
          <p:cNvSpPr>
            <a:spLocks noGrp="1"/>
          </p:cNvSpPr>
          <p:nvPr>
            <p:ph type="sldNum" sz="quarter" idx="12"/>
          </p:nvPr>
        </p:nvSpPr>
        <p:spPr/>
        <p:txBody>
          <a:bodyPr/>
          <a:lstStyle/>
          <a:p>
            <a:fld id="{0FA159B5-F6C4-4F44-93E1-905627C4B449}" type="slidenum">
              <a:rPr lang="pl-PL" smtClean="0"/>
              <a:pPr/>
              <a:t>12</a:t>
            </a:fld>
            <a:endParaRPr lang="pl-PL"/>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krwinki 2.jpg"/>
          <p:cNvPicPr>
            <a:picLocks noGrp="1" noChangeAspect="1"/>
          </p:cNvPicPr>
          <p:nvPr>
            <p:ph idx="1"/>
          </p:nvPr>
        </p:nvPicPr>
        <p:blipFill>
          <a:blip r:embed="rId3" cstate="print"/>
          <a:stretch>
            <a:fillRect/>
          </a:stretch>
        </p:blipFill>
        <p:spPr>
          <a:xfrm>
            <a:off x="-1" y="476672"/>
            <a:ext cx="9143999" cy="5619619"/>
          </a:xfrm>
        </p:spPr>
      </p:pic>
      <p:sp>
        <p:nvSpPr>
          <p:cNvPr id="6" name="Symbol zastępczy numeru slajdu 5"/>
          <p:cNvSpPr>
            <a:spLocks noGrp="1"/>
          </p:cNvSpPr>
          <p:nvPr>
            <p:ph type="sldNum" sz="quarter" idx="12"/>
          </p:nvPr>
        </p:nvSpPr>
        <p:spPr/>
        <p:txBody>
          <a:bodyPr/>
          <a:lstStyle/>
          <a:p>
            <a:fld id="{0FA159B5-F6C4-4F44-93E1-905627C4B449}" type="slidenum">
              <a:rPr lang="pl-PL" smtClean="0"/>
              <a:pPr/>
              <a:t>13</a:t>
            </a:fld>
            <a:endParaRPr lang="pl-PL"/>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0FA159B5-F6C4-4F44-93E1-905627C4B449}" type="slidenum">
              <a:rPr lang="pl-PL" smtClean="0"/>
              <a:pPr/>
              <a:t>14</a:t>
            </a:fld>
            <a:endParaRPr lang="pl-PL"/>
          </a:p>
        </p:txBody>
      </p:sp>
      <p:pic>
        <p:nvPicPr>
          <p:cNvPr id="34819" name="Picture 3"/>
          <p:cNvPicPr>
            <a:picLocks noChangeAspect="1" noChangeArrowheads="1"/>
          </p:cNvPicPr>
          <p:nvPr/>
        </p:nvPicPr>
        <p:blipFill>
          <a:blip r:embed="rId3" cstate="print"/>
          <a:srcRect/>
          <a:stretch>
            <a:fillRect/>
          </a:stretch>
        </p:blipFill>
        <p:spPr bwMode="auto">
          <a:xfrm>
            <a:off x="5053672" y="620688"/>
            <a:ext cx="3355235" cy="4355844"/>
          </a:xfrm>
          <a:prstGeom prst="rect">
            <a:avLst/>
          </a:prstGeom>
          <a:noFill/>
          <a:ln w="9525">
            <a:noFill/>
            <a:miter lim="800000"/>
            <a:headEnd/>
            <a:tailEnd/>
          </a:ln>
        </p:spPr>
      </p:pic>
      <p:sp>
        <p:nvSpPr>
          <p:cNvPr id="8" name="Prostokąt 7"/>
          <p:cNvSpPr/>
          <p:nvPr/>
        </p:nvSpPr>
        <p:spPr>
          <a:xfrm>
            <a:off x="3795381" y="5229200"/>
            <a:ext cx="5241115" cy="830997"/>
          </a:xfrm>
          <a:prstGeom prst="rect">
            <a:avLst/>
          </a:prstGeom>
          <a:noFill/>
        </p:spPr>
        <p:txBody>
          <a:bodyPr wrap="none" lIns="91440" tIns="45720" rIns="91440" bIns="45720">
            <a:spAutoFit/>
          </a:bodyPr>
          <a:lstStyle/>
          <a:p>
            <a:pPr algn="ctr"/>
            <a:r>
              <a:rPr lang="pl-PL"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Mikrografie skaningowe fizjologicznych </a:t>
            </a:r>
          </a:p>
          <a:p>
            <a:pPr algn="ctr"/>
            <a:r>
              <a:rPr lang="pl-PL"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oraz patologicznych form erytrocytów</a:t>
            </a:r>
            <a:endParaRPr lang="pl-PL"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 name="Obraz 9" descr="błona eryt.jpeg"/>
          <p:cNvPicPr>
            <a:picLocks noChangeAspect="1"/>
          </p:cNvPicPr>
          <p:nvPr/>
        </p:nvPicPr>
        <p:blipFill>
          <a:blip r:embed="rId4" cstate="print"/>
          <a:stretch>
            <a:fillRect/>
          </a:stretch>
        </p:blipFill>
        <p:spPr>
          <a:xfrm>
            <a:off x="473968" y="2870051"/>
            <a:ext cx="3810000" cy="2143125"/>
          </a:xfrm>
          <a:prstGeom prst="rect">
            <a:avLst/>
          </a:prstGeom>
        </p:spPr>
      </p:pic>
      <p:sp>
        <p:nvSpPr>
          <p:cNvPr id="11" name="Prostokąt 10"/>
          <p:cNvSpPr/>
          <p:nvPr/>
        </p:nvSpPr>
        <p:spPr>
          <a:xfrm>
            <a:off x="323528" y="2247255"/>
            <a:ext cx="3908442" cy="461665"/>
          </a:xfrm>
          <a:prstGeom prst="rect">
            <a:avLst/>
          </a:prstGeom>
          <a:noFill/>
        </p:spPr>
        <p:txBody>
          <a:bodyPr wrap="none" lIns="91440" tIns="45720" rIns="91440" bIns="45720">
            <a:spAutoFit/>
          </a:bodyPr>
          <a:lstStyle/>
          <a:p>
            <a:pPr algn="ctr"/>
            <a:r>
              <a:rPr lang="pl-PL"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Błona komórkowa erytrocytu</a:t>
            </a:r>
            <a:endParaRPr lang="pl-PL"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pole tekstowe 6"/>
          <p:cNvSpPr txBox="1"/>
          <p:nvPr/>
        </p:nvSpPr>
        <p:spPr>
          <a:xfrm>
            <a:off x="3441170" y="3156937"/>
            <a:ext cx="770790" cy="200055"/>
          </a:xfrm>
          <a:prstGeom prst="rect">
            <a:avLst/>
          </a:prstGeom>
          <a:solidFill>
            <a:schemeClr val="bg1"/>
          </a:solidFill>
        </p:spPr>
        <p:txBody>
          <a:bodyPr wrap="square" rtlCol="0">
            <a:spAutoFit/>
          </a:bodyPr>
          <a:lstStyle/>
          <a:p>
            <a:r>
              <a:rPr lang="pl-PL" sz="700" b="1" dirty="0" err="1" smtClean="0">
                <a:latin typeface="Arial Black" pitchFamily="34" charset="0"/>
                <a:cs typeface="Arial" pitchFamily="34" charset="0"/>
              </a:rPr>
              <a:t>Glikoforyna</a:t>
            </a:r>
            <a:endParaRPr lang="pl-PL" sz="700" b="1" dirty="0">
              <a:latin typeface="Arial Black" pitchFamily="34" charset="0"/>
              <a:cs typeface="Arial" pitchFamily="34" charset="0"/>
            </a:endParaRPr>
          </a:p>
        </p:txBody>
      </p:sp>
      <p:sp>
        <p:nvSpPr>
          <p:cNvPr id="9" name="Prostokąt 8"/>
          <p:cNvSpPr/>
          <p:nvPr/>
        </p:nvSpPr>
        <p:spPr>
          <a:xfrm>
            <a:off x="692985" y="695598"/>
            <a:ext cx="3590983" cy="1077218"/>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łona </a:t>
            </a:r>
            <a:r>
              <a:rPr lang="pl-PL"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erytrocytarna</a:t>
            </a:r>
            <a:endPar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pl-PL"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(układ modelowy)</a:t>
            </a:r>
            <a:endParaRPr lang="pl-PL"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ksztalty erytrocytow.JPG"/>
          <p:cNvPicPr>
            <a:picLocks noGrp="1" noChangeAspect="1"/>
          </p:cNvPicPr>
          <p:nvPr>
            <p:ph idx="1"/>
          </p:nvPr>
        </p:nvPicPr>
        <p:blipFill>
          <a:blip r:embed="rId3" cstate="print"/>
          <a:srcRect t="579" b="53886"/>
          <a:stretch>
            <a:fillRect/>
          </a:stretch>
        </p:blipFill>
        <p:spPr>
          <a:xfrm>
            <a:off x="2006673" y="360040"/>
            <a:ext cx="4797575" cy="3140968"/>
          </a:xfrm>
        </p:spPr>
      </p:pic>
      <p:sp>
        <p:nvSpPr>
          <p:cNvPr id="6" name="Symbol zastępczy numeru slajdu 5"/>
          <p:cNvSpPr>
            <a:spLocks noGrp="1"/>
          </p:cNvSpPr>
          <p:nvPr>
            <p:ph type="sldNum" sz="quarter" idx="12"/>
          </p:nvPr>
        </p:nvSpPr>
        <p:spPr/>
        <p:txBody>
          <a:bodyPr/>
          <a:lstStyle/>
          <a:p>
            <a:fld id="{0FA159B5-F6C4-4F44-93E1-905627C4B449}" type="slidenum">
              <a:rPr lang="pl-PL" smtClean="0"/>
              <a:pPr/>
              <a:t>15</a:t>
            </a:fld>
            <a:endParaRPr lang="pl-PL"/>
          </a:p>
        </p:txBody>
      </p:sp>
      <p:sp>
        <p:nvSpPr>
          <p:cNvPr id="22" name="pole tekstowe 21"/>
          <p:cNvSpPr txBox="1"/>
          <p:nvPr/>
        </p:nvSpPr>
        <p:spPr>
          <a:xfrm>
            <a:off x="1403648" y="3683927"/>
            <a:ext cx="6768752" cy="2446824"/>
          </a:xfrm>
          <a:prstGeom prst="rect">
            <a:avLst/>
          </a:prstGeom>
          <a:noFill/>
        </p:spPr>
        <p:txBody>
          <a:bodyPr wrap="square" rtlCol="0">
            <a:spAutoFit/>
          </a:bodyPr>
          <a:lstStyle/>
          <a:p>
            <a:pPr>
              <a:spcAft>
                <a:spcPts val="600"/>
              </a:spcAft>
            </a:pPr>
            <a:r>
              <a:rPr lang="pl-PL" sz="2400" b="1" dirty="0" smtClean="0">
                <a:ln>
                  <a:solidFill>
                    <a:schemeClr val="tx1"/>
                  </a:solidFill>
                </a:ln>
                <a:solidFill>
                  <a:srgbClr val="FFC000"/>
                </a:solidFill>
              </a:rPr>
              <a:t>Czynniki wpływające na kształt i objętość erytrocytów oraz indukcję hemolizy:</a:t>
            </a:r>
          </a:p>
          <a:p>
            <a:pPr marL="342900" indent="-342900">
              <a:buSzPct val="80000"/>
              <a:buFont typeface="+mj-lt"/>
              <a:buAutoNum type="arabicPeriod"/>
            </a:pPr>
            <a:r>
              <a:rPr lang="pl-PL" dirty="0" smtClean="0"/>
              <a:t>potencjał osmotyczny wody płynu pozakomórkowego:    hipotoniczny, izotoniczny, hipertoniczny,</a:t>
            </a:r>
          </a:p>
          <a:p>
            <a:pPr marL="342900" indent="-342900">
              <a:spcAft>
                <a:spcPts val="600"/>
              </a:spcAft>
              <a:buSzPct val="80000"/>
              <a:buFont typeface="+mj-lt"/>
              <a:buAutoNum type="arabicPeriod"/>
            </a:pPr>
            <a:r>
              <a:rPr lang="pl-PL" dirty="0" smtClean="0"/>
              <a:t>detergenty,</a:t>
            </a:r>
          </a:p>
          <a:p>
            <a:pPr marL="342900" indent="-342900">
              <a:spcAft>
                <a:spcPts val="600"/>
              </a:spcAft>
              <a:buSzPct val="80000"/>
              <a:buFont typeface="+mj-lt"/>
              <a:buAutoNum type="arabicPeriod"/>
            </a:pPr>
            <a:r>
              <a:rPr lang="pl-PL" dirty="0" err="1" smtClean="0"/>
              <a:t>pH</a:t>
            </a:r>
            <a:r>
              <a:rPr lang="pl-PL" dirty="0" smtClean="0"/>
              <a:t> płynu pozakomórkowego: kwaśne, obojętne, zasadowe,</a:t>
            </a:r>
          </a:p>
          <a:p>
            <a:pPr>
              <a:buSzPct val="80000"/>
              <a:buBlip>
                <a:blip r:embed="rId4"/>
              </a:buBlip>
            </a:pPr>
            <a:endParaRPr lang="pl-PL"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odobny obraz"/>
          <p:cNvPicPr>
            <a:picLocks noChangeAspect="1" noChangeArrowheads="1"/>
          </p:cNvPicPr>
          <p:nvPr/>
        </p:nvPicPr>
        <p:blipFill>
          <a:blip r:embed="rId3" cstate="print"/>
          <a:srcRect/>
          <a:stretch>
            <a:fillRect/>
          </a:stretch>
        </p:blipFill>
        <p:spPr bwMode="auto">
          <a:xfrm>
            <a:off x="971600" y="548680"/>
            <a:ext cx="7128792" cy="5409794"/>
          </a:xfrm>
          <a:prstGeom prst="rect">
            <a:avLst/>
          </a:prstGeom>
          <a:noFill/>
        </p:spPr>
      </p:pic>
      <p:sp>
        <p:nvSpPr>
          <p:cNvPr id="6" name="Symbol zastępczy numeru slajdu 5"/>
          <p:cNvSpPr>
            <a:spLocks noGrp="1"/>
          </p:cNvSpPr>
          <p:nvPr>
            <p:ph type="sldNum" sz="quarter" idx="12"/>
          </p:nvPr>
        </p:nvSpPr>
        <p:spPr/>
        <p:txBody>
          <a:bodyPr/>
          <a:lstStyle/>
          <a:p>
            <a:fld id="{0FA159B5-F6C4-4F44-93E1-905627C4B449}" type="slidenum">
              <a:rPr lang="pl-PL" smtClean="0"/>
              <a:pPr/>
              <a:t>16</a:t>
            </a:fld>
            <a:endParaRPr lang="pl-PL"/>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Difference Between Osmolarity and Tonicity "/>
          <p:cNvPicPr>
            <a:picLocks noChangeAspect="1" noChangeArrowheads="1"/>
          </p:cNvPicPr>
          <p:nvPr/>
        </p:nvPicPr>
        <p:blipFill>
          <a:blip r:embed="rId3" cstate="print"/>
          <a:srcRect/>
          <a:stretch>
            <a:fillRect/>
          </a:stretch>
        </p:blipFill>
        <p:spPr bwMode="auto">
          <a:xfrm>
            <a:off x="755576" y="2348880"/>
            <a:ext cx="7344816" cy="4353813"/>
          </a:xfrm>
          <a:prstGeom prst="rect">
            <a:avLst/>
          </a:prstGeom>
          <a:noFill/>
        </p:spPr>
      </p:pic>
      <p:sp>
        <p:nvSpPr>
          <p:cNvPr id="6" name="Symbol zastępczy numeru slajdu 5"/>
          <p:cNvSpPr>
            <a:spLocks noGrp="1"/>
          </p:cNvSpPr>
          <p:nvPr>
            <p:ph type="sldNum" sz="quarter" idx="12"/>
          </p:nvPr>
        </p:nvSpPr>
        <p:spPr/>
        <p:txBody>
          <a:bodyPr/>
          <a:lstStyle/>
          <a:p>
            <a:fld id="{0FA159B5-F6C4-4F44-93E1-905627C4B449}" type="slidenum">
              <a:rPr lang="pl-PL" smtClean="0"/>
              <a:pPr/>
              <a:t>17</a:t>
            </a:fld>
            <a:endParaRPr lang="pl-PL"/>
          </a:p>
        </p:txBody>
      </p:sp>
      <p:sp>
        <p:nvSpPr>
          <p:cNvPr id="7" name="Prostokąt 6"/>
          <p:cNvSpPr/>
          <p:nvPr/>
        </p:nvSpPr>
        <p:spPr>
          <a:xfrm>
            <a:off x="1043608" y="1054477"/>
            <a:ext cx="6840760" cy="646331"/>
          </a:xfrm>
          <a:prstGeom prst="rect">
            <a:avLst/>
          </a:prstGeom>
        </p:spPr>
        <p:txBody>
          <a:bodyPr wrap="square">
            <a:spAutoFit/>
          </a:bodyPr>
          <a:lstStyle/>
          <a:p>
            <a:r>
              <a:rPr lang="pl-PL" b="1" dirty="0" smtClean="0"/>
              <a:t>Osmoza</a:t>
            </a:r>
            <a:r>
              <a:rPr lang="pl-PL" dirty="0" smtClean="0"/>
              <a:t> – dyfuzja rozpuszczalnika przez membranę półprzepuszczalną rozdzielającą dwa roztwory o różnym stężeniu.</a:t>
            </a:r>
            <a:endParaRPr lang="pl-PL" dirty="0"/>
          </a:p>
        </p:txBody>
      </p:sp>
      <p:sp>
        <p:nvSpPr>
          <p:cNvPr id="8" name="Prostokąt 7"/>
          <p:cNvSpPr/>
          <p:nvPr/>
        </p:nvSpPr>
        <p:spPr>
          <a:xfrm>
            <a:off x="1531799" y="375047"/>
            <a:ext cx="5406929" cy="461665"/>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Osmoza i substancje osmotycznie czynne</a:t>
            </a:r>
            <a:endParaRPr lang="pl-PL"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9" name="Grupa 8"/>
          <p:cNvGrpSpPr/>
          <p:nvPr/>
        </p:nvGrpSpPr>
        <p:grpSpPr>
          <a:xfrm>
            <a:off x="3644280" y="1556792"/>
            <a:ext cx="4600128" cy="1440160"/>
            <a:chOff x="3644280" y="1556792"/>
            <a:chExt cx="4600128" cy="1440160"/>
          </a:xfrm>
        </p:grpSpPr>
        <p:pic>
          <p:nvPicPr>
            <p:cNvPr id="13" name="Obraz 12" descr="osmosis-L.jpg"/>
            <p:cNvPicPr>
              <a:picLocks noChangeAspect="1"/>
            </p:cNvPicPr>
            <p:nvPr/>
          </p:nvPicPr>
          <p:blipFill>
            <a:blip r:embed="rId4" cstate="print"/>
            <a:srcRect l="37797" t="56763" r="28035" b="9423"/>
            <a:stretch>
              <a:fillRect/>
            </a:stretch>
          </p:blipFill>
          <p:spPr>
            <a:xfrm flipH="1">
              <a:off x="6900259" y="1556792"/>
              <a:ext cx="1344149" cy="1440160"/>
            </a:xfrm>
            <a:prstGeom prst="rect">
              <a:avLst/>
            </a:prstGeom>
          </p:spPr>
        </p:pic>
        <p:sp>
          <p:nvSpPr>
            <p:cNvPr id="14" name="Prostokąt 13"/>
            <p:cNvSpPr/>
            <p:nvPr/>
          </p:nvSpPr>
          <p:spPr>
            <a:xfrm>
              <a:off x="3644280" y="1979548"/>
              <a:ext cx="3159968" cy="369332"/>
            </a:xfrm>
            <a:prstGeom prst="rect">
              <a:avLst/>
            </a:prstGeom>
          </p:spPr>
          <p:txBody>
            <a:bodyPr wrap="square">
              <a:spAutoFit/>
            </a:bodyPr>
            <a:lstStyle/>
            <a:p>
              <a:r>
                <a:rPr lang="pl-PL" b="1" dirty="0" smtClean="0"/>
                <a:t>Substancje osmotycznie czynne</a:t>
              </a:r>
              <a:endParaRPr lang="pl-PL"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1700808"/>
            <a:ext cx="8229600" cy="4752528"/>
          </a:xfrm>
        </p:spPr>
        <p:txBody>
          <a:bodyPr>
            <a:normAutofit fontScale="92500" lnSpcReduction="10000"/>
          </a:bodyPr>
          <a:lstStyle/>
          <a:p>
            <a:pPr>
              <a:spcBef>
                <a:spcPts val="0"/>
              </a:spcBef>
              <a:spcAft>
                <a:spcPts val="1200"/>
              </a:spcAft>
            </a:pPr>
            <a:r>
              <a:rPr lang="pl-PL" sz="2200" b="1" dirty="0" smtClean="0"/>
              <a:t>Ćw. 27</a:t>
            </a:r>
            <a:r>
              <a:rPr lang="pl-PL" sz="2200" dirty="0" smtClean="0"/>
              <a:t>. Pomiar oporności osmotycznej erytrocytów ssaka.</a:t>
            </a:r>
          </a:p>
          <a:p>
            <a:pPr>
              <a:spcBef>
                <a:spcPts val="0"/>
              </a:spcBef>
              <a:spcAft>
                <a:spcPts val="1200"/>
              </a:spcAft>
              <a:buNone/>
            </a:pPr>
            <a:r>
              <a:rPr lang="pl-PL" sz="2200" dirty="0" smtClean="0"/>
              <a:t>	</a:t>
            </a:r>
            <a:r>
              <a:rPr lang="pl-PL" sz="2200" b="1" i="1" dirty="0" smtClean="0">
                <a:solidFill>
                  <a:srgbClr val="C00000"/>
                </a:solidFill>
              </a:rPr>
              <a:t>Oporność osmotyczna </a:t>
            </a:r>
            <a:r>
              <a:rPr lang="pl-PL" sz="2200" dirty="0" smtClean="0">
                <a:solidFill>
                  <a:srgbClr val="C00000"/>
                </a:solidFill>
              </a:rPr>
              <a:t>– stężenie substancji osmotycznie czynnej, przy którym występuje 50% hemoliza.  </a:t>
            </a:r>
          </a:p>
          <a:p>
            <a:pPr>
              <a:spcBef>
                <a:spcPts val="0"/>
              </a:spcBef>
              <a:spcAft>
                <a:spcPts val="1200"/>
              </a:spcAft>
              <a:buNone/>
            </a:pPr>
            <a:r>
              <a:rPr lang="pl-PL" sz="2200" b="1" dirty="0" smtClean="0">
                <a:solidFill>
                  <a:srgbClr val="C00000"/>
                </a:solidFill>
              </a:rPr>
              <a:t>	</a:t>
            </a:r>
            <a:r>
              <a:rPr lang="pl-PL" sz="2200" b="1" i="1" dirty="0" smtClean="0">
                <a:solidFill>
                  <a:srgbClr val="C00000"/>
                </a:solidFill>
              </a:rPr>
              <a:t>Hemoliza</a:t>
            </a:r>
            <a:r>
              <a:rPr lang="pl-PL" sz="2200" b="1" dirty="0" smtClean="0">
                <a:solidFill>
                  <a:srgbClr val="C00000"/>
                </a:solidFill>
              </a:rPr>
              <a:t> </a:t>
            </a:r>
            <a:r>
              <a:rPr lang="pl-PL" sz="2200" dirty="0" smtClean="0">
                <a:solidFill>
                  <a:srgbClr val="C00000"/>
                </a:solidFill>
              </a:rPr>
              <a:t>- przechodzenie hemoglobiny do osocza krwi wywołane zniszczeniem erytrocytów. </a:t>
            </a:r>
          </a:p>
          <a:p>
            <a:pPr>
              <a:spcBef>
                <a:spcPts val="0"/>
              </a:spcBef>
              <a:spcAft>
                <a:spcPts val="600"/>
              </a:spcAft>
            </a:pPr>
            <a:r>
              <a:rPr lang="pl-PL" sz="2200" b="1" dirty="0" smtClean="0"/>
              <a:t>Ćw. 28. </a:t>
            </a:r>
            <a:r>
              <a:rPr lang="pl-PL" sz="2200" dirty="0" smtClean="0"/>
              <a:t>Wpływ stężenia soli w środowisku zewnętrznym na objętość erytrocytów ssaka</a:t>
            </a:r>
          </a:p>
          <a:p>
            <a:pPr>
              <a:spcBef>
                <a:spcPts val="0"/>
              </a:spcBef>
              <a:spcAft>
                <a:spcPts val="600"/>
              </a:spcAft>
              <a:buNone/>
            </a:pPr>
            <a:r>
              <a:rPr lang="pl-PL" sz="2200" dirty="0" smtClean="0"/>
              <a:t>	</a:t>
            </a:r>
            <a:r>
              <a:rPr lang="pl-PL" sz="2200" b="1" i="1" dirty="0" smtClean="0">
                <a:solidFill>
                  <a:srgbClr val="0070C0"/>
                </a:solidFill>
              </a:rPr>
              <a:t>Objętość osmotycznie czynna </a:t>
            </a:r>
            <a:r>
              <a:rPr lang="pl-PL" sz="2200" dirty="0" smtClean="0">
                <a:solidFill>
                  <a:srgbClr val="0070C0"/>
                </a:solidFill>
              </a:rPr>
              <a:t>to wyrażona w % cześć objętości erytrocytu zbudowana z substancji czynnych osmotycznie (rozpuszczalne w wodzie np. jony, cukry, białka).</a:t>
            </a:r>
          </a:p>
          <a:p>
            <a:pPr>
              <a:spcBef>
                <a:spcPts val="0"/>
              </a:spcBef>
              <a:spcAft>
                <a:spcPts val="600"/>
              </a:spcAft>
              <a:buNone/>
            </a:pPr>
            <a:endParaRPr lang="pl-PL" sz="2200" dirty="0" smtClean="0">
              <a:solidFill>
                <a:srgbClr val="0070C0"/>
              </a:solidFill>
            </a:endParaRPr>
          </a:p>
          <a:p>
            <a:pPr>
              <a:spcBef>
                <a:spcPts val="0"/>
              </a:spcBef>
              <a:spcAft>
                <a:spcPts val="600"/>
              </a:spcAft>
              <a:buNone/>
            </a:pPr>
            <a:r>
              <a:rPr lang="pl-PL" sz="2200" b="1" dirty="0" smtClean="0">
                <a:solidFill>
                  <a:srgbClr val="0070C0"/>
                </a:solidFill>
              </a:rPr>
              <a:t>      </a:t>
            </a:r>
            <a:r>
              <a:rPr lang="pl-PL" sz="2200" b="1" i="1" dirty="0" smtClean="0">
                <a:solidFill>
                  <a:srgbClr val="0070C0"/>
                </a:solidFill>
              </a:rPr>
              <a:t>Objętość osmotycznie nieczynna </a:t>
            </a:r>
            <a:r>
              <a:rPr lang="pl-PL" sz="2200" dirty="0" smtClean="0">
                <a:solidFill>
                  <a:srgbClr val="0070C0"/>
                </a:solidFill>
              </a:rPr>
              <a:t>to wyrażona w % cześć objętości erytrocytu zbudowana z substancji nieczynnych osmotycznie (nierozpuszczalne w wodzie np. tłuszcze, białka) oraz woda.</a:t>
            </a:r>
          </a:p>
          <a:p>
            <a:pPr>
              <a:spcBef>
                <a:spcPts val="0"/>
              </a:spcBef>
              <a:spcAft>
                <a:spcPts val="600"/>
              </a:spcAft>
              <a:buNone/>
            </a:pPr>
            <a:endParaRPr lang="pl-PL" sz="2400" dirty="0" smtClean="0"/>
          </a:p>
        </p:txBody>
      </p:sp>
      <p:sp>
        <p:nvSpPr>
          <p:cNvPr id="5" name="Symbol zastępczy numeru slajdu 4"/>
          <p:cNvSpPr>
            <a:spLocks noGrp="1"/>
          </p:cNvSpPr>
          <p:nvPr>
            <p:ph type="sldNum" sz="quarter" idx="12"/>
          </p:nvPr>
        </p:nvSpPr>
        <p:spPr/>
        <p:txBody>
          <a:bodyPr/>
          <a:lstStyle/>
          <a:p>
            <a:fld id="{0FA159B5-F6C4-4F44-93E1-905627C4B449}" type="slidenum">
              <a:rPr lang="pl-PL" smtClean="0"/>
              <a:pPr/>
              <a:t>18</a:t>
            </a:fld>
            <a:endParaRPr lang="pl-PL"/>
          </a:p>
        </p:txBody>
      </p:sp>
      <p:sp>
        <p:nvSpPr>
          <p:cNvPr id="8" name="Prostokąt 7"/>
          <p:cNvSpPr/>
          <p:nvPr/>
        </p:nvSpPr>
        <p:spPr>
          <a:xfrm>
            <a:off x="323528" y="260648"/>
            <a:ext cx="8424936" cy="1384995"/>
          </a:xfrm>
          <a:prstGeom prst="rect">
            <a:avLst/>
          </a:prstGeom>
        </p:spPr>
        <p:txBody>
          <a:bodyPr wrap="square">
            <a:spAutoFit/>
          </a:bodyPr>
          <a:lstStyle/>
          <a:p>
            <a:pPr algn="ctr"/>
            <a:r>
              <a:rPr lang="pl-P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Potencjał osmotyczny wody płynu pozakomórkowego: hipotoniczny, izotoniczny, hipertoniczny.</a:t>
            </a:r>
            <a:r>
              <a:rPr lang="pl-PL" sz="2800" dirty="0"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1124744"/>
            <a:ext cx="8229600" cy="3672408"/>
          </a:xfrm>
        </p:spPr>
        <p:txBody>
          <a:bodyPr>
            <a:normAutofit/>
          </a:bodyPr>
          <a:lstStyle/>
          <a:p>
            <a:pPr>
              <a:spcBef>
                <a:spcPts val="0"/>
              </a:spcBef>
              <a:spcAft>
                <a:spcPts val="1200"/>
              </a:spcAft>
              <a:buSzPct val="150000"/>
              <a:buBlip>
                <a:blip r:embed="rId3"/>
              </a:buBlip>
            </a:pPr>
            <a:r>
              <a:rPr lang="pl-PL" sz="2000" b="1" dirty="0" smtClean="0"/>
              <a:t>Detergenty  </a:t>
            </a:r>
            <a:r>
              <a:rPr lang="pl-PL" sz="2000" dirty="0" smtClean="0"/>
              <a:t> to  cząsteczki </a:t>
            </a:r>
            <a:r>
              <a:rPr lang="pl-PL" sz="2000" dirty="0" err="1" smtClean="0"/>
              <a:t>amfifilowe</a:t>
            </a:r>
            <a:r>
              <a:rPr lang="pl-PL" sz="2000" dirty="0" smtClean="0"/>
              <a:t>, zawierające w swej budowie zarówno niepolarny (hydrofobowy) ogon, jak i polarną (hydrofilową) głowę. </a:t>
            </a:r>
            <a:endParaRPr lang="pl-PL" sz="2000" b="1" dirty="0" smtClean="0"/>
          </a:p>
          <a:p>
            <a:pPr>
              <a:spcBef>
                <a:spcPts val="0"/>
              </a:spcBef>
              <a:spcAft>
                <a:spcPts val="1200"/>
              </a:spcAft>
              <a:buSzPct val="150000"/>
              <a:buBlip>
                <a:blip r:embed="rId3"/>
              </a:buBlip>
            </a:pPr>
            <a:r>
              <a:rPr lang="pl-PL" sz="2000" b="1" dirty="0" smtClean="0"/>
              <a:t>Podział:</a:t>
            </a:r>
            <a:endParaRPr lang="pl-PL" sz="2000" dirty="0" smtClean="0"/>
          </a:p>
          <a:p>
            <a:pPr>
              <a:spcBef>
                <a:spcPts val="0"/>
              </a:spcBef>
              <a:spcAft>
                <a:spcPts val="1200"/>
              </a:spcAft>
              <a:buSzPct val="100000"/>
              <a:buBlip>
                <a:blip r:embed="rId4"/>
              </a:buBlip>
            </a:pPr>
            <a:r>
              <a:rPr lang="pl-PL" sz="2000" b="1" dirty="0" smtClean="0">
                <a:solidFill>
                  <a:srgbClr val="6666FF"/>
                </a:solidFill>
              </a:rPr>
              <a:t>detergenty jonowe </a:t>
            </a:r>
            <a:r>
              <a:rPr lang="en-US" sz="2000" dirty="0" smtClean="0"/>
              <a:t>(</a:t>
            </a:r>
            <a:r>
              <a:rPr lang="pl-PL" sz="2000" dirty="0" smtClean="0"/>
              <a:t>głowa obdarzona ładunkiem dodatnim lub ujemnym),</a:t>
            </a:r>
          </a:p>
          <a:p>
            <a:pPr>
              <a:spcBef>
                <a:spcPts val="0"/>
              </a:spcBef>
              <a:spcAft>
                <a:spcPts val="1200"/>
              </a:spcAft>
              <a:buSzPct val="100000"/>
              <a:buBlip>
                <a:blip r:embed="rId4"/>
              </a:buBlip>
            </a:pPr>
            <a:r>
              <a:rPr lang="pl-PL" sz="2000" b="1" dirty="0" smtClean="0">
                <a:solidFill>
                  <a:srgbClr val="6666FF"/>
                </a:solidFill>
              </a:rPr>
              <a:t>detergenty niejonowe </a:t>
            </a:r>
            <a:r>
              <a:rPr lang="pl-PL" sz="2000" dirty="0" smtClean="0"/>
              <a:t>(głowa pozbawiona ładunku),</a:t>
            </a:r>
          </a:p>
          <a:p>
            <a:pPr>
              <a:spcBef>
                <a:spcPts val="0"/>
              </a:spcBef>
              <a:spcAft>
                <a:spcPts val="1200"/>
              </a:spcAft>
              <a:buSzPct val="100000"/>
              <a:buBlip>
                <a:blip r:embed="rId4"/>
              </a:buBlip>
            </a:pPr>
            <a:r>
              <a:rPr lang="pl-PL" sz="2000" b="1" dirty="0" smtClean="0">
                <a:solidFill>
                  <a:srgbClr val="6666FF"/>
                </a:solidFill>
              </a:rPr>
              <a:t>detergenty amfoteryczne </a:t>
            </a:r>
            <a:r>
              <a:rPr lang="pl-PL" sz="2000" dirty="0" smtClean="0"/>
              <a:t>(posiadają jon „obojnaczy” – amfoteryczny),     w środowisku kwaśnym tworzą dodatnie kationy, w środowisku alkalicznym ujemne aniony.  Ich wypadkowy ładunek  może wynosić zero.</a:t>
            </a:r>
          </a:p>
        </p:txBody>
      </p:sp>
      <p:sp>
        <p:nvSpPr>
          <p:cNvPr id="5" name="Symbol zastępczy numeru slajdu 4"/>
          <p:cNvSpPr>
            <a:spLocks noGrp="1"/>
          </p:cNvSpPr>
          <p:nvPr>
            <p:ph type="sldNum" sz="quarter" idx="12"/>
          </p:nvPr>
        </p:nvSpPr>
        <p:spPr/>
        <p:txBody>
          <a:bodyPr/>
          <a:lstStyle/>
          <a:p>
            <a:fld id="{0FA159B5-F6C4-4F44-93E1-905627C4B449}" type="slidenum">
              <a:rPr lang="pl-PL" smtClean="0"/>
              <a:pPr/>
              <a:t>19</a:t>
            </a:fld>
            <a:endParaRPr lang="pl-PL"/>
          </a:p>
        </p:txBody>
      </p:sp>
      <p:sp>
        <p:nvSpPr>
          <p:cNvPr id="6" name="Prostokąt 5"/>
          <p:cNvSpPr/>
          <p:nvPr/>
        </p:nvSpPr>
        <p:spPr>
          <a:xfrm>
            <a:off x="3045024" y="260648"/>
            <a:ext cx="278217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6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Detergenty</a:t>
            </a:r>
            <a:endParaRPr lang="pl-PL"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9" name="Obraz 8" descr="te-163-1.png"/>
          <p:cNvPicPr>
            <a:picLocks noChangeAspect="1"/>
          </p:cNvPicPr>
          <p:nvPr/>
        </p:nvPicPr>
        <p:blipFill>
          <a:blip r:embed="rId5" cstate="print"/>
          <a:srcRect l="2891" r="51994" b="54684"/>
          <a:stretch>
            <a:fillRect/>
          </a:stretch>
        </p:blipFill>
        <p:spPr>
          <a:xfrm>
            <a:off x="2987824" y="4581128"/>
            <a:ext cx="3332232" cy="2016224"/>
          </a:xfrm>
          <a:prstGeom prst="rect">
            <a:avLst/>
          </a:prstGeom>
        </p:spPr>
      </p:pic>
      <p:sp>
        <p:nvSpPr>
          <p:cNvPr id="13" name="Prostokąt 12"/>
          <p:cNvSpPr/>
          <p:nvPr/>
        </p:nvSpPr>
        <p:spPr>
          <a:xfrm>
            <a:off x="3995936" y="4581128"/>
            <a:ext cx="792088"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p:cNvSpPr txBox="1"/>
          <p:nvPr/>
        </p:nvSpPr>
        <p:spPr>
          <a:xfrm>
            <a:off x="3707904" y="4551511"/>
            <a:ext cx="1296144" cy="461665"/>
          </a:xfrm>
          <a:prstGeom prst="rect">
            <a:avLst/>
          </a:prstGeom>
          <a:noFill/>
        </p:spPr>
        <p:txBody>
          <a:bodyPr wrap="square" rtlCol="0">
            <a:spAutoFit/>
          </a:bodyPr>
          <a:lstStyle/>
          <a:p>
            <a:pPr algn="ctr"/>
            <a:r>
              <a:rPr lang="pl-PL" sz="1200" b="1" dirty="0" smtClean="0"/>
              <a:t>hydrofilowa</a:t>
            </a:r>
          </a:p>
          <a:p>
            <a:pPr algn="ctr"/>
            <a:r>
              <a:rPr lang="pl-PL" sz="1200" b="1" dirty="0" smtClean="0"/>
              <a:t>  głowa</a:t>
            </a:r>
            <a:endParaRPr lang="pl-PL" sz="1200" b="1" dirty="0"/>
          </a:p>
        </p:txBody>
      </p:sp>
      <p:sp>
        <p:nvSpPr>
          <p:cNvPr id="14" name="Prostokąt 13"/>
          <p:cNvSpPr/>
          <p:nvPr/>
        </p:nvSpPr>
        <p:spPr>
          <a:xfrm>
            <a:off x="3653736" y="5373216"/>
            <a:ext cx="122413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p:cNvSpPr txBox="1"/>
          <p:nvPr/>
        </p:nvSpPr>
        <p:spPr>
          <a:xfrm>
            <a:off x="3491880" y="5229200"/>
            <a:ext cx="1296144" cy="461665"/>
          </a:xfrm>
          <a:prstGeom prst="rect">
            <a:avLst/>
          </a:prstGeom>
          <a:noFill/>
        </p:spPr>
        <p:txBody>
          <a:bodyPr wrap="square" rtlCol="0">
            <a:spAutoFit/>
          </a:bodyPr>
          <a:lstStyle/>
          <a:p>
            <a:pPr algn="ctr"/>
            <a:r>
              <a:rPr lang="pl-PL" sz="1200" b="1" dirty="0" smtClean="0"/>
              <a:t>hydrofobowy</a:t>
            </a:r>
          </a:p>
          <a:p>
            <a:pPr algn="ctr"/>
            <a:r>
              <a:rPr lang="pl-PL" sz="1200" b="1" dirty="0" smtClean="0"/>
              <a:t>ogon</a:t>
            </a:r>
          </a:p>
        </p:txBody>
      </p:sp>
      <p:sp>
        <p:nvSpPr>
          <p:cNvPr id="15" name="Prostokąt 14"/>
          <p:cNvSpPr/>
          <p:nvPr/>
        </p:nvSpPr>
        <p:spPr>
          <a:xfrm>
            <a:off x="3779912" y="5881732"/>
            <a:ext cx="129614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ole tekstowe 15"/>
          <p:cNvSpPr txBox="1"/>
          <p:nvPr/>
        </p:nvSpPr>
        <p:spPr>
          <a:xfrm>
            <a:off x="3995936" y="5621108"/>
            <a:ext cx="1152128" cy="461665"/>
          </a:xfrm>
          <a:prstGeom prst="rect">
            <a:avLst/>
          </a:prstGeom>
          <a:noFill/>
        </p:spPr>
        <p:txBody>
          <a:bodyPr wrap="square" rtlCol="0">
            <a:spAutoFit/>
          </a:bodyPr>
          <a:lstStyle/>
          <a:p>
            <a:pPr algn="ctr"/>
            <a:r>
              <a:rPr lang="pl-PL" sz="1200" b="1" dirty="0" smtClean="0"/>
              <a:t>amfoteryczny ogon</a:t>
            </a:r>
            <a:endParaRPr lang="pl-PL" sz="1200" b="1" dirty="0"/>
          </a:p>
        </p:txBody>
      </p:sp>
      <p:sp>
        <p:nvSpPr>
          <p:cNvPr id="17" name="Prostokąt 16"/>
          <p:cNvSpPr/>
          <p:nvPr/>
        </p:nvSpPr>
        <p:spPr>
          <a:xfrm>
            <a:off x="4796572" y="6350108"/>
            <a:ext cx="144016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ole tekstowe 17"/>
          <p:cNvSpPr txBox="1"/>
          <p:nvPr/>
        </p:nvSpPr>
        <p:spPr>
          <a:xfrm>
            <a:off x="4644008" y="6381328"/>
            <a:ext cx="1872208" cy="276999"/>
          </a:xfrm>
          <a:prstGeom prst="rect">
            <a:avLst/>
          </a:prstGeom>
          <a:noFill/>
        </p:spPr>
        <p:txBody>
          <a:bodyPr wrap="square" rtlCol="0">
            <a:spAutoFit/>
          </a:bodyPr>
          <a:lstStyle/>
          <a:p>
            <a:pPr algn="just"/>
            <a:r>
              <a:rPr lang="pl-PL" sz="1200" b="1" dirty="0" smtClean="0"/>
              <a:t>jonowy              niejonowy</a:t>
            </a:r>
            <a:endParaRPr lang="pl-PL" sz="1200" b="1"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1443608" y="3140968"/>
            <a:ext cx="7088832" cy="3096344"/>
          </a:xfrm>
        </p:spPr>
        <p:txBody>
          <a:bodyPr>
            <a:noAutofit/>
          </a:bodyPr>
          <a:lstStyle/>
          <a:p>
            <a:pPr marL="457200" indent="-457200" algn="l">
              <a:buFont typeface="+mj-lt"/>
              <a:buAutoNum type="arabicPeriod"/>
            </a:pPr>
            <a:r>
              <a:rPr lang="pl-PL" sz="2000" dirty="0" smtClean="0">
                <a:solidFill>
                  <a:schemeClr val="tx1"/>
                </a:solidFill>
              </a:rPr>
              <a:t>Przepuszczalność błony i oddziaływanie czynników osmotycznych na wybrane komórki ssaków. </a:t>
            </a:r>
          </a:p>
          <a:p>
            <a:pPr marL="457200" indent="-457200" algn="l">
              <a:buFont typeface="+mj-lt"/>
              <a:buAutoNum type="arabicPeriod"/>
            </a:pPr>
            <a:r>
              <a:rPr lang="pl-PL" sz="2000" dirty="0" smtClean="0">
                <a:solidFill>
                  <a:schemeClr val="tx1"/>
                </a:solidFill>
              </a:rPr>
              <a:t>Erytrocyt jako układ modelowy.</a:t>
            </a:r>
          </a:p>
          <a:p>
            <a:pPr marL="457200" indent="-457200" algn="l">
              <a:buFont typeface="+mj-lt"/>
              <a:buAutoNum type="arabicPeriod"/>
            </a:pPr>
            <a:r>
              <a:rPr lang="pl-PL" sz="2000" dirty="0" smtClean="0">
                <a:solidFill>
                  <a:schemeClr val="tx1"/>
                </a:solidFill>
              </a:rPr>
              <a:t>Osmoza i dyfuzja. </a:t>
            </a:r>
          </a:p>
          <a:p>
            <a:pPr marL="457200" indent="-457200" algn="l">
              <a:buFont typeface="+mj-lt"/>
              <a:buAutoNum type="arabicPeriod"/>
            </a:pPr>
            <a:r>
              <a:rPr lang="pl-PL" sz="2000" dirty="0" smtClean="0">
                <a:solidFill>
                  <a:schemeClr val="tx1"/>
                </a:solidFill>
              </a:rPr>
              <a:t>Oporność osmotyczna erytrocytów ludzkich.</a:t>
            </a:r>
          </a:p>
          <a:p>
            <a:pPr marL="457200" indent="-457200" algn="l">
              <a:buFont typeface="+mj-lt"/>
              <a:buAutoNum type="arabicPeriod"/>
            </a:pPr>
            <a:r>
              <a:rPr lang="pl-PL" sz="2000" dirty="0" smtClean="0">
                <a:solidFill>
                  <a:schemeClr val="tx1"/>
                </a:solidFill>
              </a:rPr>
              <a:t>Hemoliza</a:t>
            </a:r>
            <a:r>
              <a:rPr lang="pl-PL" sz="2000" smtClean="0">
                <a:solidFill>
                  <a:schemeClr val="tx1"/>
                </a:solidFill>
              </a:rPr>
              <a:t>. </a:t>
            </a:r>
            <a:endParaRPr lang="pl-PL" sz="2000" dirty="0" smtClean="0"/>
          </a:p>
          <a:p>
            <a:pPr marL="457200" indent="-457200" algn="l">
              <a:buFont typeface="+mj-lt"/>
              <a:buAutoNum type="arabicPeriod"/>
            </a:pPr>
            <a:endParaRPr lang="pl-PL" sz="2000" dirty="0" smtClean="0">
              <a:solidFill>
                <a:schemeClr val="tx1"/>
              </a:solidFill>
            </a:endParaRPr>
          </a:p>
          <a:p>
            <a:endParaRPr lang="pl-PL" sz="2400" dirty="0">
              <a:solidFill>
                <a:schemeClr val="tx1"/>
              </a:solidFill>
            </a:endParaRPr>
          </a:p>
        </p:txBody>
      </p:sp>
      <p:sp>
        <p:nvSpPr>
          <p:cNvPr id="4" name="Symbol zastępczy numeru slajdu 3"/>
          <p:cNvSpPr>
            <a:spLocks noGrp="1"/>
          </p:cNvSpPr>
          <p:nvPr>
            <p:ph type="sldNum" sz="quarter" idx="12"/>
          </p:nvPr>
        </p:nvSpPr>
        <p:spPr/>
        <p:txBody>
          <a:bodyPr/>
          <a:lstStyle/>
          <a:p>
            <a:fld id="{0FA159B5-F6C4-4F44-93E1-905627C4B449}" type="slidenum">
              <a:rPr lang="pl-PL" smtClean="0"/>
              <a:pPr/>
              <a:t>2</a:t>
            </a:fld>
            <a:endParaRPr lang="pl-PL"/>
          </a:p>
        </p:txBody>
      </p:sp>
      <p:sp>
        <p:nvSpPr>
          <p:cNvPr id="5" name="Prostokąt 4"/>
          <p:cNvSpPr/>
          <p:nvPr/>
        </p:nvSpPr>
        <p:spPr>
          <a:xfrm>
            <a:off x="467545" y="-27384"/>
            <a:ext cx="8208912" cy="249299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pl-PL"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pl-PL"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Ćwiczenie nr 4 </a:t>
            </a:r>
            <a:endParaRPr lang="pl-PL"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Molekularna organizacja</a:t>
            </a:r>
            <a:b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i dynamika błon komórkowych. </a:t>
            </a:r>
          </a:p>
          <a:p>
            <a:pPr algn="ctr"/>
            <a:r>
              <a:rPr lang="pl-PL"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Własciwości</a:t>
            </a:r>
            <a: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osmotyczne komórek zwierzęcych.</a:t>
            </a:r>
            <a:endParaRPr lang="pl-PL"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1124744"/>
            <a:ext cx="8229600" cy="5733256"/>
          </a:xfrm>
        </p:spPr>
        <p:txBody>
          <a:bodyPr>
            <a:normAutofit/>
          </a:bodyPr>
          <a:lstStyle/>
          <a:p>
            <a:pPr>
              <a:spcBef>
                <a:spcPts val="0"/>
              </a:spcBef>
              <a:spcAft>
                <a:spcPts val="1200"/>
              </a:spcAft>
              <a:buSzPct val="150000"/>
              <a:buBlip>
                <a:blip r:embed="rId3"/>
              </a:buBlip>
            </a:pPr>
            <a:endParaRPr lang="pl-PL" sz="2000" dirty="0" smtClean="0"/>
          </a:p>
          <a:p>
            <a:pPr>
              <a:spcBef>
                <a:spcPts val="0"/>
              </a:spcBef>
              <a:spcAft>
                <a:spcPts val="1200"/>
              </a:spcAft>
              <a:buSzPct val="100000"/>
              <a:buBlip>
                <a:blip r:embed="rId4"/>
              </a:buBlip>
            </a:pPr>
            <a:endParaRPr lang="pl-PL" sz="2000" dirty="0" smtClean="0"/>
          </a:p>
          <a:p>
            <a:pPr>
              <a:spcBef>
                <a:spcPts val="0"/>
              </a:spcBef>
              <a:spcAft>
                <a:spcPts val="600"/>
              </a:spcAft>
              <a:buNone/>
            </a:pPr>
            <a:r>
              <a:rPr lang="pl-PL" sz="2000" dirty="0" smtClean="0"/>
              <a:t>	</a:t>
            </a:r>
          </a:p>
          <a:p>
            <a:pPr>
              <a:spcBef>
                <a:spcPts val="0"/>
              </a:spcBef>
              <a:spcAft>
                <a:spcPts val="600"/>
              </a:spcAft>
              <a:buNone/>
            </a:pPr>
            <a:endParaRPr lang="pl-PL" sz="2000" dirty="0" smtClean="0">
              <a:solidFill>
                <a:srgbClr val="00B050"/>
              </a:solidFill>
            </a:endParaRPr>
          </a:p>
        </p:txBody>
      </p:sp>
      <p:sp>
        <p:nvSpPr>
          <p:cNvPr id="5" name="Symbol zastępczy numeru slajdu 4"/>
          <p:cNvSpPr>
            <a:spLocks noGrp="1"/>
          </p:cNvSpPr>
          <p:nvPr>
            <p:ph type="sldNum" sz="quarter" idx="12"/>
          </p:nvPr>
        </p:nvSpPr>
        <p:spPr/>
        <p:txBody>
          <a:bodyPr/>
          <a:lstStyle/>
          <a:p>
            <a:fld id="{0FA159B5-F6C4-4F44-93E1-905627C4B449}" type="slidenum">
              <a:rPr lang="pl-PL" smtClean="0"/>
              <a:pPr/>
              <a:t>20</a:t>
            </a:fld>
            <a:endParaRPr lang="pl-PL"/>
          </a:p>
        </p:txBody>
      </p:sp>
      <p:sp>
        <p:nvSpPr>
          <p:cNvPr id="6" name="Prostokąt 5"/>
          <p:cNvSpPr/>
          <p:nvPr/>
        </p:nvSpPr>
        <p:spPr>
          <a:xfrm>
            <a:off x="3045024" y="694437"/>
            <a:ext cx="278217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Detergenty</a:t>
            </a:r>
            <a:endParaRPr lang="pl-PL"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 name="Obraz 9" descr="Detergenty działanie.gif"/>
          <p:cNvPicPr>
            <a:picLocks noChangeAspect="1"/>
          </p:cNvPicPr>
          <p:nvPr/>
        </p:nvPicPr>
        <p:blipFill>
          <a:blip r:embed="rId5" cstate="print"/>
          <a:stretch>
            <a:fillRect/>
          </a:stretch>
        </p:blipFill>
        <p:spPr>
          <a:xfrm>
            <a:off x="971600" y="1772816"/>
            <a:ext cx="7264102" cy="3387099"/>
          </a:xfrm>
          <a:prstGeom prst="rect">
            <a:avLst/>
          </a:prstGeom>
        </p:spPr>
      </p:pic>
      <p:sp>
        <p:nvSpPr>
          <p:cNvPr id="7" name="Prostokąt 6"/>
          <p:cNvSpPr/>
          <p:nvPr/>
        </p:nvSpPr>
        <p:spPr>
          <a:xfrm>
            <a:off x="1547664" y="4581128"/>
            <a:ext cx="1944216"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p:cNvSpPr/>
          <p:nvPr/>
        </p:nvSpPr>
        <p:spPr>
          <a:xfrm>
            <a:off x="5148064" y="4653136"/>
            <a:ext cx="2808312"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p:cNvSpPr/>
          <p:nvPr/>
        </p:nvSpPr>
        <p:spPr>
          <a:xfrm>
            <a:off x="690723" y="4725144"/>
            <a:ext cx="2441117" cy="584775"/>
          </a:xfrm>
          <a:prstGeom prst="rect">
            <a:avLst/>
          </a:prstGeom>
          <a:noFill/>
        </p:spPr>
        <p:txBody>
          <a:bodyPr wrap="none" lIns="91440" tIns="45720" rIns="91440" bIns="45720">
            <a:spAutoFit/>
          </a:bodyPr>
          <a:lstStyle/>
          <a:p>
            <a:pPr algn="ctr"/>
            <a:r>
              <a:rPr lang="pl-PL"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denaturujące</a:t>
            </a:r>
            <a:endParaRPr lang="pl-PL"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Prostokąt 11"/>
          <p:cNvSpPr/>
          <p:nvPr/>
        </p:nvSpPr>
        <p:spPr>
          <a:xfrm>
            <a:off x="5652120" y="4716433"/>
            <a:ext cx="2968505" cy="584775"/>
          </a:xfrm>
          <a:prstGeom prst="rect">
            <a:avLst/>
          </a:prstGeom>
          <a:noFill/>
        </p:spPr>
        <p:txBody>
          <a:bodyPr wrap="none" lIns="91440" tIns="45720" rIns="91440" bIns="45720">
            <a:spAutoFit/>
          </a:bodyPr>
          <a:lstStyle/>
          <a:p>
            <a:pPr algn="ctr"/>
            <a:r>
              <a:rPr lang="pl-PL"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niedenaturujące</a:t>
            </a:r>
            <a:endParaRPr lang="pl-PL"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1124744"/>
            <a:ext cx="8229600" cy="5733256"/>
          </a:xfrm>
        </p:spPr>
        <p:txBody>
          <a:bodyPr>
            <a:normAutofit/>
          </a:bodyPr>
          <a:lstStyle/>
          <a:p>
            <a:pPr>
              <a:spcBef>
                <a:spcPts val="0"/>
              </a:spcBef>
              <a:spcAft>
                <a:spcPts val="1200"/>
              </a:spcAft>
              <a:buSzPct val="150000"/>
              <a:buBlip>
                <a:blip r:embed="rId3"/>
              </a:buBlip>
            </a:pPr>
            <a:endParaRPr lang="pl-PL" sz="2000" dirty="0" smtClean="0"/>
          </a:p>
          <a:p>
            <a:pPr>
              <a:spcBef>
                <a:spcPts val="0"/>
              </a:spcBef>
              <a:spcAft>
                <a:spcPts val="1200"/>
              </a:spcAft>
              <a:buSzPct val="100000"/>
              <a:buBlip>
                <a:blip r:embed="rId4"/>
              </a:buBlip>
            </a:pPr>
            <a:endParaRPr lang="pl-PL" sz="2000" dirty="0" smtClean="0"/>
          </a:p>
          <a:p>
            <a:pPr>
              <a:spcBef>
                <a:spcPts val="0"/>
              </a:spcBef>
              <a:spcAft>
                <a:spcPts val="600"/>
              </a:spcAft>
              <a:buNone/>
            </a:pPr>
            <a:r>
              <a:rPr lang="pl-PL" sz="2000" dirty="0" smtClean="0"/>
              <a:t>	</a:t>
            </a:r>
          </a:p>
          <a:p>
            <a:pPr>
              <a:spcBef>
                <a:spcPts val="0"/>
              </a:spcBef>
              <a:spcAft>
                <a:spcPts val="600"/>
              </a:spcAft>
              <a:buNone/>
            </a:pPr>
            <a:endParaRPr lang="pl-PL" sz="2000" dirty="0" smtClean="0">
              <a:solidFill>
                <a:srgbClr val="00B050"/>
              </a:solidFill>
            </a:endParaRPr>
          </a:p>
        </p:txBody>
      </p:sp>
      <p:sp>
        <p:nvSpPr>
          <p:cNvPr id="5" name="Symbol zastępczy numeru slajdu 4"/>
          <p:cNvSpPr>
            <a:spLocks noGrp="1"/>
          </p:cNvSpPr>
          <p:nvPr>
            <p:ph type="sldNum" sz="quarter" idx="12"/>
          </p:nvPr>
        </p:nvSpPr>
        <p:spPr/>
        <p:txBody>
          <a:bodyPr/>
          <a:lstStyle/>
          <a:p>
            <a:fld id="{0FA159B5-F6C4-4F44-93E1-905627C4B449}" type="slidenum">
              <a:rPr lang="pl-PL" smtClean="0"/>
              <a:pPr/>
              <a:t>21</a:t>
            </a:fld>
            <a:endParaRPr lang="pl-PL"/>
          </a:p>
        </p:txBody>
      </p:sp>
      <p:sp>
        <p:nvSpPr>
          <p:cNvPr id="6" name="Prostokąt 5"/>
          <p:cNvSpPr/>
          <p:nvPr/>
        </p:nvSpPr>
        <p:spPr>
          <a:xfrm>
            <a:off x="2648795" y="260648"/>
            <a:ext cx="357463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Struktura </a:t>
            </a:r>
            <a:r>
              <a:rPr lang="pl-PL"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białaka</a:t>
            </a:r>
            <a:endParaRPr lang="pl-PL"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Prostokąt 6"/>
          <p:cNvSpPr/>
          <p:nvPr/>
        </p:nvSpPr>
        <p:spPr>
          <a:xfrm>
            <a:off x="1547664" y="4581128"/>
            <a:ext cx="1944216"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p:cNvSpPr/>
          <p:nvPr/>
        </p:nvSpPr>
        <p:spPr>
          <a:xfrm>
            <a:off x="5148064" y="4653136"/>
            <a:ext cx="2808312"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6562" name="Picture 2" descr="Znalezione obrazy dla zapytania struktura biaÅka"/>
          <p:cNvPicPr>
            <a:picLocks noChangeAspect="1" noChangeArrowheads="1"/>
          </p:cNvPicPr>
          <p:nvPr/>
        </p:nvPicPr>
        <p:blipFill>
          <a:blip r:embed="rId5" cstate="print"/>
          <a:srcRect/>
          <a:stretch>
            <a:fillRect/>
          </a:stretch>
        </p:blipFill>
        <p:spPr bwMode="auto">
          <a:xfrm>
            <a:off x="2627784" y="1124744"/>
            <a:ext cx="4104456" cy="5136058"/>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triton i sds.JPG"/>
          <p:cNvPicPr>
            <a:picLocks noGrp="1" noChangeAspect="1"/>
          </p:cNvPicPr>
          <p:nvPr>
            <p:ph idx="1"/>
          </p:nvPr>
        </p:nvPicPr>
        <p:blipFill>
          <a:blip r:embed="rId3" cstate="print"/>
          <a:srcRect b="54845"/>
          <a:stretch>
            <a:fillRect/>
          </a:stretch>
        </p:blipFill>
        <p:spPr>
          <a:xfrm>
            <a:off x="4572000" y="1988840"/>
            <a:ext cx="4214842" cy="3140968"/>
          </a:xfrm>
        </p:spPr>
      </p:pic>
      <p:sp>
        <p:nvSpPr>
          <p:cNvPr id="6" name="Symbol zastępczy numeru slajdu 5"/>
          <p:cNvSpPr>
            <a:spLocks noGrp="1"/>
          </p:cNvSpPr>
          <p:nvPr>
            <p:ph type="sldNum" sz="quarter" idx="12"/>
          </p:nvPr>
        </p:nvSpPr>
        <p:spPr/>
        <p:txBody>
          <a:bodyPr/>
          <a:lstStyle/>
          <a:p>
            <a:fld id="{0FA159B5-F6C4-4F44-93E1-905627C4B449}" type="slidenum">
              <a:rPr lang="pl-PL" smtClean="0"/>
              <a:pPr/>
              <a:t>22</a:t>
            </a:fld>
            <a:endParaRPr lang="pl-PL"/>
          </a:p>
        </p:txBody>
      </p:sp>
      <p:sp>
        <p:nvSpPr>
          <p:cNvPr id="5" name="Prostokąt 4"/>
          <p:cNvSpPr/>
          <p:nvPr/>
        </p:nvSpPr>
        <p:spPr>
          <a:xfrm>
            <a:off x="1619672" y="1013827"/>
            <a:ext cx="2183482" cy="830997"/>
          </a:xfrm>
          <a:prstGeom prst="rect">
            <a:avLst/>
          </a:prstGeom>
          <a:noFill/>
        </p:spPr>
        <p:txBody>
          <a:bodyPr wrap="none" lIns="91440" tIns="45720" rIns="91440" bIns="45720">
            <a:spAutoFit/>
          </a:bodyPr>
          <a:lstStyle/>
          <a:p>
            <a:pPr algn="ctr"/>
            <a:r>
              <a:rPr lang="pl-PL"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denaturujące</a:t>
            </a:r>
          </a:p>
          <a:p>
            <a:pPr algn="ctr"/>
            <a:r>
              <a:rPr lang="pl-PL" sz="2400" b="1" i="1" dirty="0" smtClean="0">
                <a:ln w="1905"/>
                <a:solidFill>
                  <a:srgbClr val="0070C0"/>
                </a:solidFill>
                <a:effectLst>
                  <a:innerShdw blurRad="69850" dist="43180" dir="5400000">
                    <a:srgbClr val="000000">
                      <a:alpha val="65000"/>
                    </a:srgbClr>
                  </a:innerShdw>
                </a:effectLst>
              </a:rPr>
              <a:t>SDS,  </a:t>
            </a:r>
            <a:r>
              <a:rPr lang="pl-PL" sz="2400" b="1" i="1" dirty="0" err="1" smtClean="0">
                <a:ln w="1905"/>
                <a:solidFill>
                  <a:srgbClr val="0070C0"/>
                </a:solidFill>
                <a:effectLst>
                  <a:innerShdw blurRad="69850" dist="43180" dir="5400000">
                    <a:srgbClr val="000000">
                      <a:alpha val="65000"/>
                    </a:srgbClr>
                  </a:innerShdw>
                </a:effectLst>
              </a:rPr>
              <a:t>digitonina</a:t>
            </a:r>
            <a:endParaRPr lang="pl-PL" sz="2400" b="1" i="1" cap="none" spc="0" dirty="0">
              <a:ln w="1905"/>
              <a:solidFill>
                <a:srgbClr val="0070C0"/>
              </a:solidFill>
              <a:effectLst>
                <a:innerShdw blurRad="69850" dist="43180" dir="5400000">
                  <a:srgbClr val="000000">
                    <a:alpha val="65000"/>
                  </a:srgbClr>
                </a:innerShdw>
              </a:effectLst>
            </a:endParaRPr>
          </a:p>
        </p:txBody>
      </p:sp>
      <p:sp>
        <p:nvSpPr>
          <p:cNvPr id="7" name="Prostokąt 6"/>
          <p:cNvSpPr/>
          <p:nvPr/>
        </p:nvSpPr>
        <p:spPr>
          <a:xfrm>
            <a:off x="5751479" y="1013827"/>
            <a:ext cx="2276905" cy="830997"/>
          </a:xfrm>
          <a:prstGeom prst="rect">
            <a:avLst/>
          </a:prstGeom>
          <a:noFill/>
        </p:spPr>
        <p:txBody>
          <a:bodyPr wrap="none" lIns="91440" tIns="45720" rIns="91440" bIns="45720">
            <a:spAutoFit/>
          </a:bodyPr>
          <a:lstStyle/>
          <a:p>
            <a:pPr algn="ctr"/>
            <a:r>
              <a:rPr lang="pl-PL"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niedenaturujące</a:t>
            </a:r>
          </a:p>
          <a:p>
            <a:pPr algn="ctr"/>
            <a:r>
              <a:rPr lang="pl-PL" sz="2400" b="1" i="1" dirty="0" err="1" smtClean="0">
                <a:ln w="1905"/>
                <a:solidFill>
                  <a:srgbClr val="00B050"/>
                </a:solidFill>
                <a:effectLst>
                  <a:innerShdw blurRad="69850" dist="43180" dir="5400000">
                    <a:srgbClr val="000000">
                      <a:alpha val="65000"/>
                    </a:srgbClr>
                  </a:innerShdw>
                </a:effectLst>
              </a:rPr>
              <a:t>Triton</a:t>
            </a:r>
            <a:endParaRPr lang="pl-PL" sz="2400" b="1" i="1" cap="none" spc="0" dirty="0">
              <a:ln w="1905"/>
              <a:solidFill>
                <a:srgbClr val="00B050"/>
              </a:solidFill>
              <a:effectLst>
                <a:innerShdw blurRad="69850" dist="43180" dir="5400000">
                  <a:srgbClr val="000000">
                    <a:alpha val="65000"/>
                  </a:srgbClr>
                </a:innerShdw>
              </a:effectLst>
            </a:endParaRPr>
          </a:p>
        </p:txBody>
      </p:sp>
      <p:pic>
        <p:nvPicPr>
          <p:cNvPr id="8" name="Symbol zastępczy zawartości 3" descr="triton i sds.JPG"/>
          <p:cNvPicPr>
            <a:picLocks noChangeAspect="1"/>
          </p:cNvPicPr>
          <p:nvPr/>
        </p:nvPicPr>
        <p:blipFill>
          <a:blip r:embed="rId3" cstate="print"/>
          <a:srcRect t="52795"/>
          <a:stretch>
            <a:fillRect/>
          </a:stretch>
        </p:blipFill>
        <p:spPr>
          <a:xfrm>
            <a:off x="323528" y="1772816"/>
            <a:ext cx="4214842" cy="3283613"/>
          </a:xfrm>
          <a:prstGeom prst="rect">
            <a:avLst/>
          </a:prstGeom>
        </p:spPr>
      </p:pic>
      <p:sp>
        <p:nvSpPr>
          <p:cNvPr id="11" name="Prostokąt 10"/>
          <p:cNvSpPr/>
          <p:nvPr/>
        </p:nvSpPr>
        <p:spPr>
          <a:xfrm>
            <a:off x="323528" y="5507940"/>
            <a:ext cx="5670376" cy="369332"/>
          </a:xfrm>
          <a:prstGeom prst="rect">
            <a:avLst/>
          </a:prstGeom>
        </p:spPr>
        <p:txBody>
          <a:bodyPr wrap="square">
            <a:spAutoFit/>
          </a:bodyPr>
          <a:lstStyle/>
          <a:p>
            <a:pPr marL="342900" lvl="0" indent="-342900">
              <a:spcAft>
                <a:spcPts val="600"/>
              </a:spcAft>
              <a:defRPr/>
            </a:pPr>
            <a:r>
              <a:rPr lang="pl-PL" b="1" dirty="0" smtClean="0"/>
              <a:t>Ćw. I </a:t>
            </a:r>
            <a:r>
              <a:rPr lang="pl-PL" dirty="0" smtClean="0"/>
              <a:t>Kinetyka hemolizy indukowanej </a:t>
            </a:r>
            <a:r>
              <a:rPr lang="pl-PL" dirty="0" err="1" smtClean="0"/>
              <a:t>digitoniną</a:t>
            </a:r>
            <a:r>
              <a:rPr lang="pl-PL" dirty="0" smtClean="0"/>
              <a:t>.</a:t>
            </a:r>
          </a:p>
        </p:txBody>
      </p:sp>
      <p:pic>
        <p:nvPicPr>
          <p:cNvPr id="14338" name="Picture 2" descr="Znalezione obrazy dla zapytania digitonina"/>
          <p:cNvPicPr>
            <a:picLocks noChangeAspect="1" noChangeArrowheads="1"/>
          </p:cNvPicPr>
          <p:nvPr/>
        </p:nvPicPr>
        <p:blipFill>
          <a:blip r:embed="rId4" cstate="print"/>
          <a:srcRect/>
          <a:stretch>
            <a:fillRect/>
          </a:stretch>
        </p:blipFill>
        <p:spPr bwMode="auto">
          <a:xfrm>
            <a:off x="5076056" y="5085184"/>
            <a:ext cx="3464938" cy="1296144"/>
          </a:xfrm>
          <a:prstGeom prst="rect">
            <a:avLst/>
          </a:prstGeom>
          <a:noFill/>
        </p:spPr>
      </p:pic>
      <p:sp>
        <p:nvSpPr>
          <p:cNvPr id="12" name="Prostokąt 11"/>
          <p:cNvSpPr/>
          <p:nvPr/>
        </p:nvSpPr>
        <p:spPr>
          <a:xfrm>
            <a:off x="3172788" y="260648"/>
            <a:ext cx="278217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2.Detergenty</a:t>
            </a:r>
            <a:endParaRPr lang="pl-PL"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0FA159B5-F6C4-4F44-93E1-905627C4B449}" type="slidenum">
              <a:rPr lang="pl-PL" smtClean="0"/>
              <a:pPr/>
              <a:t>23</a:t>
            </a:fld>
            <a:endParaRPr lang="pl-PL"/>
          </a:p>
        </p:txBody>
      </p:sp>
      <p:sp>
        <p:nvSpPr>
          <p:cNvPr id="12" name="Prostokąt 11"/>
          <p:cNvSpPr/>
          <p:nvPr/>
        </p:nvSpPr>
        <p:spPr>
          <a:xfrm>
            <a:off x="1917419" y="260648"/>
            <a:ext cx="529292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a:t>
            </a:r>
            <a:r>
              <a:rPr lang="pl-PL"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pH</a:t>
            </a:r>
            <a:r>
              <a:rPr lang="pl-PL"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k</a:t>
            </a:r>
            <a:r>
              <a:rPr lang="pl-PL"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wasowe i zasadowe</a:t>
            </a:r>
            <a:endParaRPr lang="pl-PL"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pole tekstowe 12"/>
          <p:cNvSpPr txBox="1"/>
          <p:nvPr/>
        </p:nvSpPr>
        <p:spPr>
          <a:xfrm>
            <a:off x="1403648" y="1124744"/>
            <a:ext cx="7344816" cy="1938992"/>
          </a:xfrm>
          <a:prstGeom prst="rect">
            <a:avLst/>
          </a:prstGeom>
          <a:noFill/>
          <a:ln>
            <a:noFill/>
          </a:ln>
        </p:spPr>
        <p:txBody>
          <a:bodyPr wrap="square" rtlCol="0">
            <a:spAutoFit/>
          </a:bodyPr>
          <a:lstStyle/>
          <a:p>
            <a:pPr>
              <a:buSzPct val="130000"/>
              <a:buBlip>
                <a:blip r:embed="rId3"/>
              </a:buBlip>
            </a:pPr>
            <a:r>
              <a:rPr lang="pl-PL" sz="2000" b="1" dirty="0" err="1" smtClean="0">
                <a:ln>
                  <a:solidFill>
                    <a:schemeClr val="tx1"/>
                  </a:solidFill>
                </a:ln>
                <a:solidFill>
                  <a:srgbClr val="FF6600"/>
                </a:solidFill>
              </a:rPr>
              <a:t>pH</a:t>
            </a:r>
            <a:r>
              <a:rPr lang="pl-PL" sz="2000" b="1" dirty="0" smtClean="0">
                <a:ln>
                  <a:solidFill>
                    <a:schemeClr val="tx1"/>
                  </a:solidFill>
                </a:ln>
                <a:solidFill>
                  <a:srgbClr val="FF6600"/>
                </a:solidFill>
              </a:rPr>
              <a:t> kwasowe </a:t>
            </a:r>
            <a:r>
              <a:rPr lang="pl-PL" sz="2000" dirty="0" smtClean="0"/>
              <a:t>działa na wewnętrzną </a:t>
            </a:r>
            <a:r>
              <a:rPr lang="pl-PL" sz="2000" dirty="0" err="1" smtClean="0"/>
              <a:t>monowarstwę</a:t>
            </a:r>
            <a:r>
              <a:rPr lang="pl-PL" sz="2000" dirty="0" smtClean="0"/>
              <a:t> i powoduje, </a:t>
            </a:r>
          </a:p>
          <a:p>
            <a:pPr>
              <a:buSzPct val="130000"/>
            </a:pPr>
            <a:r>
              <a:rPr lang="pl-PL" sz="2000" dirty="0" smtClean="0"/>
              <a:t>    że erytrocyty przyjmują kształt </a:t>
            </a:r>
            <a:r>
              <a:rPr lang="pl-PL" sz="2000" dirty="0" err="1" smtClean="0"/>
              <a:t>stomatocytów</a:t>
            </a:r>
            <a:r>
              <a:rPr lang="pl-PL" sz="2000" dirty="0" smtClean="0"/>
              <a:t>, krwinek </a:t>
            </a:r>
          </a:p>
          <a:p>
            <a:pPr>
              <a:buSzPct val="130000"/>
            </a:pPr>
            <a:r>
              <a:rPr lang="pl-PL" sz="2000" dirty="0" smtClean="0"/>
              <a:t>    posiadających pojedyncze wklęśnięcie. </a:t>
            </a:r>
            <a:endParaRPr lang="pl-PL" sz="2000" dirty="0" smtClean="0">
              <a:ln>
                <a:solidFill>
                  <a:schemeClr val="tx1"/>
                </a:solidFill>
              </a:ln>
            </a:endParaRPr>
          </a:p>
          <a:p>
            <a:pPr>
              <a:buSzPct val="130000"/>
              <a:buBlip>
                <a:blip r:embed="rId3"/>
              </a:buBlip>
            </a:pPr>
            <a:r>
              <a:rPr lang="pl-PL" sz="2000" b="1" dirty="0" err="1" smtClean="0">
                <a:ln>
                  <a:solidFill>
                    <a:schemeClr val="tx1"/>
                  </a:solidFill>
                </a:ln>
                <a:solidFill>
                  <a:srgbClr val="33CCFF"/>
                </a:solidFill>
              </a:rPr>
              <a:t>pH</a:t>
            </a:r>
            <a:r>
              <a:rPr lang="pl-PL" sz="2000" b="1" dirty="0" smtClean="0">
                <a:ln>
                  <a:solidFill>
                    <a:schemeClr val="tx1"/>
                  </a:solidFill>
                </a:ln>
              </a:rPr>
              <a:t> </a:t>
            </a:r>
            <a:r>
              <a:rPr lang="pl-PL" sz="2000" b="1" dirty="0" smtClean="0">
                <a:ln>
                  <a:solidFill>
                    <a:schemeClr val="tx1"/>
                  </a:solidFill>
                </a:ln>
                <a:solidFill>
                  <a:srgbClr val="33CCFF"/>
                </a:solidFill>
              </a:rPr>
              <a:t>zasadowe </a:t>
            </a:r>
            <a:r>
              <a:rPr lang="pl-PL" sz="2000" dirty="0" smtClean="0"/>
              <a:t>działa na zewnętrzną </a:t>
            </a:r>
            <a:r>
              <a:rPr lang="pl-PL" sz="2000" dirty="0" err="1" smtClean="0"/>
              <a:t>monowarstwę</a:t>
            </a:r>
            <a:r>
              <a:rPr lang="pl-PL" sz="2000" dirty="0" smtClean="0"/>
              <a:t> i powoduje</a:t>
            </a:r>
          </a:p>
          <a:p>
            <a:pPr>
              <a:buSzPct val="130000"/>
            </a:pPr>
            <a:r>
              <a:rPr lang="pl-PL" sz="2000" dirty="0" smtClean="0"/>
              <a:t>    transformację </a:t>
            </a:r>
            <a:r>
              <a:rPr lang="pl-PL" sz="2000" dirty="0" err="1" smtClean="0"/>
              <a:t>dyskocytu</a:t>
            </a:r>
            <a:r>
              <a:rPr lang="pl-PL" sz="2000" dirty="0" smtClean="0"/>
              <a:t> w </a:t>
            </a:r>
            <a:r>
              <a:rPr lang="pl-PL" sz="2000" dirty="0" err="1" smtClean="0"/>
              <a:t>echinocyt</a:t>
            </a:r>
            <a:r>
              <a:rPr lang="pl-PL" sz="2000" dirty="0" smtClean="0"/>
              <a:t>, czyli krwinkę o kulistym</a:t>
            </a:r>
          </a:p>
          <a:p>
            <a:pPr>
              <a:buSzPct val="130000"/>
            </a:pPr>
            <a:r>
              <a:rPr lang="pl-PL" sz="2000" dirty="0" smtClean="0"/>
              <a:t>    kształcie posiadającą liczne wypustki o regularnym układzie.</a:t>
            </a:r>
            <a:endParaRPr lang="pl-PL" sz="2000" dirty="0"/>
          </a:p>
        </p:txBody>
      </p:sp>
      <p:sp>
        <p:nvSpPr>
          <p:cNvPr id="15" name="Prostokąt 14"/>
          <p:cNvSpPr/>
          <p:nvPr/>
        </p:nvSpPr>
        <p:spPr>
          <a:xfrm>
            <a:off x="1547664" y="5949280"/>
            <a:ext cx="6336704" cy="369332"/>
          </a:xfrm>
          <a:prstGeom prst="rect">
            <a:avLst/>
          </a:prstGeom>
        </p:spPr>
        <p:txBody>
          <a:bodyPr wrap="square">
            <a:spAutoFit/>
          </a:bodyPr>
          <a:lstStyle/>
          <a:p>
            <a:pPr marL="342900" lvl="0" indent="-342900">
              <a:defRPr/>
            </a:pPr>
            <a:r>
              <a:rPr lang="pl-PL" b="1" dirty="0" smtClean="0"/>
              <a:t>Ćw. II </a:t>
            </a:r>
            <a:r>
              <a:rPr lang="pl-PL" dirty="0" smtClean="0"/>
              <a:t>Wpływ </a:t>
            </a:r>
            <a:r>
              <a:rPr lang="pl-PL" dirty="0" err="1" smtClean="0"/>
              <a:t>pH</a:t>
            </a:r>
            <a:r>
              <a:rPr lang="pl-PL" dirty="0" smtClean="0"/>
              <a:t> środowiska inkubacyjnego na erytrocyty ludzkie.</a:t>
            </a:r>
          </a:p>
        </p:txBody>
      </p:sp>
      <p:grpSp>
        <p:nvGrpSpPr>
          <p:cNvPr id="2" name="Grupa 19"/>
          <p:cNvGrpSpPr/>
          <p:nvPr/>
        </p:nvGrpSpPr>
        <p:grpSpPr>
          <a:xfrm>
            <a:off x="1556048" y="3356992"/>
            <a:ext cx="5752257" cy="2178824"/>
            <a:chOff x="1556048" y="3635732"/>
            <a:chExt cx="5752257" cy="2178824"/>
          </a:xfrm>
        </p:grpSpPr>
        <p:grpSp>
          <p:nvGrpSpPr>
            <p:cNvPr id="3" name="Grupa 16"/>
            <p:cNvGrpSpPr/>
            <p:nvPr/>
          </p:nvGrpSpPr>
          <p:grpSpPr>
            <a:xfrm>
              <a:off x="1556048" y="3916095"/>
              <a:ext cx="5752257" cy="1601137"/>
              <a:chOff x="1556048" y="3783112"/>
              <a:chExt cx="5752257" cy="1601137"/>
            </a:xfrm>
          </p:grpSpPr>
          <p:pic>
            <p:nvPicPr>
              <p:cNvPr id="14" name="Obraz 13" descr="formy erytrocytów.gif"/>
              <p:cNvPicPr>
                <a:picLocks noChangeAspect="1"/>
              </p:cNvPicPr>
              <p:nvPr/>
            </p:nvPicPr>
            <p:blipFill>
              <a:blip r:embed="rId4" cstate="print"/>
              <a:srcRect l="12000" t="30326" b="47834"/>
              <a:stretch>
                <a:fillRect/>
              </a:stretch>
            </p:blipFill>
            <p:spPr>
              <a:xfrm>
                <a:off x="2123729" y="3783112"/>
                <a:ext cx="5184576" cy="1187996"/>
              </a:xfrm>
              <a:prstGeom prst="rect">
                <a:avLst/>
              </a:prstGeom>
            </p:spPr>
          </p:pic>
          <p:sp>
            <p:nvSpPr>
              <p:cNvPr id="16" name="pole tekstowe 15"/>
              <p:cNvSpPr txBox="1"/>
              <p:nvPr/>
            </p:nvSpPr>
            <p:spPr>
              <a:xfrm>
                <a:off x="1556048" y="5014917"/>
                <a:ext cx="5536232" cy="369332"/>
              </a:xfrm>
              <a:prstGeom prst="rect">
                <a:avLst/>
              </a:prstGeom>
              <a:noFill/>
              <a:ln>
                <a:noFill/>
              </a:ln>
            </p:spPr>
            <p:txBody>
              <a:bodyPr wrap="square" rtlCol="0">
                <a:spAutoFit/>
              </a:bodyPr>
              <a:lstStyle/>
              <a:p>
                <a:pPr>
                  <a:buSzPct val="130000"/>
                </a:pPr>
                <a:r>
                  <a:rPr lang="pl-PL" b="1" dirty="0" smtClean="0">
                    <a:ln>
                      <a:solidFill>
                        <a:schemeClr val="tx1"/>
                      </a:solidFill>
                    </a:ln>
                    <a:solidFill>
                      <a:srgbClr val="FF6600"/>
                    </a:solidFill>
                  </a:rPr>
                  <a:t>       kwasowe </a:t>
                </a:r>
                <a:r>
                  <a:rPr lang="pl-PL" b="1" dirty="0" err="1" smtClean="0">
                    <a:ln>
                      <a:solidFill>
                        <a:schemeClr val="tx1"/>
                      </a:solidFill>
                    </a:ln>
                    <a:solidFill>
                      <a:srgbClr val="FF6600"/>
                    </a:solidFill>
                  </a:rPr>
                  <a:t>pH</a:t>
                </a:r>
                <a:r>
                  <a:rPr lang="pl-PL" b="1" dirty="0" smtClean="0">
                    <a:ln>
                      <a:solidFill>
                        <a:schemeClr val="tx1"/>
                      </a:solidFill>
                    </a:ln>
                    <a:solidFill>
                      <a:srgbClr val="FF6600"/>
                    </a:solidFill>
                  </a:rPr>
                  <a:t>     </a:t>
                </a:r>
                <a:r>
                  <a:rPr lang="pl-PL" b="1" dirty="0" smtClean="0">
                    <a:ln>
                      <a:solidFill>
                        <a:schemeClr val="tx1"/>
                      </a:solidFill>
                    </a:ln>
                    <a:solidFill>
                      <a:schemeClr val="bg1">
                        <a:lumMod val="75000"/>
                      </a:schemeClr>
                    </a:solidFill>
                  </a:rPr>
                  <a:t>obojętne </a:t>
                </a:r>
                <a:r>
                  <a:rPr lang="pl-PL" b="1" dirty="0" err="1" smtClean="0">
                    <a:ln>
                      <a:solidFill>
                        <a:schemeClr val="tx1"/>
                      </a:solidFill>
                    </a:ln>
                    <a:solidFill>
                      <a:schemeClr val="bg1">
                        <a:lumMod val="75000"/>
                      </a:schemeClr>
                    </a:solidFill>
                  </a:rPr>
                  <a:t>pH</a:t>
                </a:r>
                <a:r>
                  <a:rPr lang="pl-PL" b="1" dirty="0" smtClean="0">
                    <a:ln>
                      <a:solidFill>
                        <a:schemeClr val="tx1"/>
                      </a:solidFill>
                    </a:ln>
                    <a:solidFill>
                      <a:schemeClr val="bg1">
                        <a:lumMod val="75000"/>
                      </a:schemeClr>
                    </a:solidFill>
                  </a:rPr>
                  <a:t>          </a:t>
                </a:r>
                <a:r>
                  <a:rPr lang="pl-PL" b="1" dirty="0" err="1" smtClean="0">
                    <a:ln>
                      <a:solidFill>
                        <a:schemeClr val="tx1"/>
                      </a:solidFill>
                    </a:ln>
                    <a:solidFill>
                      <a:srgbClr val="33CCFF"/>
                    </a:solidFill>
                  </a:rPr>
                  <a:t>pH</a:t>
                </a:r>
                <a:r>
                  <a:rPr lang="pl-PL" b="1" dirty="0" smtClean="0">
                    <a:ln>
                      <a:solidFill>
                        <a:schemeClr val="tx1"/>
                      </a:solidFill>
                    </a:ln>
                  </a:rPr>
                  <a:t> </a:t>
                </a:r>
                <a:r>
                  <a:rPr lang="pl-PL" b="1" dirty="0" smtClean="0">
                    <a:ln>
                      <a:solidFill>
                        <a:schemeClr val="tx1"/>
                      </a:solidFill>
                    </a:ln>
                    <a:solidFill>
                      <a:srgbClr val="33CCFF"/>
                    </a:solidFill>
                  </a:rPr>
                  <a:t>zasadowe </a:t>
                </a:r>
                <a:endParaRPr lang="pl-PL" dirty="0" smtClean="0"/>
              </a:p>
            </p:txBody>
          </p:sp>
        </p:grpSp>
        <p:sp>
          <p:nvSpPr>
            <p:cNvPr id="18" name="pole tekstowe 17"/>
            <p:cNvSpPr txBox="1"/>
            <p:nvPr/>
          </p:nvSpPr>
          <p:spPr>
            <a:xfrm>
              <a:off x="2051720" y="3635732"/>
              <a:ext cx="4824536" cy="369332"/>
            </a:xfrm>
            <a:prstGeom prst="rect">
              <a:avLst/>
            </a:prstGeom>
            <a:noFill/>
            <a:ln>
              <a:noFill/>
            </a:ln>
          </p:spPr>
          <p:txBody>
            <a:bodyPr wrap="square" rtlCol="0">
              <a:spAutoFit/>
            </a:bodyPr>
            <a:lstStyle/>
            <a:p>
              <a:pPr>
                <a:buSzPct val="130000"/>
              </a:pPr>
              <a:r>
                <a:rPr lang="pl-PL" dirty="0" err="1" smtClean="0"/>
                <a:t>stomatocyt</a:t>
              </a:r>
              <a:r>
                <a:rPr lang="pl-PL" dirty="0" smtClean="0"/>
                <a:t>       </a:t>
              </a:r>
              <a:r>
                <a:rPr lang="pl-PL" dirty="0" err="1" smtClean="0"/>
                <a:t>dyskocyt</a:t>
              </a:r>
              <a:r>
                <a:rPr lang="pl-PL" dirty="0" smtClean="0"/>
                <a:t>                     </a:t>
              </a:r>
              <a:r>
                <a:rPr lang="pl-PL" dirty="0" err="1" smtClean="0"/>
                <a:t>echinocyt</a:t>
              </a:r>
              <a:endParaRPr lang="pl-PL" dirty="0"/>
            </a:p>
          </p:txBody>
        </p:sp>
        <p:sp>
          <p:nvSpPr>
            <p:cNvPr id="19" name="pole tekstowe 18"/>
            <p:cNvSpPr txBox="1"/>
            <p:nvPr/>
          </p:nvSpPr>
          <p:spPr>
            <a:xfrm>
              <a:off x="1907704" y="5445224"/>
              <a:ext cx="4968552" cy="369332"/>
            </a:xfrm>
            <a:prstGeom prst="rect">
              <a:avLst/>
            </a:prstGeom>
            <a:noFill/>
          </p:spPr>
          <p:txBody>
            <a:bodyPr wrap="square" rtlCol="0">
              <a:spAutoFit/>
            </a:bodyPr>
            <a:lstStyle/>
            <a:p>
              <a:r>
                <a:rPr lang="pl-PL" dirty="0" smtClean="0"/>
                <a:t>    </a:t>
              </a:r>
              <a:r>
                <a:rPr lang="pl-PL" sz="1600" dirty="0" smtClean="0"/>
                <a:t>6,3&lt;pH                  </a:t>
              </a:r>
              <a:r>
                <a:rPr lang="pl-PL" sz="1600" dirty="0" err="1" smtClean="0"/>
                <a:t>pH</a:t>
              </a:r>
              <a:r>
                <a:rPr lang="pl-PL" sz="1600" dirty="0" smtClean="0"/>
                <a:t> 6,3-7,9                       pH&gt;7,9</a:t>
              </a:r>
              <a:endParaRPr lang="pl-PL" sz="1600" dirty="0"/>
            </a:p>
          </p:txBody>
        </p:sp>
      </p:grpSp>
      <p:sp>
        <p:nvSpPr>
          <p:cNvPr id="21" name="pole tekstowe 20"/>
          <p:cNvSpPr txBox="1"/>
          <p:nvPr/>
        </p:nvSpPr>
        <p:spPr>
          <a:xfrm>
            <a:off x="899592" y="5508521"/>
            <a:ext cx="7488832" cy="276999"/>
          </a:xfrm>
          <a:prstGeom prst="rect">
            <a:avLst/>
          </a:prstGeom>
          <a:noFill/>
        </p:spPr>
        <p:txBody>
          <a:bodyPr wrap="square" rtlCol="0">
            <a:spAutoFit/>
          </a:bodyPr>
          <a:lstStyle/>
          <a:p>
            <a:r>
              <a:rPr lang="pl-PL" sz="1200" dirty="0" smtClean="0"/>
              <a:t>M Stasiuk, G Kijanka, A Kozubek, Zmiany kształtu erytrocytów i czynniki je wywołujące.  Postępy Biochemii 55 (4) 2009</a:t>
            </a:r>
            <a:endParaRPr lang="pl-PL"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0FA159B5-F6C4-4F44-93E1-905627C4B449}" type="slidenum">
              <a:rPr lang="pl-PL" smtClean="0"/>
              <a:pPr/>
              <a:t>24</a:t>
            </a:fld>
            <a:endParaRPr lang="pl-PL"/>
          </a:p>
        </p:txBody>
      </p:sp>
      <p:sp>
        <p:nvSpPr>
          <p:cNvPr id="12" name="Prostokąt 11"/>
          <p:cNvSpPr/>
          <p:nvPr/>
        </p:nvSpPr>
        <p:spPr>
          <a:xfrm>
            <a:off x="1917419" y="260648"/>
            <a:ext cx="529292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a:t>
            </a:r>
            <a:r>
              <a:rPr lang="pl-PL"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pH</a:t>
            </a:r>
            <a:r>
              <a:rPr lang="pl-PL"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k</a:t>
            </a:r>
            <a:r>
              <a:rPr lang="pl-PL"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wasowe i zasadowe</a:t>
            </a:r>
            <a:endParaRPr lang="pl-PL"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Prostokąt 14"/>
          <p:cNvSpPr/>
          <p:nvPr/>
        </p:nvSpPr>
        <p:spPr>
          <a:xfrm>
            <a:off x="1547664" y="5949280"/>
            <a:ext cx="6336704" cy="369332"/>
          </a:xfrm>
          <a:prstGeom prst="rect">
            <a:avLst/>
          </a:prstGeom>
        </p:spPr>
        <p:txBody>
          <a:bodyPr wrap="square">
            <a:spAutoFit/>
          </a:bodyPr>
          <a:lstStyle/>
          <a:p>
            <a:pPr marL="342900" lvl="0" indent="-342900">
              <a:defRPr/>
            </a:pPr>
            <a:r>
              <a:rPr lang="pl-PL" b="1" dirty="0" smtClean="0"/>
              <a:t>Ćw. II </a:t>
            </a:r>
            <a:r>
              <a:rPr lang="pl-PL" dirty="0" smtClean="0"/>
              <a:t>Wpływ </a:t>
            </a:r>
            <a:r>
              <a:rPr lang="pl-PL" dirty="0" err="1" smtClean="0"/>
              <a:t>pH</a:t>
            </a:r>
            <a:r>
              <a:rPr lang="pl-PL" dirty="0" smtClean="0"/>
              <a:t> środowiska inkubacyjnego na erytrocyty ludzkie.</a:t>
            </a:r>
          </a:p>
        </p:txBody>
      </p:sp>
      <p:pic>
        <p:nvPicPr>
          <p:cNvPr id="1028" name="Picture 4" descr="Znalezione obrazy dla zapytania erytrocyty woÅowe"/>
          <p:cNvPicPr>
            <a:picLocks noChangeAspect="1" noChangeArrowheads="1"/>
          </p:cNvPicPr>
          <p:nvPr/>
        </p:nvPicPr>
        <p:blipFill>
          <a:blip r:embed="rId3" cstate="print"/>
          <a:srcRect/>
          <a:stretch>
            <a:fillRect/>
          </a:stretch>
        </p:blipFill>
        <p:spPr bwMode="auto">
          <a:xfrm>
            <a:off x="4283968" y="1772816"/>
            <a:ext cx="1175217" cy="792088"/>
          </a:xfrm>
          <a:prstGeom prst="rect">
            <a:avLst/>
          </a:prstGeom>
          <a:noFill/>
        </p:spPr>
      </p:pic>
      <p:pic>
        <p:nvPicPr>
          <p:cNvPr id="1030" name="Picture 6" descr="Znalezione obrazy dla zapytania liÅÄ"/>
          <p:cNvPicPr>
            <a:picLocks noChangeAspect="1" noChangeArrowheads="1"/>
          </p:cNvPicPr>
          <p:nvPr/>
        </p:nvPicPr>
        <p:blipFill>
          <a:blip r:embed="rId4" cstate="print"/>
          <a:srcRect/>
          <a:stretch>
            <a:fillRect/>
          </a:stretch>
        </p:blipFill>
        <p:spPr bwMode="auto">
          <a:xfrm>
            <a:off x="1331640" y="1628800"/>
            <a:ext cx="1080120" cy="809048"/>
          </a:xfrm>
          <a:prstGeom prst="rect">
            <a:avLst/>
          </a:prstGeom>
          <a:noFill/>
        </p:spPr>
      </p:pic>
      <p:pic>
        <p:nvPicPr>
          <p:cNvPr id="17" name="Obraz 16" descr="Niepodpisana grafika zwiÄzku chemicznego; prawdopodobnie struktura chemiczna bÄdÅº trÃ³jwymiarowy model czÄsteczki"/>
          <p:cNvPicPr/>
          <p:nvPr/>
        </p:nvPicPr>
        <p:blipFill>
          <a:blip r:embed="rId5" cstate="print"/>
          <a:srcRect/>
          <a:stretch>
            <a:fillRect/>
          </a:stretch>
        </p:blipFill>
        <p:spPr bwMode="auto">
          <a:xfrm>
            <a:off x="1043608" y="1556792"/>
            <a:ext cx="2890912" cy="1512167"/>
          </a:xfrm>
          <a:prstGeom prst="rect">
            <a:avLst/>
          </a:prstGeom>
          <a:noFill/>
          <a:ln w="9525">
            <a:noFill/>
            <a:miter lim="800000"/>
            <a:headEnd/>
            <a:tailEnd/>
          </a:ln>
        </p:spPr>
      </p:pic>
      <p:pic>
        <p:nvPicPr>
          <p:cNvPr id="20" name="Obraz 19" descr="https://upload.wikimedia.org/wikipedia/commons/thumb/b/be/Heme_b.svg/620px-Heme_b.svg.png"/>
          <p:cNvPicPr/>
          <p:nvPr/>
        </p:nvPicPr>
        <p:blipFill>
          <a:blip r:embed="rId6" cstate="print"/>
          <a:srcRect/>
          <a:stretch>
            <a:fillRect/>
          </a:stretch>
        </p:blipFill>
        <p:spPr bwMode="auto">
          <a:xfrm>
            <a:off x="5796136" y="1628800"/>
            <a:ext cx="1224136" cy="1512168"/>
          </a:xfrm>
          <a:prstGeom prst="rect">
            <a:avLst/>
          </a:prstGeom>
          <a:noFill/>
          <a:ln w="9525">
            <a:noFill/>
            <a:miter lim="800000"/>
            <a:headEnd/>
            <a:tailEnd/>
          </a:ln>
        </p:spPr>
      </p:pic>
      <p:pic>
        <p:nvPicPr>
          <p:cNvPr id="22" name="Obraz 21" descr="https://upload.wikimedia.org/wikipedia/commons/thumb/8/82/Phaeophytin_a.svg/620px-Phaeophytin_a.svg.png"/>
          <p:cNvPicPr/>
          <p:nvPr/>
        </p:nvPicPr>
        <p:blipFill>
          <a:blip r:embed="rId7" cstate="print"/>
          <a:srcRect/>
          <a:stretch>
            <a:fillRect/>
          </a:stretch>
        </p:blipFill>
        <p:spPr bwMode="auto">
          <a:xfrm>
            <a:off x="1043608" y="3789040"/>
            <a:ext cx="2952328" cy="1368152"/>
          </a:xfrm>
          <a:prstGeom prst="rect">
            <a:avLst/>
          </a:prstGeom>
          <a:noFill/>
          <a:ln w="9525">
            <a:noFill/>
            <a:miter lim="800000"/>
            <a:headEnd/>
            <a:tailEnd/>
          </a:ln>
        </p:spPr>
      </p:pic>
      <p:pic>
        <p:nvPicPr>
          <p:cNvPr id="23" name="Obraz 22" descr="WzÃ³r strukturalny protoporfiryny IX"/>
          <p:cNvPicPr/>
          <p:nvPr/>
        </p:nvPicPr>
        <p:blipFill>
          <a:blip r:embed="rId8" cstate="print"/>
          <a:srcRect/>
          <a:stretch>
            <a:fillRect/>
          </a:stretch>
        </p:blipFill>
        <p:spPr bwMode="auto">
          <a:xfrm>
            <a:off x="6012160" y="3861048"/>
            <a:ext cx="1224136" cy="1368152"/>
          </a:xfrm>
          <a:prstGeom prst="rect">
            <a:avLst/>
          </a:prstGeom>
          <a:noFill/>
          <a:ln w="9525">
            <a:noFill/>
            <a:miter lim="800000"/>
            <a:headEnd/>
            <a:tailEnd/>
          </a:ln>
        </p:spPr>
      </p:pic>
      <p:sp>
        <p:nvSpPr>
          <p:cNvPr id="24" name="pole tekstowe 23"/>
          <p:cNvSpPr txBox="1"/>
          <p:nvPr/>
        </p:nvSpPr>
        <p:spPr>
          <a:xfrm>
            <a:off x="1259632" y="1218238"/>
            <a:ext cx="1944216" cy="338554"/>
          </a:xfrm>
          <a:prstGeom prst="rect">
            <a:avLst/>
          </a:prstGeom>
          <a:noFill/>
        </p:spPr>
        <p:txBody>
          <a:bodyPr wrap="square" rtlCol="0">
            <a:spAutoFit/>
          </a:bodyPr>
          <a:lstStyle/>
          <a:p>
            <a:r>
              <a:rPr lang="pl-PL" sz="1600" b="1" dirty="0" smtClean="0">
                <a:solidFill>
                  <a:srgbClr val="008000"/>
                </a:solidFill>
              </a:rPr>
              <a:t>CHLOROFIL</a:t>
            </a:r>
            <a:endParaRPr lang="pl-PL" sz="1600" dirty="0">
              <a:solidFill>
                <a:srgbClr val="008000"/>
              </a:solidFill>
            </a:endParaRPr>
          </a:p>
        </p:txBody>
      </p:sp>
      <p:sp>
        <p:nvSpPr>
          <p:cNvPr id="25" name="pole tekstowe 24"/>
          <p:cNvSpPr txBox="1"/>
          <p:nvPr/>
        </p:nvSpPr>
        <p:spPr>
          <a:xfrm>
            <a:off x="6084168" y="1218786"/>
            <a:ext cx="792088" cy="338554"/>
          </a:xfrm>
          <a:prstGeom prst="rect">
            <a:avLst/>
          </a:prstGeom>
          <a:noFill/>
        </p:spPr>
        <p:txBody>
          <a:bodyPr wrap="square" rtlCol="0">
            <a:spAutoFit/>
          </a:bodyPr>
          <a:lstStyle/>
          <a:p>
            <a:r>
              <a:rPr lang="pl-PL" sz="1600" b="1" dirty="0" smtClean="0">
                <a:solidFill>
                  <a:srgbClr val="C00000"/>
                </a:solidFill>
              </a:rPr>
              <a:t>HEM</a:t>
            </a:r>
            <a:endParaRPr lang="pl-PL" sz="1600" dirty="0">
              <a:solidFill>
                <a:srgbClr val="C00000"/>
              </a:solidFill>
            </a:endParaRPr>
          </a:p>
        </p:txBody>
      </p:sp>
      <p:sp>
        <p:nvSpPr>
          <p:cNvPr id="26" name="pole tekstowe 25"/>
          <p:cNvSpPr txBox="1"/>
          <p:nvPr/>
        </p:nvSpPr>
        <p:spPr>
          <a:xfrm>
            <a:off x="1259632" y="3429000"/>
            <a:ext cx="1944216" cy="338554"/>
          </a:xfrm>
          <a:prstGeom prst="rect">
            <a:avLst/>
          </a:prstGeom>
          <a:noFill/>
        </p:spPr>
        <p:txBody>
          <a:bodyPr wrap="square" rtlCol="0">
            <a:spAutoFit/>
          </a:bodyPr>
          <a:lstStyle/>
          <a:p>
            <a:r>
              <a:rPr lang="pl-PL" sz="1600" b="1" dirty="0" smtClean="0"/>
              <a:t>FEOFITYNA</a:t>
            </a:r>
            <a:endParaRPr lang="pl-PL" sz="1600" dirty="0"/>
          </a:p>
        </p:txBody>
      </p:sp>
      <p:sp>
        <p:nvSpPr>
          <p:cNvPr id="27" name="pole tekstowe 26"/>
          <p:cNvSpPr txBox="1"/>
          <p:nvPr/>
        </p:nvSpPr>
        <p:spPr>
          <a:xfrm>
            <a:off x="5724128" y="3450486"/>
            <a:ext cx="1944216" cy="338554"/>
          </a:xfrm>
          <a:prstGeom prst="rect">
            <a:avLst/>
          </a:prstGeom>
          <a:noFill/>
        </p:spPr>
        <p:txBody>
          <a:bodyPr wrap="square" rtlCol="0">
            <a:spAutoFit/>
          </a:bodyPr>
          <a:lstStyle/>
          <a:p>
            <a:r>
              <a:rPr lang="pl-PL" sz="1600" b="1" dirty="0" smtClean="0"/>
              <a:t>PROTOPORFIRYNA</a:t>
            </a:r>
            <a:endParaRPr lang="pl-PL" sz="1600" dirty="0"/>
          </a:p>
        </p:txBody>
      </p:sp>
      <p:sp>
        <p:nvSpPr>
          <p:cNvPr id="28" name="Prostokąt zaokrąglony 27"/>
          <p:cNvSpPr/>
          <p:nvPr/>
        </p:nvSpPr>
        <p:spPr>
          <a:xfrm>
            <a:off x="971600" y="3429000"/>
            <a:ext cx="7200800" cy="2376264"/>
          </a:xfrm>
          <a:prstGeom prst="roundRect">
            <a:avLst/>
          </a:prstGeom>
          <a:noFill/>
          <a:ln w="38100">
            <a:solidFill>
              <a:srgbClr val="7BA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n w="38100">
                <a:solidFill>
                  <a:schemeClr val="tx1"/>
                </a:solidFill>
              </a:ln>
            </a:endParaRPr>
          </a:p>
        </p:txBody>
      </p:sp>
      <p:sp>
        <p:nvSpPr>
          <p:cNvPr id="1031" name="Rectangle 7"/>
          <p:cNvSpPr>
            <a:spLocks noChangeArrowheads="1"/>
          </p:cNvSpPr>
          <p:nvPr/>
        </p:nvSpPr>
        <p:spPr bwMode="auto">
          <a:xfrm>
            <a:off x="1414340" y="5271591"/>
            <a:ext cx="631531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dirty="0" smtClean="0">
                <a:ln>
                  <a:noFill/>
                </a:ln>
                <a:solidFill>
                  <a:srgbClr val="76923C"/>
                </a:solidFill>
                <a:effectLst/>
                <a:latin typeface="Arial" pitchFamily="34" charset="0"/>
                <a:ea typeface="Calibri" pitchFamily="34" charset="0"/>
                <a:cs typeface="Arial" pitchFamily="34" charset="0"/>
              </a:rPr>
              <a:t>W ŚRODOWISKU KWASOWYM PRZYJMUJĄ BARWĘ ZIELONO-SZARĄ,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dirty="0" smtClean="0">
                <a:ln>
                  <a:noFill/>
                </a:ln>
                <a:solidFill>
                  <a:srgbClr val="76923C"/>
                </a:solidFill>
                <a:effectLst/>
                <a:latin typeface="Arial" pitchFamily="34" charset="0"/>
                <a:ea typeface="Calibri" pitchFamily="34" charset="0"/>
                <a:cs typeface="Arial" pitchFamily="34" charset="0"/>
              </a:rPr>
              <a:t>CO JEST WYNIKIEM PROTONOWANIA ATOM</a:t>
            </a:r>
            <a:r>
              <a:rPr kumimoji="0" lang="pl-PL" sz="1200" b="1" i="0" u="none" strike="noStrike" cap="none" normalizeH="0" baseline="0" dirty="0" smtClean="0">
                <a:ln>
                  <a:noFill/>
                </a:ln>
                <a:solidFill>
                  <a:srgbClr val="76923C"/>
                </a:solidFill>
                <a:effectLst/>
                <a:latin typeface="Calibri"/>
                <a:ea typeface="Calibri" pitchFamily="34" charset="0"/>
                <a:cs typeface="Arial" pitchFamily="34" charset="0"/>
              </a:rPr>
              <a:t>Ó</a:t>
            </a:r>
            <a:r>
              <a:rPr kumimoji="0" lang="pl-PL" sz="1200" b="1" i="0" u="none" strike="noStrike" cap="none" normalizeH="0" baseline="0" dirty="0" smtClean="0">
                <a:ln>
                  <a:noFill/>
                </a:ln>
                <a:solidFill>
                  <a:srgbClr val="76923C"/>
                </a:solidFill>
                <a:effectLst/>
                <a:latin typeface="Arial" pitchFamily="34" charset="0"/>
                <a:ea typeface="Calibri" pitchFamily="34" charset="0"/>
                <a:cs typeface="Arial" pitchFamily="34" charset="0"/>
              </a:rPr>
              <a:t>W AZOTU PIERŚCIENI PIROLOWYCH</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23928" y="3861048"/>
            <a:ext cx="4680520" cy="1152128"/>
          </a:xfrm>
        </p:spPr>
        <p:txBody>
          <a:bodyPr>
            <a:normAutofit/>
          </a:bodyPr>
          <a:lstStyle/>
          <a:p>
            <a:pPr>
              <a:spcBef>
                <a:spcPts val="0"/>
              </a:spcBef>
              <a:buNone/>
            </a:pPr>
            <a:r>
              <a:rPr lang="pl-PL" sz="2000" b="1" i="1" dirty="0" smtClean="0">
                <a:solidFill>
                  <a:srgbClr val="008000"/>
                </a:solidFill>
              </a:rPr>
              <a:t>	Ekstynkcja, absorpcja </a:t>
            </a:r>
            <a:r>
              <a:rPr lang="pl-PL" sz="2000" dirty="0" smtClean="0">
                <a:solidFill>
                  <a:srgbClr val="008000"/>
                </a:solidFill>
              </a:rPr>
              <a:t>– w optyce proces pochłaniania energii fali elektromagnetycznej przez substancję.</a:t>
            </a:r>
          </a:p>
        </p:txBody>
      </p:sp>
      <p:sp>
        <p:nvSpPr>
          <p:cNvPr id="5" name="Symbol zastępczy numeru slajdu 4"/>
          <p:cNvSpPr>
            <a:spLocks noGrp="1"/>
          </p:cNvSpPr>
          <p:nvPr>
            <p:ph type="sldNum" sz="quarter" idx="12"/>
          </p:nvPr>
        </p:nvSpPr>
        <p:spPr/>
        <p:txBody>
          <a:bodyPr/>
          <a:lstStyle/>
          <a:p>
            <a:fld id="{0FA159B5-F6C4-4F44-93E1-905627C4B449}" type="slidenum">
              <a:rPr lang="pl-PL" smtClean="0"/>
              <a:pPr/>
              <a:t>25</a:t>
            </a:fld>
            <a:endParaRPr lang="pl-PL"/>
          </a:p>
        </p:txBody>
      </p:sp>
      <p:sp>
        <p:nvSpPr>
          <p:cNvPr id="8" name="Prostokąt 7"/>
          <p:cNvSpPr/>
          <p:nvPr/>
        </p:nvSpPr>
        <p:spPr>
          <a:xfrm>
            <a:off x="1259632" y="623590"/>
            <a:ext cx="6552728" cy="1077218"/>
          </a:xfrm>
          <a:prstGeom prst="rect">
            <a:avLst/>
          </a:prstGeom>
        </p:spPr>
        <p:txBody>
          <a:bodyPr wrap="square">
            <a:spAutoFit/>
          </a:bodyPr>
          <a:lstStyle/>
          <a:p>
            <a:pPr algn="ctr"/>
            <a:r>
              <a:rPr lang="pl-PL"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Właściwości osmotyczne </a:t>
            </a:r>
          </a:p>
          <a:p>
            <a:pPr algn="ctr"/>
            <a:r>
              <a:rPr lang="pl-PL"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komórek zwierzęcych</a:t>
            </a:r>
            <a:endParaRPr lang="pl-PL"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2290" name="Picture 2" descr="Znalezione obrazy dla zapytania spektrofotometr probówki"/>
          <p:cNvPicPr>
            <a:picLocks noChangeAspect="1" noChangeArrowheads="1"/>
          </p:cNvPicPr>
          <p:nvPr/>
        </p:nvPicPr>
        <p:blipFill>
          <a:blip r:embed="rId3" cstate="print"/>
          <a:srcRect/>
          <a:stretch>
            <a:fillRect/>
          </a:stretch>
        </p:blipFill>
        <p:spPr bwMode="auto">
          <a:xfrm>
            <a:off x="914939" y="3284984"/>
            <a:ext cx="2648949" cy="2423789"/>
          </a:xfrm>
          <a:prstGeom prst="rect">
            <a:avLst/>
          </a:prstGeom>
          <a:noFill/>
        </p:spPr>
      </p:pic>
      <p:sp>
        <p:nvSpPr>
          <p:cNvPr id="7" name="Prostokąt 6"/>
          <p:cNvSpPr/>
          <p:nvPr/>
        </p:nvSpPr>
        <p:spPr>
          <a:xfrm>
            <a:off x="2771800" y="1775718"/>
            <a:ext cx="3315715"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dirty="0" smtClean="0">
                <a:ln w="11430"/>
                <a:solidFill>
                  <a:srgbClr val="00B050"/>
                </a:solidFill>
                <a:effectLst>
                  <a:outerShdw blurRad="50800" dist="39000" dir="5460000" algn="tl">
                    <a:srgbClr val="000000">
                      <a:alpha val="38000"/>
                    </a:srgbClr>
                  </a:outerShdw>
                </a:effectLst>
              </a:rPr>
              <a:t>ćw. 27, 28 (Skrypt)</a:t>
            </a:r>
          </a:p>
          <a:p>
            <a:pPr algn="ctr"/>
            <a:r>
              <a:rPr lang="pl-PL" sz="3200" b="1" dirty="0" smtClean="0">
                <a:ln w="11430"/>
                <a:solidFill>
                  <a:srgbClr val="00B050"/>
                </a:solidFill>
                <a:effectLst>
                  <a:outerShdw blurRad="50800" dist="39000" dir="5460000" algn="tl">
                    <a:srgbClr val="000000">
                      <a:alpha val="38000"/>
                    </a:srgbClr>
                  </a:outerShdw>
                </a:effectLst>
              </a:rPr>
              <a:t>ćw. I </a:t>
            </a:r>
            <a:r>
              <a:rPr lang="pl-PL" sz="3200" b="1" dirty="0" err="1" smtClean="0">
                <a:ln w="11430"/>
                <a:solidFill>
                  <a:srgbClr val="00B050"/>
                </a:solidFill>
                <a:effectLst>
                  <a:outerShdw blurRad="50800" dist="39000" dir="5460000" algn="tl">
                    <a:srgbClr val="000000">
                      <a:alpha val="38000"/>
                    </a:srgbClr>
                  </a:outerShdw>
                </a:effectLst>
              </a:rPr>
              <a:t>i</a:t>
            </a:r>
            <a:r>
              <a:rPr lang="pl-PL" sz="3200" b="1" dirty="0" smtClean="0">
                <a:ln w="11430"/>
                <a:solidFill>
                  <a:srgbClr val="00B050"/>
                </a:solidFill>
                <a:effectLst>
                  <a:outerShdw blurRad="50800" dist="39000" dir="5460000" algn="tl">
                    <a:srgbClr val="000000">
                      <a:alpha val="38000"/>
                    </a:srgbClr>
                  </a:outerShdw>
                </a:effectLst>
              </a:rPr>
              <a:t> II opis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404664"/>
            <a:ext cx="7772400" cy="147002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Dziękuję za uwagę</a:t>
            </a:r>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Symbol zastępczy numeru slajdu 3"/>
          <p:cNvSpPr>
            <a:spLocks noGrp="1"/>
          </p:cNvSpPr>
          <p:nvPr>
            <p:ph type="sldNum" sz="quarter" idx="12"/>
          </p:nvPr>
        </p:nvSpPr>
        <p:spPr/>
        <p:txBody>
          <a:bodyPr/>
          <a:lstStyle/>
          <a:p>
            <a:fld id="{F48B604F-D9EC-49A4-86B9-CD559C89E3FE}" type="slidenum">
              <a:rPr lang="pl-PL" smtClean="0"/>
              <a:pPr/>
              <a:t>26</a:t>
            </a:fld>
            <a:endParaRPr lang="pl-PL"/>
          </a:p>
        </p:txBody>
      </p:sp>
      <p:pic>
        <p:nvPicPr>
          <p:cNvPr id="2050" name="Picture 2" descr="Znalezione obrazy dla zapytania komórka"/>
          <p:cNvPicPr>
            <a:picLocks noChangeAspect="1" noChangeArrowheads="1"/>
          </p:cNvPicPr>
          <p:nvPr/>
        </p:nvPicPr>
        <p:blipFill>
          <a:blip r:embed="rId3" cstate="print"/>
          <a:srcRect/>
          <a:stretch>
            <a:fillRect/>
          </a:stretch>
        </p:blipFill>
        <p:spPr bwMode="auto">
          <a:xfrm>
            <a:off x="2627784" y="2060848"/>
            <a:ext cx="3960440" cy="413777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602203"/>
            <a:ext cx="8229600" cy="1754789"/>
          </a:xfrm>
        </p:spPr>
        <p:txBody>
          <a:bodyPr>
            <a:normAutofit/>
          </a:bodyPr>
          <a:lstStyle/>
          <a:p>
            <a:pPr>
              <a:spcBef>
                <a:spcPts val="0"/>
              </a:spcBef>
              <a:spcAft>
                <a:spcPts val="1200"/>
              </a:spcAft>
            </a:pPr>
            <a:r>
              <a:rPr lang="pl-PL" sz="2400" b="1" dirty="0" smtClean="0"/>
              <a:t>Ćw. 27</a:t>
            </a:r>
            <a:r>
              <a:rPr lang="pl-PL" sz="2400" dirty="0" smtClean="0"/>
              <a:t>. Pomiar oporności osmotycznej erytrocytów ssaka.</a:t>
            </a:r>
          </a:p>
          <a:p>
            <a:pPr>
              <a:spcBef>
                <a:spcPts val="0"/>
              </a:spcBef>
              <a:spcAft>
                <a:spcPts val="600"/>
              </a:spcAft>
            </a:pPr>
            <a:r>
              <a:rPr lang="pl-PL" sz="2400" b="1" dirty="0" smtClean="0"/>
              <a:t>Ćw. 28. </a:t>
            </a:r>
            <a:r>
              <a:rPr lang="pl-PL" sz="2400" dirty="0" smtClean="0"/>
              <a:t>Wpływ stężenia soli w środowisku zewnętrznym na objętość erytrocytów ssaka.</a:t>
            </a:r>
          </a:p>
        </p:txBody>
      </p:sp>
      <p:sp>
        <p:nvSpPr>
          <p:cNvPr id="5" name="Symbol zastępczy numeru slajdu 4"/>
          <p:cNvSpPr>
            <a:spLocks noGrp="1"/>
          </p:cNvSpPr>
          <p:nvPr>
            <p:ph type="sldNum" sz="quarter" idx="12"/>
          </p:nvPr>
        </p:nvSpPr>
        <p:spPr/>
        <p:txBody>
          <a:bodyPr/>
          <a:lstStyle/>
          <a:p>
            <a:fld id="{0FA159B5-F6C4-4F44-93E1-905627C4B449}" type="slidenum">
              <a:rPr lang="pl-PL" smtClean="0"/>
              <a:pPr/>
              <a:t>3</a:t>
            </a:fld>
            <a:endParaRPr lang="pl-PL"/>
          </a:p>
        </p:txBody>
      </p:sp>
      <p:sp>
        <p:nvSpPr>
          <p:cNvPr id="6" name="Prostokąt 5"/>
          <p:cNvSpPr/>
          <p:nvPr/>
        </p:nvSpPr>
        <p:spPr>
          <a:xfrm>
            <a:off x="2708679" y="764704"/>
            <a:ext cx="3362202"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dirty="0" smtClean="0">
                <a:ln w="11430"/>
                <a:solidFill>
                  <a:srgbClr val="00B050"/>
                </a:solidFill>
                <a:effectLst>
                  <a:outerShdw blurRad="50800" dist="39000" dir="5460000" algn="tl">
                    <a:srgbClr val="000000">
                      <a:alpha val="38000"/>
                    </a:srgbClr>
                  </a:outerShdw>
                </a:effectLst>
              </a:rPr>
              <a:t>ćw. 27, 28 (Skrypt)</a:t>
            </a:r>
            <a:endParaRPr lang="pl-PL" sz="3200" b="1" dirty="0">
              <a:ln w="11430"/>
              <a:solidFill>
                <a:srgbClr val="00B050"/>
              </a:solidFill>
              <a:effectLst>
                <a:outerShdw blurRad="50800" dist="39000" dir="5460000" algn="tl">
                  <a:srgbClr val="000000">
                    <a:alpha val="38000"/>
                  </a:srgbClr>
                </a:outerShdw>
              </a:effectLst>
            </a:endParaRPr>
          </a:p>
        </p:txBody>
      </p:sp>
      <p:sp>
        <p:nvSpPr>
          <p:cNvPr id="9" name="Prostokąt 8"/>
          <p:cNvSpPr/>
          <p:nvPr/>
        </p:nvSpPr>
        <p:spPr>
          <a:xfrm>
            <a:off x="3255371" y="3356992"/>
            <a:ext cx="2252733"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dirty="0" smtClean="0">
                <a:ln w="11430"/>
                <a:solidFill>
                  <a:srgbClr val="00B050"/>
                </a:solidFill>
                <a:effectLst>
                  <a:outerShdw blurRad="50800" dist="39000" dir="5460000" algn="tl">
                    <a:srgbClr val="000000">
                      <a:alpha val="38000"/>
                    </a:srgbClr>
                  </a:outerShdw>
                </a:effectLst>
              </a:rPr>
              <a:t>ćw. I </a:t>
            </a:r>
            <a:r>
              <a:rPr lang="pl-PL" sz="3200" b="1" dirty="0" err="1" smtClean="0">
                <a:ln w="11430"/>
                <a:solidFill>
                  <a:srgbClr val="00B050"/>
                </a:solidFill>
                <a:effectLst>
                  <a:outerShdw blurRad="50800" dist="39000" dir="5460000" algn="tl">
                    <a:srgbClr val="000000">
                      <a:alpha val="38000"/>
                    </a:srgbClr>
                  </a:outerShdw>
                </a:effectLst>
              </a:rPr>
              <a:t>i</a:t>
            </a:r>
            <a:r>
              <a:rPr lang="pl-PL" sz="3200" b="1" dirty="0" smtClean="0">
                <a:ln w="11430"/>
                <a:solidFill>
                  <a:srgbClr val="00B050"/>
                </a:solidFill>
                <a:effectLst>
                  <a:outerShdw blurRad="50800" dist="39000" dir="5460000" algn="tl">
                    <a:srgbClr val="000000">
                      <a:alpha val="38000"/>
                    </a:srgbClr>
                  </a:outerShdw>
                </a:effectLst>
              </a:rPr>
              <a:t> II opis</a:t>
            </a:r>
            <a:endParaRPr lang="pl-PL" sz="3200" b="1" dirty="0">
              <a:ln w="11430"/>
              <a:solidFill>
                <a:srgbClr val="00B050"/>
              </a:solidFill>
              <a:effectLst>
                <a:outerShdw blurRad="50800" dist="39000" dir="5460000" algn="tl">
                  <a:srgbClr val="000000">
                    <a:alpha val="38000"/>
                  </a:srgbClr>
                </a:outerShdw>
              </a:effectLst>
            </a:endParaRPr>
          </a:p>
        </p:txBody>
      </p:sp>
      <p:sp>
        <p:nvSpPr>
          <p:cNvPr id="10" name="Symbol zastępczy zawartości 2"/>
          <p:cNvSpPr txBox="1">
            <a:spLocks/>
          </p:cNvSpPr>
          <p:nvPr/>
        </p:nvSpPr>
        <p:spPr>
          <a:xfrm>
            <a:off x="539552" y="4293096"/>
            <a:ext cx="8229600" cy="14687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pl-PL" sz="2400" b="1" i="0" u="none" strike="noStrike" kern="1200" cap="none" spc="0" normalizeH="0" baseline="0" noProof="0" dirty="0" smtClean="0">
                <a:ln>
                  <a:noFill/>
                </a:ln>
                <a:solidFill>
                  <a:schemeClr val="tx1"/>
                </a:solidFill>
                <a:effectLst/>
                <a:uLnTx/>
                <a:uFillTx/>
                <a:latin typeface="+mn-lt"/>
                <a:ea typeface="+mn-ea"/>
                <a:cs typeface="+mn-cs"/>
              </a:rPr>
              <a:t>Ćw. I </a:t>
            </a:r>
            <a:r>
              <a:rPr kumimoji="0" lang="pl-PL" sz="2400" b="0" i="0" u="none" strike="noStrike" kern="1200" cap="none" spc="0" normalizeH="0" baseline="0" noProof="0" dirty="0" smtClean="0">
                <a:ln>
                  <a:noFill/>
                </a:ln>
                <a:solidFill>
                  <a:schemeClr val="tx1"/>
                </a:solidFill>
                <a:effectLst/>
                <a:uLnTx/>
                <a:uFillTx/>
                <a:latin typeface="+mn-lt"/>
                <a:ea typeface="+mn-ea"/>
                <a:cs typeface="+mn-cs"/>
              </a:rPr>
              <a:t>Kinetyka hemolizy indukowanej </a:t>
            </a:r>
            <a:r>
              <a:rPr kumimoji="0" lang="pl-PL" sz="2400" b="0" i="0" u="none" strike="noStrike" kern="1200" cap="none" spc="0" normalizeH="0" baseline="0" noProof="0" dirty="0" err="1" smtClean="0">
                <a:ln>
                  <a:noFill/>
                </a:ln>
                <a:solidFill>
                  <a:schemeClr val="tx1"/>
                </a:solidFill>
                <a:effectLst/>
                <a:uLnTx/>
                <a:uFillTx/>
                <a:latin typeface="+mn-lt"/>
                <a:ea typeface="+mn-ea"/>
                <a:cs typeface="+mn-cs"/>
              </a:rPr>
              <a:t>digitoniną</a:t>
            </a:r>
            <a:r>
              <a:rPr kumimoji="0" lang="pl-PL" sz="24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pl-PL" sz="2400" b="1" i="0" u="none" strike="noStrike" kern="1200" cap="none" spc="0" normalizeH="0" baseline="0" noProof="0" dirty="0" smtClean="0">
                <a:ln>
                  <a:noFill/>
                </a:ln>
                <a:solidFill>
                  <a:schemeClr val="tx1"/>
                </a:solidFill>
                <a:effectLst/>
                <a:uLnTx/>
                <a:uFillTx/>
                <a:latin typeface="+mn-lt"/>
                <a:ea typeface="+mn-ea"/>
                <a:cs typeface="+mn-cs"/>
              </a:rPr>
              <a:t>Ćw. II </a:t>
            </a:r>
            <a:r>
              <a:rPr kumimoji="0" lang="pl-PL" sz="2400" b="0" i="0" u="none" strike="noStrike" kern="1200" cap="none" spc="0" normalizeH="0" baseline="0" noProof="0" dirty="0" smtClean="0">
                <a:ln>
                  <a:noFill/>
                </a:ln>
                <a:solidFill>
                  <a:schemeClr val="tx1"/>
                </a:solidFill>
                <a:effectLst/>
                <a:uLnTx/>
                <a:uFillTx/>
                <a:latin typeface="+mn-lt"/>
                <a:ea typeface="+mn-ea"/>
                <a:cs typeface="+mn-cs"/>
              </a:rPr>
              <a:t>Wpływ </a:t>
            </a:r>
            <a:r>
              <a:rPr kumimoji="0" lang="pl-PL" sz="2400" b="0" i="0" u="none" strike="noStrike" kern="1200" cap="none" spc="0" normalizeH="0" baseline="0" noProof="0" dirty="0" err="1" smtClean="0">
                <a:ln>
                  <a:noFill/>
                </a:ln>
                <a:solidFill>
                  <a:schemeClr val="tx1"/>
                </a:solidFill>
                <a:effectLst/>
                <a:uLnTx/>
                <a:uFillTx/>
                <a:latin typeface="+mn-lt"/>
                <a:ea typeface="+mn-ea"/>
                <a:cs typeface="+mn-cs"/>
              </a:rPr>
              <a:t>pH</a:t>
            </a:r>
            <a:r>
              <a:rPr kumimoji="0" lang="pl-PL" sz="2400" b="0" i="0" u="none" strike="noStrike" kern="1200" cap="none" spc="0" normalizeH="0" baseline="0" noProof="0" dirty="0" smtClean="0">
                <a:ln>
                  <a:noFill/>
                </a:ln>
                <a:solidFill>
                  <a:schemeClr val="tx1"/>
                </a:solidFill>
                <a:effectLst/>
                <a:uLnTx/>
                <a:uFillTx/>
                <a:latin typeface="+mn-lt"/>
                <a:ea typeface="+mn-ea"/>
                <a:cs typeface="+mn-cs"/>
              </a:rPr>
              <a:t> środowiska inkubacyjnego na erytrocyty ludzkie.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0FA159B5-F6C4-4F44-93E1-905627C4B449}" type="slidenum">
              <a:rPr lang="pl-PL" smtClean="0"/>
              <a:pPr/>
              <a:t>4</a:t>
            </a:fld>
            <a:endParaRPr lang="pl-PL"/>
          </a:p>
        </p:txBody>
      </p:sp>
      <p:sp>
        <p:nvSpPr>
          <p:cNvPr id="7" name="Prostokąt 6"/>
          <p:cNvSpPr/>
          <p:nvPr/>
        </p:nvSpPr>
        <p:spPr>
          <a:xfrm>
            <a:off x="611560" y="1930474"/>
            <a:ext cx="8280920" cy="3154710"/>
          </a:xfrm>
          <a:prstGeom prst="rect">
            <a:avLst/>
          </a:prstGeom>
        </p:spPr>
        <p:txBody>
          <a:bodyPr wrap="square">
            <a:spAutoFit/>
          </a:bodyPr>
          <a:lstStyle/>
          <a:p>
            <a:pPr>
              <a:spcAft>
                <a:spcPts val="600"/>
              </a:spcAft>
              <a:buSzPct val="80000"/>
              <a:buBlip>
                <a:blip r:embed="rId3"/>
              </a:buBlip>
            </a:pPr>
            <a:r>
              <a:rPr lang="pl-PL" sz="2000" dirty="0" smtClean="0"/>
              <a:t> Chronią komórki przed działaniem czynników fizycznych       </a:t>
            </a:r>
          </a:p>
          <a:p>
            <a:pPr>
              <a:spcAft>
                <a:spcPts val="600"/>
              </a:spcAft>
              <a:buSzPct val="80000"/>
            </a:pPr>
            <a:r>
              <a:rPr lang="pl-PL" sz="2000" dirty="0" smtClean="0"/>
              <a:t>     i chemicznych, a także przed wnikaniem obcych organizmów,        </a:t>
            </a:r>
          </a:p>
          <a:p>
            <a:pPr>
              <a:spcAft>
                <a:spcPts val="600"/>
              </a:spcAft>
              <a:buSzPct val="80000"/>
            </a:pPr>
            <a:r>
              <a:rPr lang="pl-PL" sz="2000" dirty="0" smtClean="0"/>
              <a:t>     w szczególności chorobotwórczych.</a:t>
            </a:r>
          </a:p>
          <a:p>
            <a:pPr>
              <a:spcAft>
                <a:spcPts val="600"/>
              </a:spcAft>
              <a:buSzPct val="80000"/>
              <a:buBlip>
                <a:blip r:embed="rId3"/>
              </a:buBlip>
            </a:pPr>
            <a:r>
              <a:rPr lang="pl-PL" sz="2000" dirty="0" smtClean="0"/>
              <a:t> Regulują transport wybranych substancji z i do komórki.</a:t>
            </a:r>
          </a:p>
          <a:p>
            <a:pPr>
              <a:spcAft>
                <a:spcPts val="600"/>
              </a:spcAft>
              <a:buSzPct val="80000"/>
              <a:buBlip>
                <a:blip r:embed="rId3"/>
              </a:buBlip>
            </a:pPr>
            <a:r>
              <a:rPr lang="pl-PL" sz="2000" dirty="0" smtClean="0"/>
              <a:t> Reagują na bodźce chemiczne, termiczne i mechaniczne.</a:t>
            </a:r>
          </a:p>
          <a:p>
            <a:pPr>
              <a:spcAft>
                <a:spcPts val="600"/>
              </a:spcAft>
              <a:buSzPct val="80000"/>
              <a:buBlip>
                <a:blip r:embed="rId3"/>
              </a:buBlip>
            </a:pPr>
            <a:r>
              <a:rPr lang="pl-PL" sz="2000" dirty="0" smtClean="0"/>
              <a:t> Pełnią także funkcje enzymatyczne, katalizując różne reakcje metaboliczne.</a:t>
            </a:r>
          </a:p>
          <a:p>
            <a:pPr>
              <a:spcAft>
                <a:spcPts val="600"/>
              </a:spcAft>
              <a:buSzPct val="80000"/>
              <a:buBlip>
                <a:blip r:embed="rId3"/>
              </a:buBlip>
            </a:pPr>
            <a:r>
              <a:rPr lang="pl-PL" sz="2000" dirty="0" smtClean="0"/>
              <a:t> Utrzymują równowagę między ciśnieniem osmotycznym wewnątrz i na    </a:t>
            </a:r>
          </a:p>
          <a:p>
            <a:pPr>
              <a:spcAft>
                <a:spcPts val="600"/>
              </a:spcAft>
              <a:buSzPct val="80000"/>
            </a:pPr>
            <a:r>
              <a:rPr lang="pl-PL" sz="2000" dirty="0" smtClean="0"/>
              <a:t>    zewnątrz komórki.</a:t>
            </a:r>
            <a:endParaRPr lang="pl-PL" sz="2000" dirty="0"/>
          </a:p>
        </p:txBody>
      </p:sp>
      <p:sp>
        <p:nvSpPr>
          <p:cNvPr id="11" name="Prostokąt 10"/>
          <p:cNvSpPr/>
          <p:nvPr/>
        </p:nvSpPr>
        <p:spPr>
          <a:xfrm>
            <a:off x="2051720" y="1044025"/>
            <a:ext cx="472514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Funkcje błon biologicznych</a:t>
            </a:r>
            <a:endParaRPr lang="pl-PL"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krwinki 8.jpg"/>
          <p:cNvPicPr>
            <a:picLocks noGrp="1" noChangeAspect="1"/>
          </p:cNvPicPr>
          <p:nvPr>
            <p:ph idx="1"/>
          </p:nvPr>
        </p:nvPicPr>
        <p:blipFill>
          <a:blip r:embed="rId3" cstate="print"/>
          <a:stretch>
            <a:fillRect/>
          </a:stretch>
        </p:blipFill>
        <p:spPr>
          <a:xfrm>
            <a:off x="1548979" y="10692"/>
            <a:ext cx="5759325" cy="6847308"/>
          </a:xfrm>
        </p:spPr>
      </p:pic>
      <p:sp>
        <p:nvSpPr>
          <p:cNvPr id="6" name="Symbol zastępczy numeru slajdu 5"/>
          <p:cNvSpPr>
            <a:spLocks noGrp="1"/>
          </p:cNvSpPr>
          <p:nvPr>
            <p:ph type="sldNum" sz="quarter" idx="12"/>
          </p:nvPr>
        </p:nvSpPr>
        <p:spPr/>
        <p:txBody>
          <a:bodyPr/>
          <a:lstStyle/>
          <a:p>
            <a:fld id="{0FA159B5-F6C4-4F44-93E1-905627C4B449}" type="slidenum">
              <a:rPr lang="pl-PL" smtClean="0"/>
              <a:pPr/>
              <a:t>5</a:t>
            </a:fld>
            <a:endParaRPr lang="pl-PL"/>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0FA159B5-F6C4-4F44-93E1-905627C4B449}" type="slidenum">
              <a:rPr lang="pl-PL" smtClean="0"/>
              <a:pPr/>
              <a:t>6</a:t>
            </a:fld>
            <a:endParaRPr lang="pl-PL"/>
          </a:p>
        </p:txBody>
      </p:sp>
      <p:sp>
        <p:nvSpPr>
          <p:cNvPr id="11" name="Prostokąt 10"/>
          <p:cNvSpPr/>
          <p:nvPr/>
        </p:nvSpPr>
        <p:spPr>
          <a:xfrm>
            <a:off x="2277944" y="611977"/>
            <a:ext cx="458811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Składniki chemiczne błon</a:t>
            </a:r>
            <a:endParaRPr lang="pl-PL"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Prostokąt 4"/>
          <p:cNvSpPr/>
          <p:nvPr/>
        </p:nvSpPr>
        <p:spPr>
          <a:xfrm>
            <a:off x="1856695" y="1412776"/>
            <a:ext cx="543065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2400" b="1" dirty="0" smtClean="0">
                <a:ln w="11430"/>
                <a:solidFill>
                  <a:srgbClr val="0070C0"/>
                </a:solidFill>
                <a:effectLst>
                  <a:outerShdw blurRad="50800" dist="39000" dir="5460000" algn="tl">
                    <a:srgbClr val="000000">
                      <a:alpha val="38000"/>
                    </a:srgbClr>
                  </a:outerShdw>
                </a:effectLst>
              </a:rPr>
              <a:t>Lipidy: fosfolipidy, cholesterol, glikolipidy</a:t>
            </a:r>
            <a:endParaRPr lang="pl-PL" sz="2400" b="1" dirty="0">
              <a:ln w="11430"/>
              <a:solidFill>
                <a:srgbClr val="0070C0"/>
              </a:solidFill>
              <a:effectLst>
                <a:outerShdw blurRad="50800" dist="39000" dir="5460000" algn="tl">
                  <a:srgbClr val="000000">
                    <a:alpha val="38000"/>
                  </a:srgbClr>
                </a:outerShdw>
              </a:effectLst>
            </a:endParaRPr>
          </a:p>
        </p:txBody>
      </p:sp>
      <p:pic>
        <p:nvPicPr>
          <p:cNvPr id="8" name="Obraz 7" descr="blona4.gif"/>
          <p:cNvPicPr>
            <a:picLocks noChangeAspect="1"/>
          </p:cNvPicPr>
          <p:nvPr/>
        </p:nvPicPr>
        <p:blipFill>
          <a:blip r:embed="rId3" cstate="print"/>
          <a:stretch>
            <a:fillRect/>
          </a:stretch>
        </p:blipFill>
        <p:spPr>
          <a:xfrm>
            <a:off x="663327" y="2348880"/>
            <a:ext cx="3476625" cy="3400425"/>
          </a:xfrm>
          <a:prstGeom prst="rect">
            <a:avLst/>
          </a:prstGeom>
        </p:spPr>
      </p:pic>
      <p:pic>
        <p:nvPicPr>
          <p:cNvPr id="9" name="Obraz 8" descr="blona1.gif"/>
          <p:cNvPicPr>
            <a:picLocks noChangeAspect="1"/>
          </p:cNvPicPr>
          <p:nvPr/>
        </p:nvPicPr>
        <p:blipFill>
          <a:blip r:embed="rId4" cstate="print"/>
          <a:stretch>
            <a:fillRect/>
          </a:stretch>
        </p:blipFill>
        <p:spPr>
          <a:xfrm>
            <a:off x="4355976" y="2132856"/>
            <a:ext cx="4249652" cy="3600400"/>
          </a:xfrm>
          <a:prstGeom prst="rect">
            <a:avLst/>
          </a:prstGeom>
        </p:spPr>
      </p:pic>
      <p:sp>
        <p:nvSpPr>
          <p:cNvPr id="13" name="Prostokąt 12"/>
          <p:cNvSpPr/>
          <p:nvPr/>
        </p:nvSpPr>
        <p:spPr>
          <a:xfrm>
            <a:off x="1619672" y="5661248"/>
            <a:ext cx="137819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2400" b="1" dirty="0" err="1" smtClean="0">
                <a:ln w="11430"/>
                <a:solidFill>
                  <a:srgbClr val="0070C0"/>
                </a:solidFill>
                <a:effectLst>
                  <a:outerShdw blurRad="50800" dist="39000" dir="5460000" algn="tl">
                    <a:srgbClr val="000000">
                      <a:alpha val="38000"/>
                    </a:srgbClr>
                  </a:outerShdw>
                </a:effectLst>
              </a:rPr>
              <a:t>fosfolipid</a:t>
            </a:r>
            <a:endParaRPr lang="pl-PL" sz="2400" b="1" dirty="0">
              <a:ln w="11430"/>
              <a:solidFill>
                <a:srgbClr val="0070C0"/>
              </a:solidFill>
              <a:effectLst>
                <a:outerShdw blurRad="50800" dist="39000" dir="5460000" algn="tl">
                  <a:srgbClr val="000000">
                    <a:alpha val="38000"/>
                  </a:srgbClr>
                </a:outerShdw>
              </a:effectLst>
            </a:endParaRPr>
          </a:p>
        </p:txBody>
      </p:sp>
      <p:sp>
        <p:nvSpPr>
          <p:cNvPr id="10" name="Prostokąt 9"/>
          <p:cNvSpPr/>
          <p:nvPr/>
        </p:nvSpPr>
        <p:spPr>
          <a:xfrm>
            <a:off x="4932040" y="5661248"/>
            <a:ext cx="2877006"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2400" b="1" dirty="0" smtClean="0">
                <a:ln w="11430"/>
                <a:solidFill>
                  <a:srgbClr val="0070C0"/>
                </a:solidFill>
                <a:effectLst>
                  <a:outerShdw blurRad="50800" dist="39000" dir="5460000" algn="tl">
                    <a:srgbClr val="000000">
                      <a:alpha val="38000"/>
                    </a:srgbClr>
                  </a:outerShdw>
                </a:effectLst>
              </a:rPr>
              <a:t>cząsteczki </a:t>
            </a:r>
            <a:r>
              <a:rPr lang="pl-PL" sz="2400" b="1" dirty="0" err="1" smtClean="0">
                <a:ln w="11430"/>
                <a:solidFill>
                  <a:srgbClr val="0070C0"/>
                </a:solidFill>
                <a:effectLst>
                  <a:outerShdw blurRad="50800" dist="39000" dir="5460000" algn="tl">
                    <a:srgbClr val="000000">
                      <a:alpha val="38000"/>
                    </a:srgbClr>
                  </a:outerShdw>
                </a:effectLst>
              </a:rPr>
              <a:t>amfifilowe</a:t>
            </a:r>
            <a:endParaRPr lang="pl-PL" sz="2400" b="1" dirty="0">
              <a:ln w="11430"/>
              <a:solidFill>
                <a:srgbClr val="0070C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Białko powierzchniowe i integralne"/>
          <p:cNvPicPr>
            <a:picLocks noChangeAspect="1" noChangeArrowheads="1"/>
          </p:cNvPicPr>
          <p:nvPr/>
        </p:nvPicPr>
        <p:blipFill>
          <a:blip r:embed="rId3" cstate="print"/>
          <a:srcRect/>
          <a:stretch>
            <a:fillRect/>
          </a:stretch>
        </p:blipFill>
        <p:spPr bwMode="auto">
          <a:xfrm>
            <a:off x="2195736" y="2348880"/>
            <a:ext cx="5062932" cy="3672408"/>
          </a:xfrm>
          <a:prstGeom prst="rect">
            <a:avLst/>
          </a:prstGeom>
          <a:noFill/>
        </p:spPr>
      </p:pic>
      <p:sp>
        <p:nvSpPr>
          <p:cNvPr id="6" name="Symbol zastępczy numeru slajdu 5"/>
          <p:cNvSpPr>
            <a:spLocks noGrp="1"/>
          </p:cNvSpPr>
          <p:nvPr>
            <p:ph type="sldNum" sz="quarter" idx="12"/>
          </p:nvPr>
        </p:nvSpPr>
        <p:spPr/>
        <p:txBody>
          <a:bodyPr/>
          <a:lstStyle/>
          <a:p>
            <a:fld id="{0FA159B5-F6C4-4F44-93E1-905627C4B449}" type="slidenum">
              <a:rPr lang="pl-PL" smtClean="0"/>
              <a:pPr/>
              <a:t>7</a:t>
            </a:fld>
            <a:endParaRPr lang="pl-PL"/>
          </a:p>
        </p:txBody>
      </p:sp>
      <p:sp>
        <p:nvSpPr>
          <p:cNvPr id="11" name="Prostokąt 10"/>
          <p:cNvSpPr/>
          <p:nvPr/>
        </p:nvSpPr>
        <p:spPr>
          <a:xfrm>
            <a:off x="2277944" y="611977"/>
            <a:ext cx="458811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Składniki chemiczne błon</a:t>
            </a:r>
            <a:endParaRPr lang="pl-PL"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Prostokąt 4"/>
          <p:cNvSpPr/>
          <p:nvPr/>
        </p:nvSpPr>
        <p:spPr>
          <a:xfrm>
            <a:off x="1338777" y="1412776"/>
            <a:ext cx="646651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2400" b="1" dirty="0" smtClean="0">
                <a:ln w="11430"/>
                <a:solidFill>
                  <a:srgbClr val="0070C0"/>
                </a:solidFill>
                <a:effectLst>
                  <a:outerShdw blurRad="50800" dist="39000" dir="5460000" algn="tl">
                    <a:srgbClr val="000000">
                      <a:alpha val="38000"/>
                    </a:srgbClr>
                  </a:outerShdw>
                </a:effectLst>
              </a:rPr>
              <a:t>Białka: integralne, powierzchniowe (peryferyjne) </a:t>
            </a:r>
            <a:endParaRPr lang="pl-PL" sz="2400" b="1" dirty="0">
              <a:ln w="11430"/>
              <a:solidFill>
                <a:srgbClr val="0070C0"/>
              </a:solidFill>
              <a:effectLst>
                <a:outerShdw blurRad="50800" dist="39000" dir="5460000" algn="tl">
                  <a:srgbClr val="000000">
                    <a:alpha val="38000"/>
                  </a:srgbClr>
                </a:outerShdw>
              </a:effectLst>
            </a:endParaRPr>
          </a:p>
        </p:txBody>
      </p:sp>
      <p:sp>
        <p:nvSpPr>
          <p:cNvPr id="14" name="Prostokąt 13"/>
          <p:cNvSpPr/>
          <p:nvPr/>
        </p:nvSpPr>
        <p:spPr>
          <a:xfrm>
            <a:off x="1396324" y="2535287"/>
            <a:ext cx="4939301"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2400" b="1" dirty="0" smtClean="0">
                <a:ln w="11430"/>
                <a:solidFill>
                  <a:srgbClr val="0070C0"/>
                </a:solidFill>
                <a:effectLst>
                  <a:outerShdw blurRad="50800" dist="39000" dir="5460000" algn="tl">
                    <a:srgbClr val="000000">
                      <a:alpha val="38000"/>
                    </a:srgbClr>
                  </a:outerShdw>
                </a:effectLst>
              </a:rPr>
              <a:t>białko powierzchniowe (peryferyjne) </a:t>
            </a:r>
            <a:endParaRPr lang="pl-PL" sz="2400" b="1" dirty="0">
              <a:ln w="11430"/>
              <a:solidFill>
                <a:srgbClr val="0070C0"/>
              </a:solidFill>
              <a:effectLst>
                <a:outerShdw blurRad="50800" dist="39000" dir="5460000" algn="tl">
                  <a:srgbClr val="000000">
                    <a:alpha val="38000"/>
                  </a:srgbClr>
                </a:outerShdw>
              </a:effectLst>
            </a:endParaRPr>
          </a:p>
        </p:txBody>
      </p:sp>
      <p:sp>
        <p:nvSpPr>
          <p:cNvPr id="15" name="Prostokąt 14"/>
          <p:cNvSpPr/>
          <p:nvPr/>
        </p:nvSpPr>
        <p:spPr>
          <a:xfrm>
            <a:off x="5351236" y="5271591"/>
            <a:ext cx="231710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2400" b="1" dirty="0" smtClean="0">
                <a:ln w="11430"/>
                <a:solidFill>
                  <a:srgbClr val="0070C0"/>
                </a:solidFill>
                <a:effectLst>
                  <a:outerShdw blurRad="50800" dist="39000" dir="5460000" algn="tl">
                    <a:srgbClr val="000000">
                      <a:alpha val="38000"/>
                    </a:srgbClr>
                  </a:outerShdw>
                </a:effectLst>
              </a:rPr>
              <a:t>białka integralne</a:t>
            </a:r>
            <a:endParaRPr lang="pl-PL" sz="2400" b="1" dirty="0">
              <a:ln w="11430"/>
              <a:solidFill>
                <a:srgbClr val="0070C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0FA159B5-F6C4-4F44-93E1-905627C4B449}" type="slidenum">
              <a:rPr lang="pl-PL" smtClean="0"/>
              <a:pPr/>
              <a:t>8</a:t>
            </a:fld>
            <a:endParaRPr lang="pl-PL"/>
          </a:p>
        </p:txBody>
      </p:sp>
      <p:pic>
        <p:nvPicPr>
          <p:cNvPr id="5" name="Obraz 4" descr="budowa błony.png"/>
          <p:cNvPicPr>
            <a:picLocks noChangeAspect="1"/>
          </p:cNvPicPr>
          <p:nvPr/>
        </p:nvPicPr>
        <p:blipFill>
          <a:blip r:embed="rId3" cstate="print"/>
          <a:stretch>
            <a:fillRect/>
          </a:stretch>
        </p:blipFill>
        <p:spPr>
          <a:xfrm>
            <a:off x="467047" y="1862683"/>
            <a:ext cx="8353425" cy="3438525"/>
          </a:xfrm>
          <a:prstGeom prst="rect">
            <a:avLst/>
          </a:prstGeom>
        </p:spPr>
      </p:pic>
      <p:sp>
        <p:nvSpPr>
          <p:cNvPr id="9" name="Prostokąt 8"/>
          <p:cNvSpPr/>
          <p:nvPr/>
        </p:nvSpPr>
        <p:spPr>
          <a:xfrm>
            <a:off x="2039928" y="611977"/>
            <a:ext cx="5064142"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Błona komórkowa - budowa </a:t>
            </a:r>
            <a:endParaRPr lang="pl-PL"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0FA159B5-F6C4-4F44-93E1-905627C4B449}" type="slidenum">
              <a:rPr lang="pl-PL" smtClean="0"/>
              <a:pPr/>
              <a:t>9</a:t>
            </a:fld>
            <a:endParaRPr lang="pl-PL"/>
          </a:p>
        </p:txBody>
      </p:sp>
      <p:sp>
        <p:nvSpPr>
          <p:cNvPr id="9" name="Prostokąt 8"/>
          <p:cNvSpPr/>
          <p:nvPr/>
        </p:nvSpPr>
        <p:spPr>
          <a:xfrm>
            <a:off x="1678324" y="467961"/>
            <a:ext cx="578735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Błona komórkowa - właściwości  </a:t>
            </a:r>
            <a:endParaRPr lang="pl-PL"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Prostokąt 6"/>
          <p:cNvSpPr/>
          <p:nvPr/>
        </p:nvSpPr>
        <p:spPr>
          <a:xfrm>
            <a:off x="611560" y="1582341"/>
            <a:ext cx="8280920" cy="830997"/>
          </a:xfrm>
          <a:prstGeom prst="rect">
            <a:avLst/>
          </a:prstGeom>
        </p:spPr>
        <p:txBody>
          <a:bodyPr wrap="square">
            <a:spAutoFit/>
          </a:bodyPr>
          <a:lstStyle/>
          <a:p>
            <a:pPr algn="ctr">
              <a:spcAft>
                <a:spcPts val="600"/>
              </a:spcAft>
              <a:buBlip>
                <a:blip r:embed="rId3"/>
              </a:buBlip>
            </a:pPr>
            <a:r>
              <a:rPr lang="pl-PL" sz="2400" dirty="0" smtClean="0"/>
              <a:t> </a:t>
            </a:r>
            <a:r>
              <a:rPr lang="pl-PL" sz="2400" b="1" dirty="0" smtClean="0"/>
              <a:t>płynność</a:t>
            </a:r>
            <a:r>
              <a:rPr lang="pl-PL" sz="2400" dirty="0" smtClean="0"/>
              <a:t> - polegającą na tym, że wszystkie praktycznie składniki  błon poruszają się.</a:t>
            </a:r>
          </a:p>
        </p:txBody>
      </p:sp>
      <p:pic>
        <p:nvPicPr>
          <p:cNvPr id="8" name="Obraz 7" descr="blona8.gif"/>
          <p:cNvPicPr>
            <a:picLocks noChangeAspect="1"/>
          </p:cNvPicPr>
          <p:nvPr/>
        </p:nvPicPr>
        <p:blipFill>
          <a:blip r:embed="rId4" cstate="print"/>
          <a:stretch>
            <a:fillRect/>
          </a:stretch>
        </p:blipFill>
        <p:spPr>
          <a:xfrm>
            <a:off x="2264296" y="2636912"/>
            <a:ext cx="4251920" cy="360232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1807</TotalTime>
  <Words>903</Words>
  <Application>Microsoft Office PowerPoint</Application>
  <PresentationFormat>Pokaz na ekranie (4:3)</PresentationFormat>
  <Paragraphs>200</Paragraphs>
  <Slides>26</Slides>
  <Notes>26</Notes>
  <HiddenSlides>1</HiddenSlides>
  <MMClips>0</MMClips>
  <ScaleCrop>false</ScaleCrop>
  <HeadingPairs>
    <vt:vector size="4" baseType="variant">
      <vt:variant>
        <vt:lpstr>Motyw</vt:lpstr>
      </vt:variant>
      <vt:variant>
        <vt:i4>1</vt:i4>
      </vt:variant>
      <vt:variant>
        <vt:lpstr>Tytuły slajdów</vt:lpstr>
      </vt:variant>
      <vt:variant>
        <vt:i4>26</vt:i4>
      </vt:variant>
    </vt:vector>
  </HeadingPairs>
  <TitlesOfParts>
    <vt:vector size="27" baseType="lpstr">
      <vt:lpstr>Motyw pakietu Office</vt:lpstr>
      <vt:lpstr>Biologia komórki</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Dziękuję za uwagę</vt:lpstr>
    </vt:vector>
  </TitlesOfParts>
  <Company>UAM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Ćw. 2  Chemiczne składniki komórek zwierzęcych</dc:title>
  <dc:creator>Robert Sobkowiak</dc:creator>
  <cp:lastModifiedBy>Renia</cp:lastModifiedBy>
  <cp:revision>177</cp:revision>
  <dcterms:created xsi:type="dcterms:W3CDTF">2016-10-17T10:50:04Z</dcterms:created>
  <dcterms:modified xsi:type="dcterms:W3CDTF">2019-11-14T11:32:40Z</dcterms:modified>
</cp:coreProperties>
</file>