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tiff" ContentType="image/tiff"/>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85" r:id="rId2"/>
    <p:sldId id="315" r:id="rId3"/>
    <p:sldId id="307" r:id="rId4"/>
    <p:sldId id="308" r:id="rId5"/>
    <p:sldId id="309" r:id="rId6"/>
    <p:sldId id="310" r:id="rId7"/>
    <p:sldId id="311" r:id="rId8"/>
    <p:sldId id="312" r:id="rId9"/>
    <p:sldId id="313" r:id="rId10"/>
    <p:sldId id="314" r:id="rId11"/>
    <p:sldId id="281" r:id="rId12"/>
    <p:sldId id="303" r:id="rId13"/>
    <p:sldId id="298" r:id="rId14"/>
    <p:sldId id="297" r:id="rId15"/>
    <p:sldId id="287" r:id="rId16"/>
    <p:sldId id="288" r:id="rId17"/>
    <p:sldId id="264" r:id="rId18"/>
    <p:sldId id="304" r:id="rId19"/>
    <p:sldId id="260" r:id="rId20"/>
    <p:sldId id="262" r:id="rId21"/>
    <p:sldId id="294" r:id="rId22"/>
    <p:sldId id="257" r:id="rId23"/>
    <p:sldId id="278" r:id="rId24"/>
    <p:sldId id="305" r:id="rId25"/>
    <p:sldId id="302" r:id="rId26"/>
    <p:sldId id="258" r:id="rId27"/>
    <p:sldId id="299" r:id="rId28"/>
    <p:sldId id="306" r:id="rId29"/>
    <p:sldId id="266" r:id="rId30"/>
    <p:sldId id="267" r:id="rId31"/>
    <p:sldId id="268" r:id="rId32"/>
    <p:sldId id="270" r:id="rId33"/>
    <p:sldId id="271" r:id="rId34"/>
    <p:sldId id="265" r:id="rId35"/>
    <p:sldId id="272" r:id="rId36"/>
    <p:sldId id="269" r:id="rId37"/>
    <p:sldId id="277" r:id="rId38"/>
    <p:sldId id="274" r:id="rId39"/>
    <p:sldId id="273" r:id="rId40"/>
    <p:sldId id="275" r:id="rId41"/>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B800"/>
    <a:srgbClr val="CC3300"/>
    <a:srgbClr val="D60093"/>
    <a:srgbClr val="FF66CC"/>
    <a:srgbClr val="873A96"/>
    <a:srgbClr val="99CC00"/>
    <a:srgbClr val="FF5050"/>
    <a:srgbClr val="33CC33"/>
    <a:srgbClr val="00B0F0"/>
    <a:srgbClr val="9933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6978" autoAdjust="0"/>
  </p:normalViewPr>
  <p:slideViewPr>
    <p:cSldViewPr>
      <p:cViewPr>
        <p:scale>
          <a:sx n="100" d="100"/>
          <a:sy n="100" d="100"/>
        </p:scale>
        <p:origin x="-294" y="-2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F3F5D3-9AAA-4673-BD3B-A5603B01C25A}" type="datetimeFigureOut">
              <a:rPr lang="pl-PL" smtClean="0"/>
              <a:pPr/>
              <a:t>2019-04-24</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A26502-B278-4DC7-8694-2AF66BDB6855}"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researchgate.net/publication/229272661_Micro-PIXE_study_of_Ag_in_digestive_glands_of_a_nano-Ag_fed_arthropod_Porcellio_scaber_Isopoda_Crustacea?_sg=RrHYrUQCqWhRazzgKkF4Pw0TxAn_FZrlEHMGG0NClWps_4xhV4x-tZM5FsHmqxLP3S8d51Epdanxqdl5pfrItQ" TargetMode="External"/><Relationship Id="rId7" Type="http://schemas.openxmlformats.org/officeDocument/2006/relationships/hyperlink" Target="https://www.researchgate.net/researcher/82297075_Maja_Remskar"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researchgate.net/profile/Katarina_Vogel-Mikus" TargetMode="External"/><Relationship Id="rId5" Type="http://schemas.openxmlformats.org/officeDocument/2006/relationships/hyperlink" Target="https://www.researchgate.net/profile/Damjana_Drobne" TargetMode="External"/><Relationship Id="rId4" Type="http://schemas.openxmlformats.org/officeDocument/2006/relationships/hyperlink" Target="https://www.researchgate.net/researcher/82537873_Ziva_Pipan_Tkalec"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3B079894-31FB-46A0-AD39-6A878FCB4066}" type="slidenum">
              <a:rPr lang="pl-PL" smtClean="0"/>
              <a:pPr/>
              <a:t>1</a:t>
            </a:fld>
            <a:endParaRPr lang="pl-P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http://www.molluscs.at/gastropoda/terrestrial/helix.html?/gastropoda/terrestrial/helix/digestion.html</a:t>
            </a:r>
            <a:endParaRPr lang="pl-PL" dirty="0"/>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10</a:t>
            </a:fld>
            <a:endParaRPr lang="pl-P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sz="1200" b="1" i="0" kern="1200" dirty="0" smtClean="0">
                <a:solidFill>
                  <a:schemeClr val="tx1"/>
                </a:solidFill>
                <a:latin typeface="+mn-lt"/>
                <a:ea typeface="+mn-ea"/>
                <a:cs typeface="+mn-cs"/>
              </a:rPr>
              <a:t>Trawienie tłuszczów. </a:t>
            </a:r>
            <a:r>
              <a:rPr lang="pl-PL" sz="1200" b="0" i="0" kern="1200" dirty="0" smtClean="0">
                <a:solidFill>
                  <a:schemeClr val="tx1"/>
                </a:solidFill>
                <a:latin typeface="+mn-lt"/>
                <a:ea typeface="+mn-ea"/>
                <a:cs typeface="+mn-cs"/>
              </a:rPr>
              <a:t>Żółć, uwalnia się z pęcherzyka żółciowego do dwunastnicy, czyli pierwszego odcinka jelita, gdy w jelicie pojawia się pokarm.</a:t>
            </a:r>
            <a:r>
              <a:rPr lang="pl-PL" sz="1200" b="0" i="0" kern="1200" baseline="0" dirty="0" smtClean="0">
                <a:solidFill>
                  <a:schemeClr val="tx1"/>
                </a:solidFill>
                <a:latin typeface="+mn-lt"/>
                <a:ea typeface="+mn-ea"/>
                <a:cs typeface="+mn-cs"/>
              </a:rPr>
              <a:t> </a:t>
            </a:r>
            <a:r>
              <a:rPr lang="pl-PL" sz="1200" b="0" i="0" kern="1200" dirty="0" smtClean="0">
                <a:solidFill>
                  <a:schemeClr val="tx1"/>
                </a:solidFill>
                <a:latin typeface="+mn-lt"/>
                <a:ea typeface="+mn-ea"/>
                <a:cs typeface="+mn-cs"/>
              </a:rPr>
              <a:t>Kwasy żółciowe rozbijają tłuszcze na małe kawałki; do tłuszczów wnikają następnie enzymy trawienne. Lipaza rozkłada</a:t>
            </a:r>
            <a:r>
              <a:rPr lang="pl-PL" sz="1200" b="0" i="0" kern="1200" baseline="0" dirty="0" smtClean="0">
                <a:solidFill>
                  <a:schemeClr val="tx1"/>
                </a:solidFill>
                <a:latin typeface="+mn-lt"/>
                <a:ea typeface="+mn-ea"/>
                <a:cs typeface="+mn-cs"/>
              </a:rPr>
              <a:t> tłuszcze do glicerolu, kwasów tłuszczowych i </a:t>
            </a:r>
            <a:r>
              <a:rPr lang="pl-PL" sz="1200" b="0" i="0" kern="1200" baseline="0" dirty="0" err="1" smtClean="0">
                <a:solidFill>
                  <a:schemeClr val="tx1"/>
                </a:solidFill>
                <a:latin typeface="+mn-lt"/>
                <a:ea typeface="+mn-ea"/>
                <a:cs typeface="+mn-cs"/>
              </a:rPr>
              <a:t>monoglicerydów</a:t>
            </a:r>
            <a:r>
              <a:rPr lang="pl-PL" sz="1200" b="0" i="0" kern="1200" baseline="0" dirty="0" smtClean="0">
                <a:solidFill>
                  <a:schemeClr val="tx1"/>
                </a:solidFill>
                <a:latin typeface="+mn-lt"/>
                <a:ea typeface="+mn-ea"/>
                <a:cs typeface="+mn-cs"/>
              </a:rPr>
              <a:t>, które są wchłaniane poprzez rąbek szczoteczkowy do </a:t>
            </a:r>
            <a:r>
              <a:rPr lang="pl-PL" sz="1200" b="0" i="0" kern="1200" baseline="0" dirty="0" err="1" smtClean="0">
                <a:solidFill>
                  <a:schemeClr val="tx1"/>
                </a:solidFill>
                <a:latin typeface="+mn-lt"/>
                <a:ea typeface="+mn-ea"/>
                <a:cs typeface="+mn-cs"/>
              </a:rPr>
              <a:t>enterocytów</a:t>
            </a:r>
            <a:r>
              <a:rPr lang="pl-PL" sz="1200" b="0" i="0" kern="1200" baseline="0" dirty="0" smtClean="0">
                <a:solidFill>
                  <a:schemeClr val="tx1"/>
                </a:solidFill>
                <a:latin typeface="+mn-lt"/>
                <a:ea typeface="+mn-ea"/>
                <a:cs typeface="+mn-cs"/>
              </a:rPr>
              <a:t> . Wewnątrz komórek, w gładkiej siateczce śródplazmatycznej, następuje resynteza </a:t>
            </a:r>
            <a:r>
              <a:rPr lang="pl-PL" sz="1200" b="0" i="0" kern="1200" baseline="0" dirty="0" err="1" smtClean="0">
                <a:solidFill>
                  <a:schemeClr val="tx1"/>
                </a:solidFill>
                <a:latin typeface="+mn-lt"/>
                <a:ea typeface="+mn-ea"/>
                <a:cs typeface="+mn-cs"/>
              </a:rPr>
              <a:t>triglicerydów</a:t>
            </a:r>
            <a:r>
              <a:rPr lang="pl-PL" sz="1200" b="0" i="0" kern="1200" baseline="0" dirty="0" smtClean="0">
                <a:solidFill>
                  <a:schemeClr val="tx1"/>
                </a:solidFill>
                <a:latin typeface="+mn-lt"/>
                <a:ea typeface="+mn-ea"/>
                <a:cs typeface="+mn-cs"/>
              </a:rPr>
              <a:t>. W szorstkiej siateczce śródplazmatycznej powstają białka, które  są następnie łączone z </a:t>
            </a:r>
            <a:r>
              <a:rPr lang="pl-PL" sz="1200" b="0" i="0" kern="1200" baseline="0" dirty="0" err="1" smtClean="0">
                <a:solidFill>
                  <a:schemeClr val="tx1"/>
                </a:solidFill>
                <a:latin typeface="+mn-lt"/>
                <a:ea typeface="+mn-ea"/>
                <a:cs typeface="+mn-cs"/>
              </a:rPr>
              <a:t>trójglicerydami</a:t>
            </a:r>
            <a:r>
              <a:rPr lang="pl-PL" sz="1200" b="0" i="0" kern="1200" baseline="0" dirty="0" smtClean="0">
                <a:solidFill>
                  <a:schemeClr val="tx1"/>
                </a:solidFill>
                <a:latin typeface="+mn-lt"/>
                <a:ea typeface="+mn-ea"/>
                <a:cs typeface="+mn-cs"/>
              </a:rPr>
              <a:t> w cysternach aparatu </a:t>
            </a:r>
            <a:r>
              <a:rPr lang="pl-PL" sz="1200" b="0" i="0" kern="1200" baseline="0" dirty="0" err="1" smtClean="0">
                <a:solidFill>
                  <a:schemeClr val="tx1"/>
                </a:solidFill>
                <a:latin typeface="+mn-lt"/>
                <a:ea typeface="+mn-ea"/>
                <a:cs typeface="+mn-cs"/>
              </a:rPr>
              <a:t>Golgiego</a:t>
            </a:r>
            <a:r>
              <a:rPr lang="pl-PL" sz="1200" b="0" i="0" kern="1200" baseline="0" dirty="0" smtClean="0">
                <a:solidFill>
                  <a:schemeClr val="tx1"/>
                </a:solidFill>
                <a:latin typeface="+mn-lt"/>
                <a:ea typeface="+mn-ea"/>
                <a:cs typeface="+mn-cs"/>
              </a:rPr>
              <a:t>. Tworzą się kompleksy lipoproteinowe - </a:t>
            </a:r>
            <a:r>
              <a:rPr lang="pl-PL" sz="1200" b="1" i="0" kern="1200" baseline="0" dirty="0" smtClean="0">
                <a:solidFill>
                  <a:schemeClr val="tx1"/>
                </a:solidFill>
                <a:latin typeface="+mn-lt"/>
                <a:ea typeface="+mn-ea"/>
                <a:cs typeface="+mn-cs"/>
              </a:rPr>
              <a:t>chylomikrony.</a:t>
            </a:r>
            <a:r>
              <a:rPr lang="pl-PL" sz="1200" b="0" i="0" kern="1200" baseline="0" dirty="0" smtClean="0">
                <a:solidFill>
                  <a:schemeClr val="tx1"/>
                </a:solidFill>
                <a:latin typeface="+mn-lt"/>
                <a:ea typeface="+mn-ea"/>
                <a:cs typeface="+mn-cs"/>
              </a:rPr>
              <a:t> Są one uw</a:t>
            </a:r>
            <a:r>
              <a:rPr lang="pl-PL" sz="1200" b="0" i="0" kern="1200" dirty="0" smtClean="0">
                <a:solidFill>
                  <a:schemeClr val="tx1"/>
                </a:solidFill>
                <a:latin typeface="+mn-lt"/>
                <a:ea typeface="+mn-ea"/>
                <a:cs typeface="+mn-cs"/>
              </a:rPr>
              <a:t>alniane z </a:t>
            </a:r>
            <a:r>
              <a:rPr lang="pl-PL" sz="1200" b="0" i="0" kern="1200" dirty="0" err="1" smtClean="0">
                <a:solidFill>
                  <a:schemeClr val="tx1"/>
                </a:solidFill>
                <a:latin typeface="+mn-lt"/>
                <a:ea typeface="+mn-ea"/>
                <a:cs typeface="+mn-cs"/>
              </a:rPr>
              <a:t>enterocytów</a:t>
            </a:r>
            <a:r>
              <a:rPr lang="pl-PL" sz="1200" b="0" i="0" kern="1200" dirty="0" smtClean="0">
                <a:solidFill>
                  <a:schemeClr val="tx1"/>
                </a:solidFill>
                <a:latin typeface="+mn-lt"/>
                <a:ea typeface="+mn-ea"/>
                <a:cs typeface="+mn-cs"/>
              </a:rPr>
              <a:t> do </a:t>
            </a:r>
            <a:r>
              <a:rPr lang="pl-PL" sz="1200" b="0" i="0" kern="1200" dirty="0" err="1" smtClean="0">
                <a:solidFill>
                  <a:schemeClr val="tx1"/>
                </a:solidFill>
                <a:latin typeface="+mn-lt"/>
                <a:ea typeface="+mn-ea"/>
                <a:cs typeface="+mn-cs"/>
              </a:rPr>
              <a:t>podnabłonkowych</a:t>
            </a:r>
            <a:r>
              <a:rPr lang="pl-PL" sz="1200" b="0" i="0" kern="1200" dirty="0" smtClean="0">
                <a:solidFill>
                  <a:schemeClr val="tx1"/>
                </a:solidFill>
                <a:latin typeface="+mn-lt"/>
                <a:ea typeface="+mn-ea"/>
                <a:cs typeface="+mn-cs"/>
              </a:rPr>
              <a:t> naczyń limfatycznych w postaci kulistych agregatów składających się z tłuszczów właściwych, cholesterolu i fosfolipidów w otoczce białkowej</a:t>
            </a:r>
            <a:r>
              <a:rPr lang="pl-PL" sz="1200" b="0" i="0" u="none" strike="noStrike" kern="1200" baseline="0" dirty="0" smtClean="0">
                <a:solidFill>
                  <a:schemeClr val="tx1"/>
                </a:solidFill>
                <a:latin typeface="+mn-lt"/>
                <a:ea typeface="+mn-ea"/>
                <a:cs typeface="+mn-cs"/>
              </a:rPr>
              <a:t>. Chylomikrony stanowią formę transportową tłuszczów, które ze względu </a:t>
            </a:r>
            <a:r>
              <a:rPr lang="pl-PL" sz="1200" b="0" i="0" kern="1200" dirty="0" smtClean="0">
                <a:solidFill>
                  <a:schemeClr val="tx1"/>
                </a:solidFill>
                <a:latin typeface="+mn-lt"/>
                <a:ea typeface="+mn-ea"/>
                <a:cs typeface="+mn-cs"/>
              </a:rPr>
              <a:t>na hydrofobowy charakter cząsteczek lipidów, w tym </a:t>
            </a:r>
            <a:r>
              <a:rPr lang="pl-PL" sz="1200" b="0" i="0" kern="1200" dirty="0" err="1" smtClean="0">
                <a:solidFill>
                  <a:schemeClr val="tx1"/>
                </a:solidFill>
                <a:latin typeface="+mn-lt"/>
                <a:ea typeface="+mn-ea"/>
                <a:cs typeface="+mn-cs"/>
              </a:rPr>
              <a:t>trójglicerydów</a:t>
            </a:r>
            <a:r>
              <a:rPr lang="pl-PL" sz="1200" b="0" i="0" kern="1200" dirty="0" smtClean="0">
                <a:solidFill>
                  <a:schemeClr val="tx1"/>
                </a:solidFill>
                <a:latin typeface="+mn-lt"/>
                <a:ea typeface="+mn-ea"/>
                <a:cs typeface="+mn-cs"/>
              </a:rPr>
              <a:t> oraz cholesterolu, nie mogą być przenoszone bezpośrednio w środowisku wodnym krwi. Transport chylomikronów jest możliwy, ze względu na to, że ich otoczka jest jest hydrofilowa, a cała cząstka jest rozpuszczalna w wodzie.</a:t>
            </a:r>
          </a:p>
          <a:p>
            <a:endParaRPr lang="pl-PL" sz="1200" b="0" i="0" kern="1200" dirty="0" smtClean="0">
              <a:solidFill>
                <a:schemeClr val="tx1"/>
              </a:solidFill>
              <a:latin typeface="+mn-lt"/>
              <a:ea typeface="+mn-ea"/>
              <a:cs typeface="+mn-cs"/>
            </a:endParaRPr>
          </a:p>
          <a:p>
            <a:endParaRPr lang="pl-PL" sz="1200" b="0" i="0" kern="1200" dirty="0" smtClean="0">
              <a:solidFill>
                <a:schemeClr val="tx1"/>
              </a:solidFill>
              <a:latin typeface="+mn-lt"/>
              <a:ea typeface="+mn-ea"/>
              <a:cs typeface="+mn-cs"/>
            </a:endParaRPr>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11</a:t>
            </a:fld>
            <a:endParaRPr lang="pl-P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12</a:t>
            </a:fld>
            <a:endParaRPr lang="pl-P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13</a:t>
            </a:fld>
            <a:endParaRPr lang="pl-P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http://www.molluscs.at/gastropoda/terrestrial/helix.html?/gastropoda/terrestrial/helix/digestion.html</a:t>
            </a:r>
            <a:endParaRPr lang="pl-PL" dirty="0"/>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14</a:t>
            </a:fld>
            <a:endParaRPr lang="pl-P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dirty="0" smtClean="0"/>
              <a:t>http://www.molluscs.at/gastropoda/terrestrial/helix.html?/gastropoda/terrestrial/helix/digestion.html</a:t>
            </a:r>
            <a:endParaRPr lang="pl-PL" dirty="0"/>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15</a:t>
            </a:fld>
            <a:endParaRPr lang="pl-P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16</a:t>
            </a:fld>
            <a:endParaRPr lang="pl-P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smtClean="0"/>
          </a:p>
          <a:p>
            <a:r>
              <a:rPr lang="pl-PL" b="1" dirty="0" smtClean="0"/>
              <a:t>Materiały dodatkowe:</a:t>
            </a:r>
          </a:p>
          <a:p>
            <a:r>
              <a:rPr lang="pl-PL" dirty="0" smtClean="0"/>
              <a:t>http://kosmos.icm.edu.pl/PDF/2013/193.pdf</a:t>
            </a:r>
          </a:p>
          <a:p>
            <a:endParaRPr lang="pl-PL" dirty="0" smtClean="0"/>
          </a:p>
          <a:p>
            <a:r>
              <a:rPr lang="pl-PL" dirty="0" smtClean="0"/>
              <a:t>HOMEOSTAZA WAPNIOWA Stężenie wolnych jonów Ca</a:t>
            </a:r>
            <a:r>
              <a:rPr lang="pl-PL" baseline="30000" dirty="0" smtClean="0"/>
              <a:t>2+</a:t>
            </a:r>
            <a:r>
              <a:rPr lang="pl-PL" dirty="0" smtClean="0"/>
              <a:t> w komórkach eukariotycznych wynosi ok. 100 </a:t>
            </a:r>
            <a:r>
              <a:rPr lang="pl-PL" dirty="0" err="1" smtClean="0"/>
              <a:t>nM</a:t>
            </a:r>
            <a:r>
              <a:rPr lang="pl-PL" dirty="0" smtClean="0"/>
              <a:t>. Znacznie wyższe stężenie (ok. 400 </a:t>
            </a:r>
            <a:r>
              <a:rPr lang="pl-PL" dirty="0" err="1" smtClean="0"/>
              <a:t>μM</a:t>
            </a:r>
            <a:r>
              <a:rPr lang="pl-PL" dirty="0" smtClean="0"/>
              <a:t>) wykrywane jest w </a:t>
            </a:r>
            <a:r>
              <a:rPr lang="pl-PL" dirty="0" err="1" smtClean="0"/>
              <a:t>retikulum</a:t>
            </a:r>
            <a:r>
              <a:rPr lang="pl-PL" dirty="0" smtClean="0"/>
              <a:t> </a:t>
            </a:r>
            <a:r>
              <a:rPr lang="pl-PL" dirty="0" err="1" smtClean="0"/>
              <a:t>endoplazmatyczym</a:t>
            </a:r>
            <a:r>
              <a:rPr lang="pl-PL" dirty="0" smtClean="0"/>
              <a:t> (ER), które pełni funkcję głównych komórkowych magazynów wapniowych. Z kolei stężenie Ca</a:t>
            </a:r>
            <a:r>
              <a:rPr lang="pl-PL" baseline="30000" dirty="0" smtClean="0"/>
              <a:t>2+</a:t>
            </a:r>
            <a:r>
              <a:rPr lang="pl-PL" dirty="0" smtClean="0"/>
              <a:t> na zewnątrz komórki utrzymuje się w granicach 1–2 mM, czyli cztery rzędy wielkości więcej niż w </a:t>
            </a:r>
            <a:r>
              <a:rPr lang="pl-PL" dirty="0" err="1" smtClean="0"/>
              <a:t>cytozolu</a:t>
            </a:r>
            <a:r>
              <a:rPr lang="pl-PL" dirty="0" smtClean="0"/>
              <a:t>. Utrzymanie tak znacznego gradientu stężeń jonów wapnia zapewniane jest przez błonowe pompy wapniowe, które nieustannie wypompowują Ca</a:t>
            </a:r>
            <a:r>
              <a:rPr lang="pl-PL" baseline="30000" dirty="0" smtClean="0"/>
              <a:t>2+</a:t>
            </a:r>
            <a:r>
              <a:rPr lang="pl-PL" dirty="0" smtClean="0"/>
              <a:t> z </a:t>
            </a:r>
            <a:r>
              <a:rPr lang="pl-PL" dirty="0" err="1" smtClean="0"/>
              <a:t>cytozolu</a:t>
            </a:r>
            <a:r>
              <a:rPr lang="pl-PL" dirty="0" smtClean="0"/>
              <a:t> przy wykorzystaniu energii </a:t>
            </a:r>
            <a:r>
              <a:rPr lang="pl-PL" dirty="0" err="1" smtClean="0"/>
              <a:t>zmagazynowej</a:t>
            </a:r>
            <a:r>
              <a:rPr lang="pl-PL" dirty="0" smtClean="0"/>
              <a:t> w ATP. W błonie komórkowej pompa to PMCA (ang. </a:t>
            </a:r>
            <a:r>
              <a:rPr lang="pl-PL" dirty="0" err="1" smtClean="0"/>
              <a:t>plasma</a:t>
            </a:r>
            <a:r>
              <a:rPr lang="pl-PL" dirty="0" smtClean="0"/>
              <a:t> </a:t>
            </a:r>
            <a:r>
              <a:rPr lang="pl-PL" dirty="0" err="1" smtClean="0"/>
              <a:t>membrane</a:t>
            </a:r>
            <a:r>
              <a:rPr lang="pl-PL" dirty="0" smtClean="0"/>
              <a:t> </a:t>
            </a:r>
            <a:r>
              <a:rPr lang="pl-PL" dirty="0" err="1" smtClean="0"/>
              <a:t>calcium</a:t>
            </a:r>
            <a:r>
              <a:rPr lang="pl-PL" dirty="0" smtClean="0"/>
              <a:t> </a:t>
            </a:r>
            <a:r>
              <a:rPr lang="pl-PL" dirty="0" err="1" smtClean="0"/>
              <a:t>ATPase</a:t>
            </a:r>
            <a:r>
              <a:rPr lang="pl-PL" dirty="0" smtClean="0"/>
              <a:t>), a w błonie ER — SERCA (ang. </a:t>
            </a:r>
            <a:r>
              <a:rPr lang="pl-PL" dirty="0" err="1" smtClean="0"/>
              <a:t>sarcoendoplasmic</a:t>
            </a:r>
            <a:r>
              <a:rPr lang="pl-PL" dirty="0" smtClean="0"/>
              <a:t> </a:t>
            </a:r>
            <a:r>
              <a:rPr lang="pl-PL" dirty="0" err="1" smtClean="0"/>
              <a:t>reticular</a:t>
            </a:r>
            <a:r>
              <a:rPr lang="pl-PL" dirty="0" smtClean="0"/>
              <a:t> </a:t>
            </a:r>
            <a:r>
              <a:rPr lang="pl-PL" dirty="0" err="1" smtClean="0"/>
              <a:t>calcium</a:t>
            </a:r>
            <a:r>
              <a:rPr lang="pl-PL" dirty="0" smtClean="0"/>
              <a:t> </a:t>
            </a:r>
            <a:r>
              <a:rPr lang="pl-PL" dirty="0" err="1" smtClean="0"/>
              <a:t>ATPase</a:t>
            </a:r>
            <a:r>
              <a:rPr lang="pl-PL" dirty="0" smtClean="0"/>
              <a:t>). Od dawna było wiadomo, że </a:t>
            </a:r>
            <a:r>
              <a:rPr lang="pl-PL" dirty="0" err="1" smtClean="0"/>
              <a:t>mitochodnria</a:t>
            </a:r>
            <a:r>
              <a:rPr lang="pl-PL" dirty="0" smtClean="0"/>
              <a:t> mogą aktywnie transportować Ca</a:t>
            </a:r>
            <a:r>
              <a:rPr lang="pl-PL" baseline="30000" dirty="0" smtClean="0"/>
              <a:t>2+</a:t>
            </a:r>
            <a:r>
              <a:rPr lang="pl-PL" dirty="0" smtClean="0"/>
              <a:t> z </a:t>
            </a:r>
            <a:r>
              <a:rPr lang="pl-PL" dirty="0" err="1" smtClean="0"/>
              <a:t>cytozolu</a:t>
            </a:r>
            <a:r>
              <a:rPr lang="pl-PL" dirty="0" smtClean="0"/>
              <a:t>, wykorzystując elektrochemiczny gradient na wewnętrznej błonie mitochondrialnej, wytworzony przez łańcuch oddechowy. Jednak dopiero stosunkowo niedawno udało się zidentyfikować białko odpowiedzialne za ten proces. Co więcej, mitochondria zwykle lokalizują się w bezpośrednim sąsiedztwie ER, ułatwiając przepływ Ca</a:t>
            </a:r>
            <a:r>
              <a:rPr lang="pl-PL" baseline="30000" dirty="0" smtClean="0"/>
              <a:t>2+</a:t>
            </a:r>
            <a:r>
              <a:rPr lang="pl-PL" dirty="0" smtClean="0"/>
              <a:t> do ich wnętrza po aktywacji receptorów IP. Białko odpowiedzialne za fizyczne połączenie tych dwóch organelli również zostało niedawno zidentyfikowane. Niewątpliwie, bardzo dużo zasobów komórkowych przeznaczonych jest na utrzymanie właściwej homeostazy wapniowej. Jest ona niezbędna do prawidłowego przebiegu procesów kontrolowanych przez Ca</a:t>
            </a:r>
            <a:r>
              <a:rPr lang="pl-PL" baseline="30000" dirty="0" smtClean="0"/>
              <a:t>2+</a:t>
            </a:r>
            <a:r>
              <a:rPr lang="pl-PL" dirty="0" smtClean="0"/>
              <a:t>, a jej zachwianie może doprowadzić do uruchomienia mechanizmów </a:t>
            </a:r>
            <a:r>
              <a:rPr lang="pl-PL" dirty="0" err="1" smtClean="0"/>
              <a:t>apoptozy</a:t>
            </a:r>
            <a:r>
              <a:rPr lang="pl-PL" dirty="0" smtClean="0"/>
              <a:t> i śmierci komórki. Komórka w odpowiedzi na bodziec zewnętrzny, na przykład związanie liganda przez receptor na błonie plazmatycznej, może zareagować odpowiednim sygnałem wapniowym, którego lokalizacja i czas trwania są kluczowe dla jego właściwej interpretacji. Sygnały wapniowe mogą przybierać dość skomplikowaną postać, na przykład oscylacji lub fal wapniowych rozchodzących się w obrębie komórki. Odpowiedź komórki zależy od aktywacji konkretnych białek efektorowych regulowanych przez Ca</a:t>
            </a:r>
            <a:r>
              <a:rPr lang="pl-PL" baseline="30000" dirty="0" smtClean="0"/>
              <a:t>2+</a:t>
            </a:r>
            <a:r>
              <a:rPr lang="pl-PL" dirty="0" smtClean="0"/>
              <a:t>, wśród których wyróżnić można enzymy takie jak kinazy, proteazy czy fosfatazy. Część z nich wiąże Ca</a:t>
            </a:r>
            <a:r>
              <a:rPr lang="pl-PL" baseline="30000" dirty="0" smtClean="0"/>
              <a:t>2+</a:t>
            </a:r>
            <a:r>
              <a:rPr lang="pl-PL" dirty="0" smtClean="0"/>
              <a:t> bezpośrednio, inne natomiast pośrednio, poprzez wyspecjalizowane w tym białka, jak np. </a:t>
            </a:r>
            <a:r>
              <a:rPr lang="pl-PL" dirty="0" err="1" smtClean="0"/>
              <a:t>kalmodulinę</a:t>
            </a:r>
            <a:r>
              <a:rPr lang="pl-PL" dirty="0" smtClean="0"/>
              <a:t>. Możliwość rejestracji sygnałów wapniowych, ich wielkości i czasu trwania, jest niezbędna dla poznania procesów komórkowych regulowanych przez Ca</a:t>
            </a:r>
            <a:r>
              <a:rPr lang="pl-PL" baseline="30000" dirty="0" smtClean="0"/>
              <a:t>2+</a:t>
            </a:r>
            <a:r>
              <a:rPr lang="pl-PL" dirty="0" smtClean="0"/>
              <a:t> oraz identyfikacji i charakterystyki białek zaangażowanych w homeostazę wapniową. Obecnie, metodą najczęściej stosowaną w tym celu przez badaczy jest mikroskopia fluorescencyjna. Do badanych komórek wprowadzona zostaje odpowiednia sonda wapniowa, której właściwości fluorescencyjne zależą od ilości związanego przez nią Ca</a:t>
            </a:r>
            <a:r>
              <a:rPr lang="pl-PL" baseline="30000" dirty="0" smtClean="0"/>
              <a:t>2+</a:t>
            </a:r>
            <a:r>
              <a:rPr lang="pl-PL" dirty="0" smtClean="0"/>
              <a:t>, co z kolei odzwierciedla zawartość Ca</a:t>
            </a:r>
            <a:r>
              <a:rPr lang="pl-PL" baseline="30000" dirty="0" smtClean="0"/>
              <a:t>2+</a:t>
            </a:r>
            <a:r>
              <a:rPr lang="pl-PL" dirty="0" smtClean="0"/>
              <a:t> w badanej komórce. W usuwaniu jonów wapnia dużą rolę, zwłaszcza w neuronach, odgrywa wymiennik sodowo-wapniowy, wykorzystując przy tym potencjał błonowy zgromadzony przez pompę sodowo-potasową. Jak widać, komórka przeznacza znaczne zasoby energii na utrzymanie niskiego spoczynkowego Ca</a:t>
            </a:r>
            <a:r>
              <a:rPr lang="pl-PL" baseline="30000" dirty="0" smtClean="0"/>
              <a:t>2+</a:t>
            </a:r>
            <a:r>
              <a:rPr lang="pl-PL" dirty="0" smtClean="0"/>
              <a:t>. Przypuszcza się, że pierwotną tego przyczyną było zapobieganie wytrącaniu się fosforanu wapnia, a dopiero w toku ewolucji gradient Ca</a:t>
            </a:r>
            <a:r>
              <a:rPr lang="pl-PL" baseline="30000" dirty="0" smtClean="0"/>
              <a:t>2+</a:t>
            </a:r>
            <a:r>
              <a:rPr lang="pl-PL" dirty="0" smtClean="0"/>
              <a:t> zaczął być wykorzystywany w </a:t>
            </a:r>
            <a:r>
              <a:rPr lang="pl-PL" dirty="0" err="1" smtClean="0"/>
              <a:t>przekaźnictwie</a:t>
            </a:r>
            <a:r>
              <a:rPr lang="pl-PL" dirty="0" smtClean="0"/>
              <a:t> sygnałów. Do kontrolowanego napływu jonów wapnia przez błonę komórkową służą kanały wapniowe. Pod względem pełnionej funkcji, można wśród nich wyróżnić kilka klas. Są wśród nich kanały bramkowane napięciem, odgrywające kluczową rolę w komórkach pobudliwych, kanały regulowane przez magazyny wapniowe (określane jako kanały SOCE; ang. </a:t>
            </a:r>
            <a:r>
              <a:rPr lang="pl-PL" dirty="0" err="1" smtClean="0"/>
              <a:t>store-operated</a:t>
            </a:r>
            <a:r>
              <a:rPr lang="pl-PL" dirty="0" smtClean="0"/>
              <a:t> </a:t>
            </a:r>
            <a:r>
              <a:rPr lang="pl-PL" dirty="0" err="1" smtClean="0"/>
              <a:t>calcium</a:t>
            </a:r>
            <a:r>
              <a:rPr lang="pl-PL" dirty="0" smtClean="0"/>
              <a:t> </a:t>
            </a:r>
            <a:r>
              <a:rPr lang="pl-PL" dirty="0" err="1" smtClean="0"/>
              <a:t>entry</a:t>
            </a:r>
            <a:r>
              <a:rPr lang="pl-PL" dirty="0" smtClean="0"/>
              <a:t>), jak również kanały przepuszczalne dla Ca</a:t>
            </a:r>
            <a:r>
              <a:rPr lang="pl-PL" baseline="30000" dirty="0" smtClean="0"/>
              <a:t>2+</a:t>
            </a:r>
            <a:r>
              <a:rPr lang="pl-PL" dirty="0" smtClean="0"/>
              <a:t> zależne od ligandów, jak np. neuronalne receptory NMDA czy wiele kanałów z rodziny TRP (ang. </a:t>
            </a:r>
            <a:r>
              <a:rPr lang="pl-PL" dirty="0" err="1" smtClean="0"/>
              <a:t>transient</a:t>
            </a:r>
            <a:r>
              <a:rPr lang="pl-PL" dirty="0" smtClean="0"/>
              <a:t> receptor </a:t>
            </a:r>
            <a:r>
              <a:rPr lang="pl-PL" dirty="0" err="1" smtClean="0"/>
              <a:t>potential</a:t>
            </a:r>
            <a:r>
              <a:rPr lang="pl-PL" dirty="0" smtClean="0"/>
              <a:t>). W błonie ER wyróżnia się dwa główne typy regulowanych kanałów przepuszczalnych dla Ca</a:t>
            </a:r>
            <a:r>
              <a:rPr lang="pl-PL" baseline="30000" dirty="0" smtClean="0"/>
              <a:t>2+</a:t>
            </a:r>
            <a:r>
              <a:rPr lang="pl-PL" dirty="0" smtClean="0"/>
              <a:t>: receptory IP3 oraz receptory </a:t>
            </a:r>
            <a:r>
              <a:rPr lang="pl-PL" dirty="0" err="1" smtClean="0"/>
              <a:t>rianodynowe</a:t>
            </a:r>
            <a:r>
              <a:rPr lang="pl-PL" dirty="0" smtClean="0"/>
              <a:t> (</a:t>
            </a:r>
            <a:r>
              <a:rPr lang="pl-PL" dirty="0" err="1" smtClean="0"/>
              <a:t>RyR</a:t>
            </a:r>
            <a:r>
              <a:rPr lang="pl-PL" dirty="0" smtClean="0"/>
              <a:t>). Te pierwsze ulegają aktywacji po związaniu cząsteczki IP3 wyprodukowanej na błonie komórkowej w odpowiedzi na bodziec zewnętrzny, natomiast receptory </a:t>
            </a:r>
            <a:r>
              <a:rPr lang="pl-PL" dirty="0" err="1" smtClean="0"/>
              <a:t>rianodynowe</a:t>
            </a:r>
            <a:r>
              <a:rPr lang="pl-PL" dirty="0" smtClean="0"/>
              <a:t> regulowane są przez lokalne stężenie jonów wapnia i są kluczowym ogniwem pozytywnego sprzężenia zwrotnego, w którym napływ Ca</a:t>
            </a:r>
            <a:r>
              <a:rPr lang="pl-PL" baseline="30000" dirty="0" smtClean="0"/>
              <a:t>2+</a:t>
            </a:r>
            <a:r>
              <a:rPr lang="pl-PL" dirty="0" smtClean="0"/>
              <a:t> do komórki stymuluje wyrzut Ca</a:t>
            </a:r>
            <a:r>
              <a:rPr lang="pl-PL" baseline="30000" dirty="0" smtClean="0"/>
              <a:t>2+</a:t>
            </a:r>
            <a:r>
              <a:rPr lang="pl-PL" dirty="0" smtClean="0"/>
              <a:t> z magazynów wewnątrzkomórkowych. Ostatnim elementem homeostazy wapniowej są białka buforujące Ca</a:t>
            </a:r>
            <a:r>
              <a:rPr lang="pl-PL" baseline="30000" dirty="0" smtClean="0"/>
              <a:t>2+</a:t>
            </a:r>
            <a:r>
              <a:rPr lang="pl-PL" dirty="0" smtClean="0"/>
              <a:t> w </a:t>
            </a:r>
            <a:r>
              <a:rPr lang="pl-PL" dirty="0" err="1" smtClean="0"/>
              <a:t>cytozolu</a:t>
            </a:r>
            <a:r>
              <a:rPr lang="pl-PL" dirty="0" smtClean="0"/>
              <a:t>, zapobiegające niekontrolowanemu wzrostowi stężenia</a:t>
            </a:r>
            <a:r>
              <a:rPr lang="pl-PL" baseline="0" dirty="0" smtClean="0"/>
              <a:t> </a:t>
            </a:r>
            <a:r>
              <a:rPr lang="pl-PL" dirty="0" smtClean="0"/>
              <a:t>Ca</a:t>
            </a:r>
            <a:r>
              <a:rPr lang="pl-PL" baseline="30000" dirty="0" smtClean="0"/>
              <a:t>2+</a:t>
            </a:r>
            <a:r>
              <a:rPr lang="pl-PL" dirty="0" smtClean="0"/>
              <a:t> oraz przedłużające odpowiedź wapniową. W białkach tych znaleźć można domeny wiążące Ca</a:t>
            </a:r>
            <a:r>
              <a:rPr lang="pl-PL" baseline="30000" dirty="0" smtClean="0"/>
              <a:t>2+</a:t>
            </a:r>
            <a:r>
              <a:rPr lang="pl-PL" dirty="0" smtClean="0"/>
              <a:t>, najczęściej jest to domena określana w języku angielskim jako </a:t>
            </a:r>
            <a:r>
              <a:rPr lang="pl-PL" dirty="0" err="1" smtClean="0"/>
              <a:t>EF-hand</a:t>
            </a:r>
            <a:r>
              <a:rPr lang="pl-PL" dirty="0" smtClean="0"/>
              <a:t>. Funkcje buforujące pełnią też organelle, zwłaszcza mitochondria. </a:t>
            </a:r>
            <a:endParaRPr lang="pl-PL" dirty="0"/>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17</a:t>
            </a:fld>
            <a:endParaRPr lang="pl-P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18</a:t>
            </a:fld>
            <a:endParaRPr lang="pl-P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19</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sz="1200" b="0" i="0" kern="1200" dirty="0" smtClean="0">
                <a:solidFill>
                  <a:schemeClr val="tx1"/>
                </a:solidFill>
                <a:latin typeface="+mn-lt"/>
                <a:ea typeface="+mn-ea"/>
                <a:cs typeface="+mn-cs"/>
              </a:rPr>
              <a:t>Chromatyna płciowa w leukocytach przybiera  postać pałeczki dobosza przyczepionej do jednego z ramion płatowego jądra.</a:t>
            </a:r>
            <a:endParaRPr lang="pl-PL" dirty="0"/>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2</a:t>
            </a:fld>
            <a:endParaRPr lang="pl-P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pl-PL" sz="1200" b="0" i="0" u="none" strike="noStrike" kern="1200" dirty="0" err="1" smtClean="0">
                <a:solidFill>
                  <a:schemeClr val="tx1"/>
                </a:solidFill>
                <a:latin typeface="+mn-lt"/>
                <a:ea typeface="+mn-ea"/>
                <a:cs typeface="+mn-cs"/>
                <a:hlinkClick r:id="rId3"/>
              </a:rPr>
              <a:t>Micro-PIXE</a:t>
            </a:r>
            <a:r>
              <a:rPr lang="pl-PL" sz="1200" b="0" i="0" u="none" strike="noStrike" kern="1200" dirty="0" smtClean="0">
                <a:solidFill>
                  <a:schemeClr val="tx1"/>
                </a:solidFill>
                <a:latin typeface="+mn-lt"/>
                <a:ea typeface="+mn-ea"/>
                <a:cs typeface="+mn-cs"/>
                <a:hlinkClick r:id="rId3"/>
              </a:rPr>
              <a:t> </a:t>
            </a:r>
            <a:r>
              <a:rPr lang="pl-PL" sz="1200" b="0" i="0" u="none" strike="noStrike" kern="1200" dirty="0" err="1" smtClean="0">
                <a:solidFill>
                  <a:schemeClr val="tx1"/>
                </a:solidFill>
                <a:latin typeface="+mn-lt"/>
                <a:ea typeface="+mn-ea"/>
                <a:cs typeface="+mn-cs"/>
                <a:hlinkClick r:id="rId3"/>
              </a:rPr>
              <a:t>study</a:t>
            </a:r>
            <a:r>
              <a:rPr lang="pl-PL" sz="1200" b="0" i="0" u="none" strike="noStrike" kern="1200" dirty="0" smtClean="0">
                <a:solidFill>
                  <a:schemeClr val="tx1"/>
                </a:solidFill>
                <a:latin typeface="+mn-lt"/>
                <a:ea typeface="+mn-ea"/>
                <a:cs typeface="+mn-cs"/>
                <a:hlinkClick r:id="rId3"/>
              </a:rPr>
              <a:t> of Ag </a:t>
            </a:r>
            <a:r>
              <a:rPr lang="pl-PL" sz="1200" b="0" i="0" u="none" strike="noStrike" kern="1200" dirty="0" err="1" smtClean="0">
                <a:solidFill>
                  <a:schemeClr val="tx1"/>
                </a:solidFill>
                <a:latin typeface="+mn-lt"/>
                <a:ea typeface="+mn-ea"/>
                <a:cs typeface="+mn-cs"/>
                <a:hlinkClick r:id="rId3"/>
              </a:rPr>
              <a:t>in</a:t>
            </a:r>
            <a:r>
              <a:rPr lang="pl-PL" sz="1200" b="0" i="0" u="none" strike="noStrike" kern="1200" dirty="0" smtClean="0">
                <a:solidFill>
                  <a:schemeClr val="tx1"/>
                </a:solidFill>
                <a:latin typeface="+mn-lt"/>
                <a:ea typeface="+mn-ea"/>
                <a:cs typeface="+mn-cs"/>
                <a:hlinkClick r:id="rId3"/>
              </a:rPr>
              <a:t> </a:t>
            </a:r>
            <a:r>
              <a:rPr lang="pl-PL" sz="1200" b="0" i="0" u="none" strike="noStrike" kern="1200" dirty="0" err="1" smtClean="0">
                <a:solidFill>
                  <a:schemeClr val="tx1"/>
                </a:solidFill>
                <a:latin typeface="+mn-lt"/>
                <a:ea typeface="+mn-ea"/>
                <a:cs typeface="+mn-cs"/>
                <a:hlinkClick r:id="rId3"/>
              </a:rPr>
              <a:t>digestive</a:t>
            </a:r>
            <a:r>
              <a:rPr lang="pl-PL" sz="1200" b="0" i="0" u="none" strike="noStrike" kern="1200" dirty="0" smtClean="0">
                <a:solidFill>
                  <a:schemeClr val="tx1"/>
                </a:solidFill>
                <a:latin typeface="+mn-lt"/>
                <a:ea typeface="+mn-ea"/>
                <a:cs typeface="+mn-cs"/>
                <a:hlinkClick r:id="rId3"/>
              </a:rPr>
              <a:t> </a:t>
            </a:r>
            <a:r>
              <a:rPr lang="pl-PL" sz="1200" b="0" i="0" u="none" strike="noStrike" kern="1200" dirty="0" err="1" smtClean="0">
                <a:solidFill>
                  <a:schemeClr val="tx1"/>
                </a:solidFill>
                <a:latin typeface="+mn-lt"/>
                <a:ea typeface="+mn-ea"/>
                <a:cs typeface="+mn-cs"/>
                <a:hlinkClick r:id="rId3"/>
              </a:rPr>
              <a:t>glands</a:t>
            </a:r>
            <a:r>
              <a:rPr lang="pl-PL" sz="1200" b="0" i="0" u="none" strike="noStrike" kern="1200" dirty="0" smtClean="0">
                <a:solidFill>
                  <a:schemeClr val="tx1"/>
                </a:solidFill>
                <a:latin typeface="+mn-lt"/>
                <a:ea typeface="+mn-ea"/>
                <a:cs typeface="+mn-cs"/>
                <a:hlinkClick r:id="rId3"/>
              </a:rPr>
              <a:t> of a </a:t>
            </a:r>
            <a:r>
              <a:rPr lang="pl-PL" sz="1200" b="0" i="0" u="none" strike="noStrike" kern="1200" dirty="0" err="1" smtClean="0">
                <a:solidFill>
                  <a:schemeClr val="tx1"/>
                </a:solidFill>
                <a:latin typeface="+mn-lt"/>
                <a:ea typeface="+mn-ea"/>
                <a:cs typeface="+mn-cs"/>
                <a:hlinkClick r:id="rId3"/>
              </a:rPr>
              <a:t>nano-Ag</a:t>
            </a:r>
            <a:r>
              <a:rPr lang="pl-PL" sz="1200" b="0" i="0" u="none" strike="noStrike" kern="1200" dirty="0" smtClean="0">
                <a:solidFill>
                  <a:schemeClr val="tx1"/>
                </a:solidFill>
                <a:latin typeface="+mn-lt"/>
                <a:ea typeface="+mn-ea"/>
                <a:cs typeface="+mn-cs"/>
                <a:hlinkClick r:id="rId3"/>
              </a:rPr>
              <a:t> </a:t>
            </a:r>
            <a:r>
              <a:rPr lang="pl-PL" sz="1200" b="0" i="0" u="none" strike="noStrike" kern="1200" dirty="0" err="1" smtClean="0">
                <a:solidFill>
                  <a:schemeClr val="tx1"/>
                </a:solidFill>
                <a:latin typeface="+mn-lt"/>
                <a:ea typeface="+mn-ea"/>
                <a:cs typeface="+mn-cs"/>
                <a:hlinkClick r:id="rId3"/>
              </a:rPr>
              <a:t>fed</a:t>
            </a:r>
            <a:r>
              <a:rPr lang="pl-PL" sz="1200" b="0" i="0" u="none" strike="noStrike" kern="1200" dirty="0" smtClean="0">
                <a:solidFill>
                  <a:schemeClr val="tx1"/>
                </a:solidFill>
                <a:latin typeface="+mn-lt"/>
                <a:ea typeface="+mn-ea"/>
                <a:cs typeface="+mn-cs"/>
                <a:hlinkClick r:id="rId3"/>
              </a:rPr>
              <a:t> </a:t>
            </a:r>
            <a:r>
              <a:rPr lang="pl-PL" sz="1200" b="0" i="0" u="none" strike="noStrike" kern="1200" dirty="0" err="1" smtClean="0">
                <a:solidFill>
                  <a:schemeClr val="tx1"/>
                </a:solidFill>
                <a:latin typeface="+mn-lt"/>
                <a:ea typeface="+mn-ea"/>
                <a:cs typeface="+mn-cs"/>
                <a:hlinkClick r:id="rId3"/>
              </a:rPr>
              <a:t>arthropod</a:t>
            </a:r>
            <a:r>
              <a:rPr lang="pl-PL" sz="1200" b="0" i="0" u="none" strike="noStrike" kern="1200" dirty="0" smtClean="0">
                <a:solidFill>
                  <a:schemeClr val="tx1"/>
                </a:solidFill>
                <a:latin typeface="+mn-lt"/>
                <a:ea typeface="+mn-ea"/>
                <a:cs typeface="+mn-cs"/>
                <a:hlinkClick r:id="rId3"/>
              </a:rPr>
              <a:t> (</a:t>
            </a:r>
            <a:r>
              <a:rPr lang="pl-PL" sz="1200" b="0" i="0" u="none" strike="noStrike" kern="1200" dirty="0" err="1" smtClean="0">
                <a:solidFill>
                  <a:schemeClr val="tx1"/>
                </a:solidFill>
                <a:latin typeface="+mn-lt"/>
                <a:ea typeface="+mn-ea"/>
                <a:cs typeface="+mn-cs"/>
                <a:hlinkClick r:id="rId3"/>
              </a:rPr>
              <a:t>Porcellio</a:t>
            </a:r>
            <a:r>
              <a:rPr lang="pl-PL" sz="1200" b="0" i="0" u="none" strike="noStrike" kern="1200" dirty="0" smtClean="0">
                <a:solidFill>
                  <a:schemeClr val="tx1"/>
                </a:solidFill>
                <a:latin typeface="+mn-lt"/>
                <a:ea typeface="+mn-ea"/>
                <a:cs typeface="+mn-cs"/>
                <a:hlinkClick r:id="rId3"/>
              </a:rPr>
              <a:t> </a:t>
            </a:r>
            <a:r>
              <a:rPr lang="pl-PL" sz="1200" b="0" i="0" u="none" strike="noStrike" kern="1200" dirty="0" err="1" smtClean="0">
                <a:solidFill>
                  <a:schemeClr val="tx1"/>
                </a:solidFill>
                <a:latin typeface="+mn-lt"/>
                <a:ea typeface="+mn-ea"/>
                <a:cs typeface="+mn-cs"/>
                <a:hlinkClick r:id="rId3"/>
              </a:rPr>
              <a:t>scaber</a:t>
            </a:r>
            <a:r>
              <a:rPr lang="pl-PL" sz="1200" b="0" i="0" u="none" strike="noStrike" kern="1200" dirty="0" smtClean="0">
                <a:solidFill>
                  <a:schemeClr val="tx1"/>
                </a:solidFill>
                <a:latin typeface="+mn-lt"/>
                <a:ea typeface="+mn-ea"/>
                <a:cs typeface="+mn-cs"/>
                <a:hlinkClick r:id="rId3"/>
              </a:rPr>
              <a:t>, </a:t>
            </a:r>
            <a:r>
              <a:rPr lang="pl-PL" sz="1200" b="0" i="0" u="none" strike="noStrike" kern="1200" dirty="0" err="1" smtClean="0">
                <a:solidFill>
                  <a:schemeClr val="tx1"/>
                </a:solidFill>
                <a:latin typeface="+mn-lt"/>
                <a:ea typeface="+mn-ea"/>
                <a:cs typeface="+mn-cs"/>
                <a:hlinkClick r:id="rId3"/>
              </a:rPr>
              <a:t>Isopoda</a:t>
            </a:r>
            <a:r>
              <a:rPr lang="pl-PL" sz="1200" b="0" i="0" u="none" strike="noStrike" kern="1200" dirty="0" smtClean="0">
                <a:solidFill>
                  <a:schemeClr val="tx1"/>
                </a:solidFill>
                <a:latin typeface="+mn-lt"/>
                <a:ea typeface="+mn-ea"/>
                <a:cs typeface="+mn-cs"/>
                <a:hlinkClick r:id="rId3"/>
              </a:rPr>
              <a:t>, </a:t>
            </a:r>
            <a:r>
              <a:rPr lang="pl-PL" sz="1200" b="0" i="0" u="none" strike="noStrike" kern="1200" dirty="0" err="1" smtClean="0">
                <a:solidFill>
                  <a:schemeClr val="tx1"/>
                </a:solidFill>
                <a:latin typeface="+mn-lt"/>
                <a:ea typeface="+mn-ea"/>
                <a:cs typeface="+mn-cs"/>
                <a:hlinkClick r:id="rId3"/>
              </a:rPr>
              <a:t>Crustacea</a:t>
            </a:r>
            <a:r>
              <a:rPr lang="pl-PL" sz="1200" b="0" i="0" u="none" strike="noStrike" kern="1200" dirty="0" smtClean="0">
                <a:solidFill>
                  <a:schemeClr val="tx1"/>
                </a:solidFill>
                <a:latin typeface="+mn-lt"/>
                <a:ea typeface="+mn-ea"/>
                <a:cs typeface="+mn-cs"/>
                <a:hlinkClick r:id="rId3"/>
              </a:rPr>
              <a:t>)</a:t>
            </a:r>
            <a:endParaRPr lang="pl-PL" sz="1200" b="1" i="0" kern="1200" dirty="0" smtClean="0">
              <a:solidFill>
                <a:schemeClr val="tx1"/>
              </a:solidFill>
              <a:latin typeface="+mn-lt"/>
              <a:ea typeface="+mn-ea"/>
              <a:cs typeface="+mn-cs"/>
            </a:endParaRPr>
          </a:p>
          <a:p>
            <a:r>
              <a:rPr lang="pl-PL" sz="1200" b="0" i="0" kern="1200" dirty="0" err="1" smtClean="0">
                <a:solidFill>
                  <a:schemeClr val="tx1"/>
                </a:solidFill>
                <a:latin typeface="+mn-lt"/>
                <a:ea typeface="+mn-ea"/>
                <a:cs typeface="+mn-cs"/>
              </a:rPr>
              <a:t>Full-text</a:t>
            </a:r>
            <a:r>
              <a:rPr lang="pl-PL" sz="1200" b="0" i="0" kern="1200" dirty="0" smtClean="0">
                <a:solidFill>
                  <a:schemeClr val="tx1"/>
                </a:solidFill>
                <a:latin typeface="+mn-lt"/>
                <a:ea typeface="+mn-ea"/>
                <a:cs typeface="+mn-cs"/>
              </a:rPr>
              <a:t> </a:t>
            </a:r>
            <a:r>
              <a:rPr lang="pl-PL" sz="1200" b="0" i="0" kern="1200" dirty="0" err="1" smtClean="0">
                <a:solidFill>
                  <a:schemeClr val="tx1"/>
                </a:solidFill>
                <a:latin typeface="+mn-lt"/>
                <a:ea typeface="+mn-ea"/>
                <a:cs typeface="+mn-cs"/>
              </a:rPr>
              <a:t>Article</a:t>
            </a:r>
            <a:r>
              <a:rPr lang="pl-PL" sz="1200" b="0" i="0" kern="1200" dirty="0" smtClean="0">
                <a:solidFill>
                  <a:schemeClr val="tx1"/>
                </a:solidFill>
                <a:latin typeface="+mn-lt"/>
                <a:ea typeface="+mn-ea"/>
                <a:cs typeface="+mn-cs"/>
              </a:rPr>
              <a:t> · </a:t>
            </a:r>
            <a:r>
              <a:rPr lang="pl-PL" sz="1200" b="0" i="0" kern="1200" dirty="0" err="1" smtClean="0">
                <a:solidFill>
                  <a:schemeClr val="tx1"/>
                </a:solidFill>
                <a:latin typeface="+mn-lt"/>
                <a:ea typeface="+mn-ea"/>
                <a:cs typeface="+mn-cs"/>
              </a:rPr>
              <a:t>Oct</a:t>
            </a:r>
            <a:r>
              <a:rPr lang="pl-PL" sz="1200" b="0" i="0" kern="1200" dirty="0" smtClean="0">
                <a:solidFill>
                  <a:schemeClr val="tx1"/>
                </a:solidFill>
                <a:latin typeface="+mn-lt"/>
                <a:ea typeface="+mn-ea"/>
                <a:cs typeface="+mn-cs"/>
              </a:rPr>
              <a:t> 2011 · </a:t>
            </a:r>
            <a:r>
              <a:rPr lang="pl-PL" sz="1200" b="0" i="0" kern="1200" dirty="0" err="1" smtClean="0">
                <a:solidFill>
                  <a:schemeClr val="tx1"/>
                </a:solidFill>
                <a:latin typeface="+mn-lt"/>
                <a:ea typeface="+mn-ea"/>
                <a:cs typeface="+mn-cs"/>
              </a:rPr>
              <a:t>Nuclear</a:t>
            </a:r>
            <a:r>
              <a:rPr lang="pl-PL" sz="1200" b="0" i="0" kern="1200" dirty="0" smtClean="0">
                <a:solidFill>
                  <a:schemeClr val="tx1"/>
                </a:solidFill>
                <a:latin typeface="+mn-lt"/>
                <a:ea typeface="+mn-ea"/>
                <a:cs typeface="+mn-cs"/>
              </a:rPr>
              <a:t> Instruments and </a:t>
            </a:r>
            <a:r>
              <a:rPr lang="pl-PL" sz="1200" b="0" i="0" kern="1200" dirty="0" err="1" smtClean="0">
                <a:solidFill>
                  <a:schemeClr val="tx1"/>
                </a:solidFill>
                <a:latin typeface="+mn-lt"/>
                <a:ea typeface="+mn-ea"/>
                <a:cs typeface="+mn-cs"/>
              </a:rPr>
              <a:t>Methods</a:t>
            </a:r>
            <a:r>
              <a:rPr lang="pl-PL" sz="1200" b="0" i="0" kern="1200" dirty="0" smtClean="0">
                <a:solidFill>
                  <a:schemeClr val="tx1"/>
                </a:solidFill>
                <a:latin typeface="+mn-lt"/>
                <a:ea typeface="+mn-ea"/>
                <a:cs typeface="+mn-cs"/>
              </a:rPr>
              <a:t> </a:t>
            </a:r>
            <a:r>
              <a:rPr lang="pl-PL" sz="1200" b="0" i="0" kern="1200" dirty="0" err="1" smtClean="0">
                <a:solidFill>
                  <a:schemeClr val="tx1"/>
                </a:solidFill>
                <a:latin typeface="+mn-lt"/>
                <a:ea typeface="+mn-ea"/>
                <a:cs typeface="+mn-cs"/>
              </a:rPr>
              <a:t>in</a:t>
            </a:r>
            <a:r>
              <a:rPr lang="pl-PL" sz="1200" b="0" i="0" kern="1200" dirty="0" smtClean="0">
                <a:solidFill>
                  <a:schemeClr val="tx1"/>
                </a:solidFill>
                <a:latin typeface="+mn-lt"/>
                <a:ea typeface="+mn-ea"/>
                <a:cs typeface="+mn-cs"/>
              </a:rPr>
              <a:t> </a:t>
            </a:r>
            <a:r>
              <a:rPr lang="pl-PL" sz="1200" b="0" i="0" kern="1200" dirty="0" err="1" smtClean="0">
                <a:solidFill>
                  <a:schemeClr val="tx1"/>
                </a:solidFill>
                <a:latin typeface="+mn-lt"/>
                <a:ea typeface="+mn-ea"/>
                <a:cs typeface="+mn-cs"/>
              </a:rPr>
              <a:t>Physics</a:t>
            </a:r>
            <a:r>
              <a:rPr lang="pl-PL" sz="1200" b="0" i="0" kern="1200" dirty="0" smtClean="0">
                <a:solidFill>
                  <a:schemeClr val="tx1"/>
                </a:solidFill>
                <a:latin typeface="+mn-lt"/>
                <a:ea typeface="+mn-ea"/>
                <a:cs typeface="+mn-cs"/>
              </a:rPr>
              <a:t> </a:t>
            </a:r>
            <a:r>
              <a:rPr lang="pl-PL" sz="1200" b="0" i="0" kern="1200" dirty="0" err="1" smtClean="0">
                <a:solidFill>
                  <a:schemeClr val="tx1"/>
                </a:solidFill>
                <a:latin typeface="+mn-lt"/>
                <a:ea typeface="+mn-ea"/>
                <a:cs typeface="+mn-cs"/>
              </a:rPr>
              <a:t>Research</a:t>
            </a:r>
            <a:r>
              <a:rPr lang="pl-PL" sz="1200" b="0" i="0" kern="1200" dirty="0" smtClean="0">
                <a:solidFill>
                  <a:schemeClr val="tx1"/>
                </a:solidFill>
                <a:latin typeface="+mn-lt"/>
                <a:ea typeface="+mn-ea"/>
                <a:cs typeface="+mn-cs"/>
              </a:rPr>
              <a:t> </a:t>
            </a:r>
            <a:r>
              <a:rPr lang="pl-PL" sz="1200" b="0" i="0" kern="1200" dirty="0" err="1" smtClean="0">
                <a:solidFill>
                  <a:schemeClr val="tx1"/>
                </a:solidFill>
                <a:latin typeface="+mn-lt"/>
                <a:ea typeface="+mn-ea"/>
                <a:cs typeface="+mn-cs"/>
              </a:rPr>
              <a:t>Section</a:t>
            </a:r>
            <a:r>
              <a:rPr lang="pl-PL" sz="1200" b="0" i="0" kern="1200" dirty="0" smtClean="0">
                <a:solidFill>
                  <a:schemeClr val="tx1"/>
                </a:solidFill>
                <a:latin typeface="+mn-lt"/>
                <a:ea typeface="+mn-ea"/>
                <a:cs typeface="+mn-cs"/>
              </a:rPr>
              <a:t> B </a:t>
            </a:r>
            <a:r>
              <a:rPr lang="pl-PL" sz="1200" b="0" i="0" kern="1200" dirty="0" err="1" smtClean="0">
                <a:solidFill>
                  <a:schemeClr val="tx1"/>
                </a:solidFill>
                <a:latin typeface="+mn-lt"/>
                <a:ea typeface="+mn-ea"/>
                <a:cs typeface="+mn-cs"/>
              </a:rPr>
              <a:t>Beam</a:t>
            </a:r>
            <a:r>
              <a:rPr lang="pl-PL" sz="1200" b="0" i="0" kern="1200" dirty="0" smtClean="0">
                <a:solidFill>
                  <a:schemeClr val="tx1"/>
                </a:solidFill>
                <a:latin typeface="+mn-lt"/>
                <a:ea typeface="+mn-ea"/>
                <a:cs typeface="+mn-cs"/>
              </a:rPr>
              <a:t> </a:t>
            </a:r>
            <a:r>
              <a:rPr lang="pl-PL" sz="1200" b="0" i="0" kern="1200" dirty="0" err="1" smtClean="0">
                <a:solidFill>
                  <a:schemeClr val="tx1"/>
                </a:solidFill>
                <a:latin typeface="+mn-lt"/>
                <a:ea typeface="+mn-ea"/>
                <a:cs typeface="+mn-cs"/>
              </a:rPr>
              <a:t>Interactions</a:t>
            </a:r>
            <a:r>
              <a:rPr lang="pl-PL" sz="1200" b="0" i="0" kern="1200" dirty="0" smtClean="0">
                <a:solidFill>
                  <a:schemeClr val="tx1"/>
                </a:solidFill>
                <a:latin typeface="+mn-lt"/>
                <a:ea typeface="+mn-ea"/>
                <a:cs typeface="+mn-cs"/>
              </a:rPr>
              <a:t> </a:t>
            </a:r>
            <a:r>
              <a:rPr lang="pl-PL" sz="1200" b="0" i="0" kern="1200" dirty="0" err="1" smtClean="0">
                <a:solidFill>
                  <a:schemeClr val="tx1"/>
                </a:solidFill>
                <a:latin typeface="+mn-lt"/>
                <a:ea typeface="+mn-ea"/>
                <a:cs typeface="+mn-cs"/>
              </a:rPr>
              <a:t>with</a:t>
            </a:r>
            <a:r>
              <a:rPr lang="pl-PL" sz="1200" b="0" i="0" kern="1200" dirty="0" smtClean="0">
                <a:solidFill>
                  <a:schemeClr val="tx1"/>
                </a:solidFill>
                <a:latin typeface="+mn-lt"/>
                <a:ea typeface="+mn-ea"/>
                <a:cs typeface="+mn-cs"/>
              </a:rPr>
              <a:t> Materials and </a:t>
            </a:r>
            <a:r>
              <a:rPr lang="pl-PL" sz="1200" b="0" i="0" kern="1200" dirty="0" err="1" smtClean="0">
                <a:solidFill>
                  <a:schemeClr val="tx1"/>
                </a:solidFill>
                <a:latin typeface="+mn-lt"/>
                <a:ea typeface="+mn-ea"/>
                <a:cs typeface="+mn-cs"/>
              </a:rPr>
              <a:t>Atoms</a:t>
            </a:r>
            <a:endParaRPr lang="pl-PL" sz="1200" b="0" i="0" kern="1200" dirty="0" smtClean="0">
              <a:solidFill>
                <a:schemeClr val="tx1"/>
              </a:solidFill>
              <a:latin typeface="+mn-lt"/>
              <a:ea typeface="+mn-ea"/>
              <a:cs typeface="+mn-cs"/>
            </a:endParaRPr>
          </a:p>
          <a:p>
            <a:r>
              <a:rPr lang="pl-PL" sz="1200" b="0" i="0" kern="1200" dirty="0" smtClean="0">
                <a:solidFill>
                  <a:schemeClr val="tx1"/>
                </a:solidFill>
                <a:latin typeface="+mn-lt"/>
                <a:ea typeface="+mn-ea"/>
                <a:cs typeface="+mn-cs"/>
              </a:rPr>
              <a:t> </a:t>
            </a:r>
            <a:r>
              <a:rPr lang="pl-PL" sz="1200" b="0" i="0" u="none" strike="noStrike" kern="1200" dirty="0" err="1" smtClean="0">
                <a:solidFill>
                  <a:schemeClr val="tx1"/>
                </a:solidFill>
                <a:latin typeface="+mn-lt"/>
                <a:ea typeface="+mn-ea"/>
                <a:cs typeface="+mn-cs"/>
                <a:hlinkClick r:id="rId4"/>
              </a:rPr>
              <a:t>Živa</a:t>
            </a:r>
            <a:r>
              <a:rPr lang="pl-PL" sz="1200" b="0" i="0" u="none" strike="noStrike" kern="1200" dirty="0" smtClean="0">
                <a:solidFill>
                  <a:schemeClr val="tx1"/>
                </a:solidFill>
                <a:latin typeface="+mn-lt"/>
                <a:ea typeface="+mn-ea"/>
                <a:cs typeface="+mn-cs"/>
                <a:hlinkClick r:id="rId4"/>
              </a:rPr>
              <a:t> </a:t>
            </a:r>
            <a:r>
              <a:rPr lang="pl-PL" sz="1200" b="0" i="0" u="none" strike="noStrike" kern="1200" dirty="0" err="1" smtClean="0">
                <a:solidFill>
                  <a:schemeClr val="tx1"/>
                </a:solidFill>
                <a:latin typeface="+mn-lt"/>
                <a:ea typeface="+mn-ea"/>
                <a:cs typeface="+mn-cs"/>
                <a:hlinkClick r:id="rId4"/>
              </a:rPr>
              <a:t>Pipan</a:t>
            </a:r>
            <a:r>
              <a:rPr lang="pl-PL" sz="1200" b="0" i="0" u="none" strike="noStrike" kern="1200" dirty="0" smtClean="0">
                <a:solidFill>
                  <a:schemeClr val="tx1"/>
                </a:solidFill>
                <a:latin typeface="+mn-lt"/>
                <a:ea typeface="+mn-ea"/>
                <a:cs typeface="+mn-cs"/>
                <a:hlinkClick r:id="rId4"/>
              </a:rPr>
              <a:t> </a:t>
            </a:r>
            <a:r>
              <a:rPr lang="pl-PL" sz="1200" b="0" i="0" u="none" strike="noStrike" kern="1200" dirty="0" err="1" smtClean="0">
                <a:solidFill>
                  <a:schemeClr val="tx1"/>
                </a:solidFill>
                <a:latin typeface="+mn-lt"/>
                <a:ea typeface="+mn-ea"/>
                <a:cs typeface="+mn-cs"/>
                <a:hlinkClick r:id="rId4"/>
              </a:rPr>
              <a:t>Tkalec</a:t>
            </a:r>
            <a:r>
              <a:rPr lang="pl-PL" sz="1200" b="0" i="0" kern="1200" dirty="0" smtClean="0">
                <a:solidFill>
                  <a:schemeClr val="tx1"/>
                </a:solidFill>
                <a:latin typeface="+mn-lt"/>
                <a:ea typeface="+mn-ea"/>
                <a:cs typeface="+mn-cs"/>
              </a:rPr>
              <a:t>  </a:t>
            </a:r>
            <a:r>
              <a:rPr lang="pl-PL" sz="1200" b="0" i="0" u="none" strike="noStrike" kern="1200" dirty="0" err="1" smtClean="0">
                <a:solidFill>
                  <a:schemeClr val="tx1"/>
                </a:solidFill>
                <a:latin typeface="+mn-lt"/>
                <a:ea typeface="+mn-ea"/>
                <a:cs typeface="+mn-cs"/>
                <a:hlinkClick r:id="rId5"/>
              </a:rPr>
              <a:t>Damjana</a:t>
            </a:r>
            <a:r>
              <a:rPr lang="pl-PL" sz="1200" b="0" i="0" u="none" strike="noStrike" kern="1200" dirty="0" smtClean="0">
                <a:solidFill>
                  <a:schemeClr val="tx1"/>
                </a:solidFill>
                <a:latin typeface="+mn-lt"/>
                <a:ea typeface="+mn-ea"/>
                <a:cs typeface="+mn-cs"/>
                <a:hlinkClick r:id="rId5"/>
              </a:rPr>
              <a:t> Drobne</a:t>
            </a:r>
            <a:r>
              <a:rPr lang="pl-PL" sz="1200" b="0" i="0" kern="1200" dirty="0" smtClean="0">
                <a:solidFill>
                  <a:schemeClr val="tx1"/>
                </a:solidFill>
                <a:latin typeface="+mn-lt"/>
                <a:ea typeface="+mn-ea"/>
                <a:cs typeface="+mn-cs"/>
              </a:rPr>
              <a:t>  </a:t>
            </a:r>
            <a:r>
              <a:rPr lang="pl-PL" sz="1200" b="0" i="0" u="none" strike="noStrike" kern="1200" dirty="0" smtClean="0">
                <a:solidFill>
                  <a:schemeClr val="tx1"/>
                </a:solidFill>
                <a:latin typeface="+mn-lt"/>
                <a:ea typeface="+mn-ea"/>
                <a:cs typeface="+mn-cs"/>
                <a:hlinkClick r:id="rId6"/>
              </a:rPr>
              <a:t>Katarina </a:t>
            </a:r>
            <a:r>
              <a:rPr lang="pl-PL" sz="1200" b="0" i="0" u="none" strike="noStrike" kern="1200" dirty="0" err="1" smtClean="0">
                <a:solidFill>
                  <a:schemeClr val="tx1"/>
                </a:solidFill>
                <a:latin typeface="+mn-lt"/>
                <a:ea typeface="+mn-ea"/>
                <a:cs typeface="+mn-cs"/>
                <a:hlinkClick r:id="rId6"/>
              </a:rPr>
              <a:t>Vogel-Mikuš</a:t>
            </a:r>
            <a:r>
              <a:rPr lang="pl-PL" sz="1200" b="0" i="0" kern="1200" dirty="0" smtClean="0">
                <a:solidFill>
                  <a:schemeClr val="tx1"/>
                </a:solidFill>
                <a:latin typeface="+mn-lt"/>
                <a:ea typeface="+mn-ea"/>
                <a:cs typeface="+mn-cs"/>
              </a:rPr>
              <a:t> +6 </a:t>
            </a:r>
            <a:r>
              <a:rPr lang="pl-PL" sz="1200" b="0" i="0" kern="1200" dirty="0" err="1" smtClean="0">
                <a:solidFill>
                  <a:schemeClr val="tx1"/>
                </a:solidFill>
                <a:latin typeface="+mn-lt"/>
                <a:ea typeface="+mn-ea"/>
                <a:cs typeface="+mn-cs"/>
              </a:rPr>
              <a:t>more</a:t>
            </a:r>
            <a:r>
              <a:rPr lang="pl-PL" sz="1200" b="0" i="0" kern="1200" dirty="0" smtClean="0">
                <a:solidFill>
                  <a:schemeClr val="tx1"/>
                </a:solidFill>
                <a:latin typeface="+mn-lt"/>
                <a:ea typeface="+mn-ea"/>
                <a:cs typeface="+mn-cs"/>
              </a:rPr>
              <a:t> </a:t>
            </a:r>
            <a:r>
              <a:rPr lang="pl-PL" sz="1200" b="0" i="0" kern="1200" dirty="0" err="1" smtClean="0">
                <a:solidFill>
                  <a:schemeClr val="tx1"/>
                </a:solidFill>
                <a:latin typeface="+mn-lt"/>
                <a:ea typeface="+mn-ea"/>
                <a:cs typeface="+mn-cs"/>
              </a:rPr>
              <a:t>authors</a:t>
            </a:r>
            <a:r>
              <a:rPr lang="pl-PL" sz="1200" b="0" i="0" kern="1200" dirty="0" smtClean="0">
                <a:solidFill>
                  <a:schemeClr val="tx1"/>
                </a:solidFill>
                <a:latin typeface="+mn-lt"/>
                <a:ea typeface="+mn-ea"/>
                <a:cs typeface="+mn-cs"/>
              </a:rPr>
              <a:t>...  </a:t>
            </a:r>
            <a:r>
              <a:rPr lang="pl-PL" sz="1200" b="0" i="0" u="sng" kern="1200" dirty="0" smtClean="0">
                <a:solidFill>
                  <a:schemeClr val="tx1"/>
                </a:solidFill>
                <a:latin typeface="+mn-lt"/>
                <a:ea typeface="+mn-ea"/>
                <a:cs typeface="+mn-cs"/>
                <a:hlinkClick r:id="rId7"/>
              </a:rPr>
              <a:t>Maja </a:t>
            </a:r>
            <a:r>
              <a:rPr lang="pl-PL" sz="1200" b="0" i="0" u="sng" kern="1200" dirty="0" err="1" smtClean="0">
                <a:solidFill>
                  <a:schemeClr val="tx1"/>
                </a:solidFill>
                <a:latin typeface="+mn-lt"/>
                <a:ea typeface="+mn-ea"/>
                <a:cs typeface="+mn-cs"/>
                <a:hlinkClick r:id="rId7"/>
              </a:rPr>
              <a:t>Remškar</a:t>
            </a:r>
            <a:endParaRPr lang="pl-PL" sz="1200" b="0" i="0" u="sng" kern="1200" dirty="0" smtClean="0">
              <a:solidFill>
                <a:schemeClr val="tx1"/>
              </a:solidFill>
              <a:latin typeface="+mn-lt"/>
              <a:ea typeface="+mn-ea"/>
              <a:cs typeface="+mn-cs"/>
            </a:endParaRPr>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20</a:t>
            </a:fld>
            <a:endParaRPr lang="pl-P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21</a:t>
            </a:fld>
            <a:endParaRPr lang="pl-P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22</a:t>
            </a:fld>
            <a:endParaRPr lang="pl-P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l-PL" dirty="0" smtClean="0"/>
          </a:p>
          <a:p>
            <a:endParaRPr lang="pl-PL" dirty="0" smtClean="0"/>
          </a:p>
          <a:p>
            <a:endParaRPr lang="pl-PL" dirty="0" smtClean="0"/>
          </a:p>
          <a:p>
            <a:endParaRPr lang="pl-PL" dirty="0"/>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23</a:t>
            </a:fld>
            <a:endParaRPr lang="pl-P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24</a:t>
            </a:fld>
            <a:endParaRPr lang="pl-P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25</a:t>
            </a:fld>
            <a:endParaRPr lang="pl-P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26</a:t>
            </a:fld>
            <a:endParaRPr lang="pl-P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3B079894-31FB-46A0-AD39-6A878FCB4066}" type="slidenum">
              <a:rPr lang="pl-PL" smtClean="0"/>
              <a:pPr/>
              <a:t>27</a:t>
            </a:fld>
            <a:endParaRPr lang="pl-P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3B079894-31FB-46A0-AD39-6A878FCB4066}" type="slidenum">
              <a:rPr lang="pl-PL" smtClean="0"/>
              <a:pPr/>
              <a:t>28</a:t>
            </a:fld>
            <a:endParaRPr lang="pl-P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4CAA818-0591-4533-9E0C-2CFDAAA7F60E}" type="slidenum">
              <a:rPr lang="en-US"/>
              <a:pPr/>
              <a:t>29</a:t>
            </a:fld>
            <a:endParaRPr lang="en-US"/>
          </a:p>
        </p:txBody>
      </p:sp>
      <p:sp>
        <p:nvSpPr>
          <p:cNvPr id="10241"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0242" name="Rectangle 2"/>
          <p:cNvSpPr txBox="1">
            <a:spLocks noGrp="1" noChangeArrowheads="1"/>
          </p:cNvSpPr>
          <p:nvPr>
            <p:ph type="body" idx="1"/>
          </p:nvPr>
        </p:nvSpPr>
        <p:spPr bwMode="auto">
          <a:xfrm>
            <a:off x="686360" y="4342535"/>
            <a:ext cx="5486681" cy="4114511"/>
          </a:xfrm>
          <a:prstGeom prst="rect">
            <a:avLst/>
          </a:prstGeom>
          <a:noFill/>
          <a:ln cap="flat">
            <a:round/>
            <a:headEnd/>
            <a:tailEnd/>
          </a:ln>
        </p:spPr>
        <p:txBody>
          <a:bodyPr wrap="none" anchor="ctr"/>
          <a:lstStyle/>
          <a:p>
            <a:endParaRPr 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3</a:t>
            </a:fld>
            <a:endParaRPr lang="pl-P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9BB074F-93CA-4B98-8F02-0083BFBC3C42}" type="slidenum">
              <a:rPr lang="en-US"/>
              <a:pPr/>
              <a:t>30</a:t>
            </a:fld>
            <a:endParaRPr lang="en-US"/>
          </a:p>
        </p:txBody>
      </p:sp>
      <p:sp>
        <p:nvSpPr>
          <p:cNvPr id="11265"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1266" name="Text Box 2"/>
          <p:cNvSpPr txBox="1">
            <a:spLocks noGrp="1" noChangeArrowheads="1"/>
          </p:cNvSpPr>
          <p:nvPr>
            <p:ph type="body" idx="1"/>
          </p:nvPr>
        </p:nvSpPr>
        <p:spPr bwMode="auto">
          <a:xfrm>
            <a:off x="686361" y="4342535"/>
            <a:ext cx="5485279" cy="1564409"/>
          </a:xfrm>
          <a:prstGeom prst="rect">
            <a:avLst/>
          </a:prstGeom>
          <a:noFill/>
          <a:ln cap="flat">
            <a:round/>
            <a:headEnd/>
            <a:tailEnd/>
          </a:ln>
        </p:spPr>
        <p:txBody>
          <a:bodyPr lIns="0" tIns="7124" rIns="0" bIns="0"/>
          <a:lstStyle/>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r>
              <a:rPr lang="en-US" sz="800" dirty="0">
                <a:latin typeface="Arial" charset="0"/>
                <a:ea typeface="IPAMincho" charset="0"/>
                <a:cs typeface="IPAMincho" charset="0"/>
              </a:rPr>
              <a:t>New Mechanisms Regulating Intracellular Iron Metabolism. The ZRT/IRT-like protein (ZIP) family transporters, ZIP8 and ZIP14, were recently identified as crucial for transporting non-</a:t>
            </a:r>
            <a:r>
              <a:rPr lang="en-US" sz="800" dirty="0" err="1">
                <a:latin typeface="Arial" charset="0"/>
                <a:ea typeface="IPAMincho" charset="0"/>
                <a:cs typeface="IPAMincho" charset="0"/>
              </a:rPr>
              <a:t>transferrin</a:t>
            </a:r>
            <a:r>
              <a:rPr lang="en-US" sz="800" dirty="0">
                <a:latin typeface="Arial" charset="0"/>
                <a:ea typeface="IPAMincho" charset="0"/>
                <a:cs typeface="IPAMincho" charset="0"/>
              </a:rPr>
              <a:t> bound iron (NTBI) after reduction of NTBI by </a:t>
            </a:r>
            <a:r>
              <a:rPr lang="en-US" sz="800" dirty="0" err="1">
                <a:latin typeface="Arial" charset="0"/>
                <a:ea typeface="IPAMincho" charset="0"/>
                <a:cs typeface="IPAMincho" charset="0"/>
              </a:rPr>
              <a:t>prion</a:t>
            </a:r>
            <a:r>
              <a:rPr lang="en-US" sz="800" dirty="0">
                <a:latin typeface="Arial" charset="0"/>
                <a:ea typeface="IPAMincho" charset="0"/>
                <a:cs typeface="IPAMincho" charset="0"/>
              </a:rPr>
              <a:t> protein (PRNP). In the acidic </a:t>
            </a:r>
            <a:r>
              <a:rPr lang="en-US" sz="800" dirty="0" err="1">
                <a:latin typeface="Arial" charset="0"/>
                <a:ea typeface="IPAMincho" charset="0"/>
                <a:cs typeface="IPAMincho" charset="0"/>
              </a:rPr>
              <a:t>endosome</a:t>
            </a:r>
            <a:r>
              <a:rPr lang="en-US" sz="800" dirty="0">
                <a:latin typeface="Arial" charset="0"/>
                <a:ea typeface="IPAMincho" charset="0"/>
                <a:cs typeface="IPAMincho" charset="0"/>
              </a:rPr>
              <a:t>, Fe</a:t>
            </a:r>
            <a:r>
              <a:rPr lang="en-US" sz="800" baseline="33000" dirty="0">
                <a:latin typeface="Arial" charset="0"/>
                <a:ea typeface="IPAMincho" charset="0"/>
                <a:cs typeface="IPAMincho" charset="0"/>
              </a:rPr>
              <a:t>3+</a:t>
            </a:r>
            <a:r>
              <a:rPr lang="en-US" sz="800" dirty="0">
                <a:latin typeface="Arial" charset="0"/>
                <a:ea typeface="IPAMincho" charset="0"/>
                <a:cs typeface="IPAMincho" charset="0"/>
              </a:rPr>
              <a:t> is released from </a:t>
            </a:r>
            <a:r>
              <a:rPr lang="en-US" sz="800" dirty="0" err="1">
                <a:latin typeface="Arial" charset="0"/>
                <a:ea typeface="IPAMincho" charset="0"/>
                <a:cs typeface="IPAMincho" charset="0"/>
              </a:rPr>
              <a:t>transferrin</a:t>
            </a:r>
            <a:r>
              <a:rPr lang="en-US" sz="800" dirty="0">
                <a:latin typeface="Arial" charset="0"/>
                <a:ea typeface="IPAMincho" charset="0"/>
                <a:cs typeface="IPAMincho" charset="0"/>
              </a:rPr>
              <a:t> (</a:t>
            </a:r>
            <a:r>
              <a:rPr lang="en-US" sz="800" dirty="0" err="1">
                <a:latin typeface="Arial" charset="0"/>
                <a:ea typeface="IPAMincho" charset="0"/>
                <a:cs typeface="IPAMincho" charset="0"/>
              </a:rPr>
              <a:t>Tf</a:t>
            </a:r>
            <a:r>
              <a:rPr lang="en-US" sz="800" dirty="0">
                <a:latin typeface="Arial" charset="0"/>
                <a:ea typeface="IPAMincho" charset="0"/>
                <a:cs typeface="IPAMincho" charset="0"/>
              </a:rPr>
              <a:t>) and free Fe</a:t>
            </a:r>
            <a:r>
              <a:rPr lang="en-US" sz="800" baseline="33000" dirty="0">
                <a:latin typeface="Arial" charset="0"/>
                <a:ea typeface="IPAMincho" charset="0"/>
                <a:cs typeface="IPAMincho" charset="0"/>
              </a:rPr>
              <a:t>3+</a:t>
            </a:r>
            <a:r>
              <a:rPr lang="en-US" sz="800" dirty="0">
                <a:latin typeface="Arial" charset="0"/>
                <a:ea typeface="IPAMincho" charset="0"/>
                <a:cs typeface="IPAMincho" charset="0"/>
              </a:rPr>
              <a:t> is reduced to Fe</a:t>
            </a:r>
            <a:r>
              <a:rPr lang="en-US" sz="800" baseline="33000" dirty="0">
                <a:latin typeface="Arial" charset="0"/>
                <a:ea typeface="IPAMincho" charset="0"/>
                <a:cs typeface="IPAMincho" charset="0"/>
              </a:rPr>
              <a:t>2+</a:t>
            </a:r>
            <a:r>
              <a:rPr lang="en-US" sz="800" dirty="0">
                <a:latin typeface="Arial" charset="0"/>
                <a:ea typeface="IPAMincho" charset="0"/>
                <a:cs typeface="IPAMincho" charset="0"/>
              </a:rPr>
              <a:t> by six-</a:t>
            </a:r>
            <a:r>
              <a:rPr lang="en-US" sz="800" dirty="0" err="1">
                <a:latin typeface="Arial" charset="0"/>
                <a:ea typeface="IPAMincho" charset="0"/>
                <a:cs typeface="IPAMincho" charset="0"/>
              </a:rPr>
              <a:t>transmembrane</a:t>
            </a:r>
            <a:r>
              <a:rPr lang="en-US" sz="800" dirty="0">
                <a:latin typeface="Arial" charset="0"/>
                <a:ea typeface="IPAMincho" charset="0"/>
                <a:cs typeface="IPAMincho" charset="0"/>
              </a:rPr>
              <a:t> epithelial antigen of prostate 3 </a:t>
            </a:r>
            <a:r>
              <a:rPr lang="en-US" sz="800" dirty="0" smtClean="0">
                <a:latin typeface="Arial" charset="0"/>
                <a:ea typeface="IPAMincho" charset="0"/>
                <a:cs typeface="IPAMincho" charset="0"/>
              </a:rPr>
              <a:t>(STEAP3) </a:t>
            </a:r>
            <a:r>
              <a:rPr lang="en-US" sz="800" dirty="0">
                <a:latin typeface="Arial" charset="0"/>
                <a:ea typeface="IPAMincho" charset="0"/>
                <a:cs typeface="IPAMincho" charset="0"/>
              </a:rPr>
              <a:t>and transported to the cytoplasm by divalent metal transporter 1 (DMT1) and ZIP8/14. Poly-(</a:t>
            </a:r>
            <a:r>
              <a:rPr lang="en-US" sz="800" dirty="0" err="1">
                <a:latin typeface="Arial" charset="0"/>
                <a:ea typeface="IPAMincho" charset="0"/>
                <a:cs typeface="IPAMincho" charset="0"/>
              </a:rPr>
              <a:t>rC</a:t>
            </a:r>
            <a:r>
              <a:rPr lang="en-US" sz="800" dirty="0">
                <a:latin typeface="Arial" charset="0"/>
                <a:ea typeface="IPAMincho" charset="0"/>
                <a:cs typeface="IPAMincho" charset="0"/>
              </a:rPr>
              <a:t>)-binding protein 1 (PCBP1) and PCBP2 are </a:t>
            </a:r>
            <a:r>
              <a:rPr lang="en-US" sz="800" dirty="0" err="1">
                <a:latin typeface="Arial" charset="0"/>
                <a:ea typeface="IPAMincho" charset="0"/>
                <a:cs typeface="IPAMincho" charset="0"/>
              </a:rPr>
              <a:t>cytosolic</a:t>
            </a:r>
            <a:r>
              <a:rPr lang="en-US" sz="800" dirty="0">
                <a:latin typeface="Arial" charset="0"/>
                <a:ea typeface="IPAMincho" charset="0"/>
                <a:cs typeface="IPAMincho" charset="0"/>
              </a:rPr>
              <a:t> iron chaperones that deliver Fe</a:t>
            </a:r>
            <a:r>
              <a:rPr lang="en-US" sz="800" baseline="33000" dirty="0">
                <a:latin typeface="Arial" charset="0"/>
                <a:ea typeface="IPAMincho" charset="0"/>
                <a:cs typeface="IPAMincho" charset="0"/>
              </a:rPr>
              <a:t>2+</a:t>
            </a:r>
            <a:r>
              <a:rPr lang="en-US" sz="800" dirty="0">
                <a:latin typeface="Arial" charset="0"/>
                <a:ea typeface="IPAMincho" charset="0"/>
                <a:cs typeface="IPAMincho" charset="0"/>
              </a:rPr>
              <a:t> to </a:t>
            </a:r>
            <a:r>
              <a:rPr lang="en-US" sz="800" dirty="0" err="1">
                <a:latin typeface="Arial" charset="0"/>
                <a:ea typeface="IPAMincho" charset="0"/>
                <a:cs typeface="IPAMincho" charset="0"/>
              </a:rPr>
              <a:t>apo</a:t>
            </a:r>
            <a:r>
              <a:rPr lang="en-US" sz="800" dirty="0">
                <a:latin typeface="Arial" charset="0"/>
                <a:ea typeface="IPAMincho" charset="0"/>
                <a:cs typeface="IPAMincho" charset="0"/>
              </a:rPr>
              <a:t>-proteins (</a:t>
            </a:r>
            <a:r>
              <a:rPr lang="en-US" sz="800" dirty="0" err="1">
                <a:latin typeface="Arial" charset="0"/>
                <a:ea typeface="IPAMincho" charset="0"/>
                <a:cs typeface="IPAMincho" charset="0"/>
              </a:rPr>
              <a:t>metallation</a:t>
            </a:r>
            <a:r>
              <a:rPr lang="en-US" sz="800" dirty="0">
                <a:latin typeface="Arial" charset="0"/>
                <a:ea typeface="IPAMincho" charset="0"/>
                <a:cs typeface="IPAMincho" charset="0"/>
              </a:rPr>
              <a:t>), such as hypoxia-inducible factor (HIF) </a:t>
            </a:r>
            <a:r>
              <a:rPr lang="en-US" sz="800" dirty="0" err="1">
                <a:latin typeface="Arial" charset="0"/>
                <a:ea typeface="IPAMincho" charset="0"/>
                <a:cs typeface="IPAMincho" charset="0"/>
              </a:rPr>
              <a:t>prolyl</a:t>
            </a:r>
            <a:r>
              <a:rPr lang="en-US" sz="800" dirty="0">
                <a:latin typeface="Arial" charset="0"/>
                <a:ea typeface="IPAMincho" charset="0"/>
                <a:cs typeface="IPAMincho" charset="0"/>
              </a:rPr>
              <a:t> </a:t>
            </a:r>
            <a:r>
              <a:rPr lang="en-US" sz="800" dirty="0" err="1">
                <a:latin typeface="Arial" charset="0"/>
                <a:ea typeface="IPAMincho" charset="0"/>
                <a:cs typeface="IPAMincho" charset="0"/>
              </a:rPr>
              <a:t>hydroxylases</a:t>
            </a:r>
            <a:r>
              <a:rPr lang="en-US" sz="800" dirty="0">
                <a:latin typeface="Arial" charset="0"/>
                <a:ea typeface="IPAMincho" charset="0"/>
                <a:cs typeface="IPAMincho" charset="0"/>
              </a:rPr>
              <a:t>), </a:t>
            </a:r>
            <a:r>
              <a:rPr lang="en-US" sz="800" dirty="0" err="1">
                <a:latin typeface="Arial" charset="0"/>
                <a:ea typeface="IPAMincho" charset="0"/>
                <a:cs typeface="IPAMincho" charset="0"/>
              </a:rPr>
              <a:t>ferroportin</a:t>
            </a:r>
            <a:r>
              <a:rPr lang="en-US" sz="800" dirty="0">
                <a:latin typeface="Arial" charset="0"/>
                <a:ea typeface="IPAMincho" charset="0"/>
                <a:cs typeface="IPAMincho" charset="0"/>
              </a:rPr>
              <a:t> (iron export), and </a:t>
            </a:r>
            <a:r>
              <a:rPr lang="en-US" sz="800" dirty="0" err="1">
                <a:latin typeface="Arial" charset="0"/>
                <a:ea typeface="IPAMincho" charset="0"/>
                <a:cs typeface="IPAMincho" charset="0"/>
              </a:rPr>
              <a:t>ferritin</a:t>
            </a:r>
            <a:r>
              <a:rPr lang="en-US" sz="800" dirty="0">
                <a:latin typeface="Arial" charset="0"/>
                <a:ea typeface="IPAMincho" charset="0"/>
                <a:cs typeface="IPAMincho" charset="0"/>
              </a:rPr>
              <a:t> (oxidation to Fe</a:t>
            </a:r>
            <a:r>
              <a:rPr lang="en-US" sz="800" baseline="33000" dirty="0">
                <a:latin typeface="Arial" charset="0"/>
                <a:ea typeface="IPAMincho" charset="0"/>
                <a:cs typeface="IPAMincho" charset="0"/>
              </a:rPr>
              <a:t>3+</a:t>
            </a:r>
            <a:r>
              <a:rPr lang="en-US" sz="800" dirty="0">
                <a:latin typeface="Arial" charset="0"/>
                <a:ea typeface="IPAMincho" charset="0"/>
                <a:cs typeface="IPAMincho" charset="0"/>
              </a:rPr>
              <a:t> and storage). Nuclear receptor </a:t>
            </a:r>
            <a:r>
              <a:rPr lang="en-US" sz="800" dirty="0" err="1">
                <a:latin typeface="Arial" charset="0"/>
                <a:ea typeface="IPAMincho" charset="0"/>
                <a:cs typeface="IPAMincho" charset="0"/>
              </a:rPr>
              <a:t>coactivator</a:t>
            </a:r>
            <a:r>
              <a:rPr lang="en-US" sz="800" dirty="0">
                <a:latin typeface="Arial" charset="0"/>
                <a:ea typeface="IPAMincho" charset="0"/>
                <a:cs typeface="IPAMincho" charset="0"/>
              </a:rPr>
              <a:t> 4 (NCOA4)-mediated </a:t>
            </a:r>
            <a:r>
              <a:rPr lang="en-US" sz="800" dirty="0" err="1">
                <a:latin typeface="Arial" charset="0"/>
                <a:ea typeface="IPAMincho" charset="0"/>
                <a:cs typeface="IPAMincho" charset="0"/>
              </a:rPr>
              <a:t>autophagy</a:t>
            </a:r>
            <a:r>
              <a:rPr lang="en-US" sz="800" dirty="0">
                <a:latin typeface="Arial" charset="0"/>
                <a:ea typeface="IPAMincho" charset="0"/>
                <a:cs typeface="IPAMincho" charset="0"/>
              </a:rPr>
              <a:t> of iron-loaded </a:t>
            </a:r>
            <a:r>
              <a:rPr lang="en-US" sz="800" dirty="0" err="1">
                <a:latin typeface="Arial" charset="0"/>
                <a:ea typeface="IPAMincho" charset="0"/>
                <a:cs typeface="IPAMincho" charset="0"/>
              </a:rPr>
              <a:t>ferritin</a:t>
            </a:r>
            <a:r>
              <a:rPr lang="en-US" sz="800" dirty="0">
                <a:latin typeface="Arial" charset="0"/>
                <a:ea typeface="IPAMincho" charset="0"/>
                <a:cs typeface="IPAMincho" charset="0"/>
              </a:rPr>
              <a:t> releases iron for utilization in cellular processes (see text).</a:t>
            </a: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800" dirty="0">
              <a:latin typeface="Arial" charset="0"/>
              <a:ea typeface="IPAMincho" charset="0"/>
              <a:cs typeface="IPAMincho"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C1CEF6C-9FDF-4407-A6B1-5590F6805F0E}" type="slidenum">
              <a:rPr lang="en-US"/>
              <a:pPr/>
              <a:t>31</a:t>
            </a:fld>
            <a:endParaRPr lang="en-US"/>
          </a:p>
        </p:txBody>
      </p:sp>
      <p:sp>
        <p:nvSpPr>
          <p:cNvPr id="12289"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2290" name="Text Box 2"/>
          <p:cNvSpPr txBox="1">
            <a:spLocks noGrp="1" noChangeArrowheads="1"/>
          </p:cNvSpPr>
          <p:nvPr>
            <p:ph type="body" idx="1"/>
          </p:nvPr>
        </p:nvSpPr>
        <p:spPr bwMode="auto">
          <a:xfrm>
            <a:off x="686361" y="4342535"/>
            <a:ext cx="5485279" cy="1913659"/>
          </a:xfrm>
          <a:prstGeom prst="rect">
            <a:avLst/>
          </a:prstGeom>
          <a:noFill/>
          <a:ln cap="flat">
            <a:round/>
            <a:headEnd/>
            <a:tailEnd/>
          </a:ln>
        </p:spPr>
        <p:txBody>
          <a:bodyPr lIns="0" tIns="7124" rIns="0" bIns="0"/>
          <a:lstStyle/>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r>
              <a:rPr lang="en-US" sz="800" dirty="0">
                <a:latin typeface="Arial" charset="0"/>
                <a:ea typeface="IPAMincho" charset="0"/>
                <a:cs typeface="IPAMincho" charset="0"/>
              </a:rPr>
              <a:t>Intracellular Iron and Antioxidant Depletion Are Crucial Mediators of </a:t>
            </a:r>
            <a:r>
              <a:rPr lang="en-US" sz="800" dirty="0" err="1">
                <a:latin typeface="Arial" charset="0"/>
                <a:ea typeface="IPAMincho" charset="0"/>
                <a:cs typeface="IPAMincho" charset="0"/>
              </a:rPr>
              <a:t>Ferroptosis</a:t>
            </a:r>
            <a:r>
              <a:rPr lang="en-US" sz="800" dirty="0">
                <a:latin typeface="Arial" charset="0"/>
                <a:ea typeface="IPAMincho" charset="0"/>
                <a:cs typeface="IPAMincho" charset="0"/>
              </a:rPr>
              <a:t>. </a:t>
            </a:r>
            <a:r>
              <a:rPr lang="en-US" sz="800" dirty="0" err="1">
                <a:latin typeface="Arial" charset="0"/>
                <a:ea typeface="IPAMincho" charset="0"/>
                <a:cs typeface="IPAMincho" charset="0"/>
              </a:rPr>
              <a:t>Ferroptosis</a:t>
            </a:r>
            <a:r>
              <a:rPr lang="en-US" sz="800" dirty="0">
                <a:latin typeface="Arial" charset="0"/>
                <a:ea typeface="IPAMincho" charset="0"/>
                <a:cs typeface="IPAMincho" charset="0"/>
              </a:rPr>
              <a:t> appears to occur as a consequence of two cellular events: disruption of the cellular antioxidant pool and an increase of intracellular iron, leading to a buildup of toxic lipid peroxides. Chemical compounds such as </a:t>
            </a:r>
            <a:r>
              <a:rPr lang="en-US" sz="800" dirty="0" err="1">
                <a:latin typeface="Arial" charset="0"/>
                <a:ea typeface="IPAMincho" charset="0"/>
                <a:cs typeface="IPAMincho" charset="0"/>
              </a:rPr>
              <a:t>erastin</a:t>
            </a:r>
            <a:r>
              <a:rPr lang="en-US" sz="800" dirty="0">
                <a:latin typeface="Arial" charset="0"/>
                <a:ea typeface="IPAMincho" charset="0"/>
                <a:cs typeface="IPAMincho" charset="0"/>
              </a:rPr>
              <a:t> and </a:t>
            </a:r>
            <a:r>
              <a:rPr lang="en-US" sz="800" dirty="0" err="1">
                <a:latin typeface="Arial" charset="0"/>
                <a:ea typeface="IPAMincho" charset="0"/>
                <a:cs typeface="IPAMincho" charset="0"/>
              </a:rPr>
              <a:t>sorafenib</a:t>
            </a:r>
            <a:r>
              <a:rPr lang="en-US" sz="800" dirty="0">
                <a:latin typeface="Arial" charset="0"/>
                <a:ea typeface="IPAMincho" charset="0"/>
                <a:cs typeface="IPAMincho" charset="0"/>
              </a:rPr>
              <a:t> as well as p53 signaling disrupt </a:t>
            </a:r>
            <a:r>
              <a:rPr lang="en-US" sz="800" dirty="0" err="1">
                <a:latin typeface="Arial" charset="0"/>
                <a:ea typeface="IPAMincho" charset="0"/>
                <a:cs typeface="IPAMincho" charset="0"/>
              </a:rPr>
              <a:t>cysteine</a:t>
            </a:r>
            <a:r>
              <a:rPr lang="en-US" sz="800" dirty="0">
                <a:latin typeface="Arial" charset="0"/>
                <a:ea typeface="IPAMincho" charset="0"/>
                <a:cs typeface="IPAMincho" charset="0"/>
              </a:rPr>
              <a:t> transport, leading to depletion of cellular antioxidant glutathione (GSH). GSH depletion also occurs during ischemia/reperfusion (I/R) injury, wherein oxidative stress overwhelms the cellular antioxidant capacity. Loss of GSH inhibits glutathione </a:t>
            </a:r>
            <a:r>
              <a:rPr lang="en-US" sz="800" dirty="0" err="1">
                <a:latin typeface="Arial" charset="0"/>
                <a:ea typeface="IPAMincho" charset="0"/>
                <a:cs typeface="IPAMincho" charset="0"/>
              </a:rPr>
              <a:t>peroxidase</a:t>
            </a:r>
            <a:r>
              <a:rPr lang="en-US" sz="800" dirty="0">
                <a:latin typeface="Arial" charset="0"/>
                <a:ea typeface="IPAMincho" charset="0"/>
                <a:cs typeface="IPAMincho" charset="0"/>
              </a:rPr>
              <a:t> 4 (GPX4), a key lipid reduction enzyme. Increase in intracellular iron by </a:t>
            </a:r>
            <a:r>
              <a:rPr lang="en-US" sz="800" dirty="0" err="1">
                <a:latin typeface="Arial" charset="0"/>
                <a:ea typeface="IPAMincho" charset="0"/>
                <a:cs typeface="IPAMincho" charset="0"/>
              </a:rPr>
              <a:t>erastin</a:t>
            </a:r>
            <a:r>
              <a:rPr lang="en-US" sz="800" dirty="0">
                <a:latin typeface="Arial" charset="0"/>
                <a:ea typeface="IPAMincho" charset="0"/>
                <a:cs typeface="IPAMincho" charset="0"/>
              </a:rPr>
              <a:t> treatment, iron regulatory protein 2 (IRP2) activity, and iron-loaded </a:t>
            </a:r>
            <a:r>
              <a:rPr lang="en-US" sz="800" dirty="0" err="1">
                <a:latin typeface="Arial" charset="0"/>
                <a:ea typeface="IPAMincho" charset="0"/>
                <a:cs typeface="IPAMincho" charset="0"/>
              </a:rPr>
              <a:t>transferrin</a:t>
            </a:r>
            <a:r>
              <a:rPr lang="en-US" sz="800" dirty="0">
                <a:latin typeface="Arial" charset="0"/>
                <a:ea typeface="IPAMincho" charset="0"/>
                <a:cs typeface="IPAMincho" charset="0"/>
              </a:rPr>
              <a:t> after I/R injury also contribute to the accumulation of lipid peroxides and death by </a:t>
            </a:r>
            <a:r>
              <a:rPr lang="en-US" sz="800" dirty="0" err="1">
                <a:latin typeface="Arial" charset="0"/>
                <a:ea typeface="IPAMincho" charset="0"/>
                <a:cs typeface="IPAMincho" charset="0"/>
              </a:rPr>
              <a:t>ferroptosis</a:t>
            </a:r>
            <a:r>
              <a:rPr lang="en-US" sz="800" dirty="0">
                <a:latin typeface="Arial" charset="0"/>
                <a:ea typeface="IPAMincho" charset="0"/>
                <a:cs typeface="IPAMincho" charset="0"/>
              </a:rPr>
              <a:t>. Inhibitors of </a:t>
            </a:r>
            <a:r>
              <a:rPr lang="en-US" sz="800" dirty="0" err="1">
                <a:latin typeface="Arial" charset="0"/>
                <a:ea typeface="IPAMincho" charset="0"/>
                <a:cs typeface="IPAMincho" charset="0"/>
              </a:rPr>
              <a:t>ferroptosis</a:t>
            </a:r>
            <a:r>
              <a:rPr lang="en-US" sz="800" dirty="0">
                <a:latin typeface="Arial" charset="0"/>
                <a:ea typeface="IPAMincho" charset="0"/>
                <a:cs typeface="IPAMincho" charset="0"/>
              </a:rPr>
              <a:t> function by detoxifying lipid peroxides (</a:t>
            </a:r>
            <a:r>
              <a:rPr lang="en-US" sz="800" dirty="0" err="1">
                <a:latin typeface="Arial" charset="0"/>
                <a:ea typeface="IPAMincho" charset="0"/>
                <a:cs typeface="IPAMincho" charset="0"/>
              </a:rPr>
              <a:t>ferrostatin</a:t>
            </a:r>
            <a:r>
              <a:rPr lang="en-US" sz="800" dirty="0">
                <a:latin typeface="Arial" charset="0"/>
                <a:ea typeface="IPAMincho" charset="0"/>
                <a:cs typeface="IPAMincho" charset="0"/>
              </a:rPr>
              <a:t> 1) or decreasing intracellular iron [iron </a:t>
            </a:r>
            <a:r>
              <a:rPr lang="en-US" sz="800" dirty="0" err="1">
                <a:latin typeface="Arial" charset="0"/>
                <a:ea typeface="IPAMincho" charset="0"/>
                <a:cs typeface="IPAMincho" charset="0"/>
              </a:rPr>
              <a:t>chelators</a:t>
            </a:r>
            <a:r>
              <a:rPr lang="en-US" sz="800" dirty="0">
                <a:latin typeface="Arial" charset="0"/>
                <a:ea typeface="IPAMincho" charset="0"/>
                <a:cs typeface="IPAMincho" charset="0"/>
              </a:rPr>
              <a:t>, heat shock protein B1 (HSBP1)]. The pathway from lipid peroxides to </a:t>
            </a:r>
            <a:r>
              <a:rPr lang="en-US" sz="800" dirty="0" err="1">
                <a:latin typeface="Arial" charset="0"/>
                <a:ea typeface="IPAMincho" charset="0"/>
                <a:cs typeface="IPAMincho" charset="0"/>
              </a:rPr>
              <a:t>ferroptotic</a:t>
            </a:r>
            <a:r>
              <a:rPr lang="en-US" sz="800" dirty="0">
                <a:latin typeface="Arial" charset="0"/>
                <a:ea typeface="IPAMincho" charset="0"/>
                <a:cs typeface="IPAMincho" charset="0"/>
              </a:rPr>
              <a:t> cell death is still not determined; future studies should show if lipid peroxides are the terminal effectors of </a:t>
            </a:r>
            <a:r>
              <a:rPr lang="en-US" sz="800" dirty="0" err="1">
                <a:latin typeface="Arial" charset="0"/>
                <a:ea typeface="IPAMincho" charset="0"/>
                <a:cs typeface="IPAMincho" charset="0"/>
              </a:rPr>
              <a:t>ferroptosis</a:t>
            </a:r>
            <a:r>
              <a:rPr lang="en-US" sz="800" dirty="0">
                <a:latin typeface="Arial" charset="0"/>
                <a:ea typeface="IPAMincho" charset="0"/>
                <a:cs typeface="IPAMincho" charset="0"/>
              </a:rPr>
              <a:t> or if additional </a:t>
            </a:r>
            <a:r>
              <a:rPr lang="en-US" sz="800" dirty="0" err="1">
                <a:latin typeface="Arial" charset="0"/>
                <a:ea typeface="IPAMincho" charset="0"/>
                <a:cs typeface="IPAMincho" charset="0"/>
              </a:rPr>
              <a:t>ferroptosis</a:t>
            </a:r>
            <a:r>
              <a:rPr lang="en-US" sz="800" dirty="0">
                <a:latin typeface="Arial" charset="0"/>
                <a:ea typeface="IPAMincho" charset="0"/>
                <a:cs typeface="IPAMincho" charset="0"/>
              </a:rPr>
              <a:t> mediator/</a:t>
            </a:r>
            <a:r>
              <a:rPr lang="en-US" sz="800" dirty="0" err="1">
                <a:latin typeface="Arial" charset="0"/>
                <a:ea typeface="IPAMincho" charset="0"/>
                <a:cs typeface="IPAMincho" charset="0"/>
              </a:rPr>
              <a:t>effector</a:t>
            </a:r>
            <a:r>
              <a:rPr lang="en-US" sz="800" dirty="0">
                <a:latin typeface="Arial" charset="0"/>
                <a:ea typeface="IPAMincho" charset="0"/>
                <a:cs typeface="IPAMincho" charset="0"/>
              </a:rPr>
              <a:t> molecules are downstream.</a:t>
            </a: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800" dirty="0">
              <a:latin typeface="Arial" charset="0"/>
              <a:ea typeface="IPAMincho" charset="0"/>
              <a:cs typeface="IPAMincho"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3CBEFE4-C66A-4FDD-A0E5-3054BBAE32E7}" type="slidenum">
              <a:rPr lang="en-US"/>
              <a:pPr/>
              <a:t>32</a:t>
            </a:fld>
            <a:endParaRPr lang="en-US"/>
          </a:p>
        </p:txBody>
      </p:sp>
      <p:sp>
        <p:nvSpPr>
          <p:cNvPr id="14337"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4338" name="Text Box 2"/>
          <p:cNvSpPr txBox="1">
            <a:spLocks noGrp="1" noChangeArrowheads="1"/>
          </p:cNvSpPr>
          <p:nvPr>
            <p:ph type="body" idx="1"/>
          </p:nvPr>
        </p:nvSpPr>
        <p:spPr bwMode="auto">
          <a:xfrm>
            <a:off x="686361" y="4342535"/>
            <a:ext cx="5485279" cy="1796761"/>
          </a:xfrm>
          <a:prstGeom prst="rect">
            <a:avLst/>
          </a:prstGeom>
          <a:noFill/>
          <a:ln cap="flat">
            <a:round/>
            <a:headEnd/>
            <a:tailEnd/>
          </a:ln>
        </p:spPr>
        <p:txBody>
          <a:bodyPr lIns="0" tIns="7124" rIns="0" bIns="0"/>
          <a:lstStyle/>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r>
              <a:rPr lang="en-US" sz="800" dirty="0">
                <a:latin typeface="Arial" charset="0"/>
                <a:ea typeface="IPAMincho" charset="0"/>
                <a:cs typeface="IPAMincho" charset="0"/>
              </a:rPr>
              <a:t>Both Iron Excess and Deficiency Are Deleterious to Cells. Cell death by iron overload (left) is thought to be the result of reactive oxygen species (ROS) generation, particularly in the </a:t>
            </a:r>
            <a:r>
              <a:rPr lang="en-US" sz="800" dirty="0" err="1">
                <a:latin typeface="Arial" charset="0"/>
                <a:ea typeface="IPAMincho" charset="0"/>
                <a:cs typeface="IPAMincho" charset="0"/>
              </a:rPr>
              <a:t>lysosome</a:t>
            </a:r>
            <a:r>
              <a:rPr lang="en-US" sz="800" dirty="0">
                <a:latin typeface="Arial" charset="0"/>
                <a:ea typeface="IPAMincho" charset="0"/>
                <a:cs typeface="IPAMincho" charset="0"/>
              </a:rPr>
              <a:t>. Iron-overloaded cells accumulate iron inside </a:t>
            </a:r>
            <a:r>
              <a:rPr lang="en-US" sz="800" dirty="0" err="1">
                <a:latin typeface="Arial" charset="0"/>
                <a:ea typeface="IPAMincho" charset="0"/>
                <a:cs typeface="IPAMincho" charset="0"/>
              </a:rPr>
              <a:t>lysosomes</a:t>
            </a:r>
            <a:r>
              <a:rPr lang="en-US" sz="800" dirty="0">
                <a:latin typeface="Arial" charset="0"/>
                <a:ea typeface="IPAMincho" charset="0"/>
                <a:cs typeface="IPAMincho" charset="0"/>
              </a:rPr>
              <a:t> as a consequence of the degradation of iron-loaded </a:t>
            </a:r>
            <a:r>
              <a:rPr lang="en-US" sz="800" dirty="0" err="1">
                <a:latin typeface="Arial" charset="0"/>
                <a:ea typeface="IPAMincho" charset="0"/>
                <a:cs typeface="IPAMincho" charset="0"/>
              </a:rPr>
              <a:t>ferritin</a:t>
            </a:r>
            <a:r>
              <a:rPr lang="en-US" sz="800" dirty="0">
                <a:latin typeface="Arial" charset="0"/>
                <a:ea typeface="IPAMincho" charset="0"/>
                <a:cs typeface="IPAMincho" charset="0"/>
              </a:rPr>
              <a:t>. Inside the </a:t>
            </a:r>
            <a:r>
              <a:rPr lang="en-US" sz="800" dirty="0" err="1">
                <a:latin typeface="Arial" charset="0"/>
                <a:ea typeface="IPAMincho" charset="0"/>
                <a:cs typeface="IPAMincho" charset="0"/>
              </a:rPr>
              <a:t>lysosome</a:t>
            </a:r>
            <a:r>
              <a:rPr lang="en-US" sz="800" dirty="0">
                <a:latin typeface="Arial" charset="0"/>
                <a:ea typeface="IPAMincho" charset="0"/>
                <a:cs typeface="IPAMincho" charset="0"/>
              </a:rPr>
              <a:t>, iron can cycle between Fe</a:t>
            </a:r>
            <a:r>
              <a:rPr lang="en-US" sz="800" baseline="33000" dirty="0">
                <a:latin typeface="Arial" charset="0"/>
                <a:ea typeface="IPAMincho" charset="0"/>
                <a:cs typeface="IPAMincho" charset="0"/>
              </a:rPr>
              <a:t>3+</a:t>
            </a:r>
            <a:r>
              <a:rPr lang="en-US" sz="800" dirty="0">
                <a:latin typeface="Arial" charset="0"/>
                <a:ea typeface="IPAMincho" charset="0"/>
                <a:cs typeface="IPAMincho" charset="0"/>
              </a:rPr>
              <a:t> and Fe</a:t>
            </a:r>
            <a:r>
              <a:rPr lang="en-US" sz="800" baseline="33000" dirty="0">
                <a:latin typeface="Arial" charset="0"/>
                <a:ea typeface="IPAMincho" charset="0"/>
                <a:cs typeface="IPAMincho" charset="0"/>
              </a:rPr>
              <a:t>2+</a:t>
            </a:r>
            <a:r>
              <a:rPr lang="en-US" sz="800" dirty="0">
                <a:latin typeface="Arial" charset="0"/>
                <a:ea typeface="IPAMincho" charset="0"/>
                <a:cs typeface="IPAMincho" charset="0"/>
              </a:rPr>
              <a:t>, generating ROS and leading to </a:t>
            </a:r>
            <a:r>
              <a:rPr lang="en-US" sz="800" dirty="0" err="1">
                <a:latin typeface="Arial" charset="0"/>
                <a:ea typeface="IPAMincho" charset="0"/>
                <a:cs typeface="IPAMincho" charset="0"/>
              </a:rPr>
              <a:t>lysosomal</a:t>
            </a:r>
            <a:r>
              <a:rPr lang="en-US" sz="800" dirty="0">
                <a:latin typeface="Arial" charset="0"/>
                <a:ea typeface="IPAMincho" charset="0"/>
                <a:cs typeface="IPAMincho" charset="0"/>
              </a:rPr>
              <a:t> membrane </a:t>
            </a:r>
            <a:r>
              <a:rPr lang="en-US" sz="800" dirty="0" err="1">
                <a:latin typeface="Arial" charset="0"/>
                <a:ea typeface="IPAMincho" charset="0"/>
                <a:cs typeface="IPAMincho" charset="0"/>
              </a:rPr>
              <a:t>permeabilization</a:t>
            </a:r>
            <a:r>
              <a:rPr lang="en-US" sz="800" dirty="0">
                <a:latin typeface="Arial" charset="0"/>
                <a:ea typeface="IPAMincho" charset="0"/>
                <a:cs typeface="IPAMincho" charset="0"/>
              </a:rPr>
              <a:t> and DNA damage. </a:t>
            </a:r>
            <a:r>
              <a:rPr lang="en-US" sz="800" dirty="0" err="1">
                <a:latin typeface="Arial" charset="0"/>
                <a:ea typeface="IPAMincho" charset="0"/>
                <a:cs typeface="IPAMincho" charset="0"/>
              </a:rPr>
              <a:t>Cathepsin</a:t>
            </a:r>
            <a:r>
              <a:rPr lang="en-US" sz="800" dirty="0">
                <a:latin typeface="Arial" charset="0"/>
                <a:ea typeface="IPAMincho" charset="0"/>
                <a:cs typeface="IPAMincho" charset="0"/>
              </a:rPr>
              <a:t> and other </a:t>
            </a:r>
            <a:r>
              <a:rPr lang="en-US" sz="800" dirty="0" err="1">
                <a:latin typeface="Arial" charset="0"/>
                <a:ea typeface="IPAMincho" charset="0"/>
                <a:cs typeface="IPAMincho" charset="0"/>
              </a:rPr>
              <a:t>lysosomal</a:t>
            </a:r>
            <a:r>
              <a:rPr lang="en-US" sz="800" dirty="0">
                <a:latin typeface="Arial" charset="0"/>
                <a:ea typeface="IPAMincho" charset="0"/>
                <a:cs typeface="IPAMincho" charset="0"/>
              </a:rPr>
              <a:t> proteases induce release of mitochondrial </a:t>
            </a:r>
            <a:r>
              <a:rPr lang="en-US" sz="800" dirty="0" err="1">
                <a:latin typeface="Arial" charset="0"/>
                <a:ea typeface="IPAMincho" charset="0"/>
                <a:cs typeface="IPAMincho" charset="0"/>
              </a:rPr>
              <a:t>cytochrome</a:t>
            </a:r>
            <a:r>
              <a:rPr lang="en-US" sz="800" dirty="0">
                <a:latin typeface="Arial" charset="0"/>
                <a:ea typeface="IPAMincho" charset="0"/>
                <a:cs typeface="IPAMincho" charset="0"/>
              </a:rPr>
              <a:t> </a:t>
            </a:r>
            <a:r>
              <a:rPr lang="en-US" sz="800" i="1" dirty="0">
                <a:latin typeface="Arial" charset="0"/>
                <a:ea typeface="IPAMincho" charset="0"/>
                <a:cs typeface="IPAMincho" charset="0"/>
              </a:rPr>
              <a:t>c</a:t>
            </a:r>
            <a:r>
              <a:rPr lang="en-US" sz="800" dirty="0">
                <a:latin typeface="Arial" charset="0"/>
                <a:ea typeface="IPAMincho" charset="0"/>
                <a:cs typeface="IPAMincho" charset="0"/>
              </a:rPr>
              <a:t> (</a:t>
            </a:r>
            <a:r>
              <a:rPr lang="en-US" sz="800" dirty="0" err="1">
                <a:latin typeface="Arial" charset="0"/>
                <a:ea typeface="IPAMincho" charset="0"/>
                <a:cs typeface="IPAMincho" charset="0"/>
              </a:rPr>
              <a:t>Cyt</a:t>
            </a:r>
            <a:r>
              <a:rPr lang="en-US" sz="800" dirty="0">
                <a:latin typeface="Arial" charset="0"/>
                <a:ea typeface="IPAMincho" charset="0"/>
                <a:cs typeface="IPAMincho" charset="0"/>
              </a:rPr>
              <a:t>. c) and other pro-apoptotic proteins, leading to downstream </a:t>
            </a:r>
            <a:r>
              <a:rPr lang="en-US" sz="800" dirty="0" err="1">
                <a:latin typeface="Arial" charset="0"/>
                <a:ea typeface="IPAMincho" charset="0"/>
                <a:cs typeface="IPAMincho" charset="0"/>
              </a:rPr>
              <a:t>caspase</a:t>
            </a:r>
            <a:r>
              <a:rPr lang="en-US" sz="800" dirty="0">
                <a:latin typeface="Arial" charset="0"/>
                <a:ea typeface="IPAMincho" charset="0"/>
                <a:cs typeface="IPAMincho" charset="0"/>
              </a:rPr>
              <a:t> activation and apoptosis. Iron </a:t>
            </a:r>
            <a:r>
              <a:rPr lang="en-US" sz="800" dirty="0" err="1">
                <a:latin typeface="Arial" charset="0"/>
                <a:ea typeface="IPAMincho" charset="0"/>
                <a:cs typeface="IPAMincho" charset="0"/>
              </a:rPr>
              <a:t>chelation</a:t>
            </a:r>
            <a:r>
              <a:rPr lang="en-US" sz="800" dirty="0">
                <a:latin typeface="Arial" charset="0"/>
                <a:ea typeface="IPAMincho" charset="0"/>
                <a:cs typeface="IPAMincho" charset="0"/>
              </a:rPr>
              <a:t> (right) has multiple </a:t>
            </a:r>
            <a:r>
              <a:rPr lang="en-US" sz="800" dirty="0" err="1">
                <a:latin typeface="Arial" charset="0"/>
                <a:ea typeface="IPAMincho" charset="0"/>
                <a:cs typeface="IPAMincho" charset="0"/>
              </a:rPr>
              <a:t>antiproliferative</a:t>
            </a:r>
            <a:r>
              <a:rPr lang="en-US" sz="800" dirty="0">
                <a:latin typeface="Arial" charset="0"/>
                <a:ea typeface="IPAMincho" charset="0"/>
                <a:cs typeface="IPAMincho" charset="0"/>
              </a:rPr>
              <a:t>/pro-death effects on the cell. Iron </a:t>
            </a:r>
            <a:r>
              <a:rPr lang="en-US" sz="800" dirty="0" err="1">
                <a:latin typeface="Arial" charset="0"/>
                <a:ea typeface="IPAMincho" charset="0"/>
                <a:cs typeface="IPAMincho" charset="0"/>
              </a:rPr>
              <a:t>chelators</a:t>
            </a:r>
            <a:r>
              <a:rPr lang="en-US" sz="800" dirty="0">
                <a:latin typeface="Arial" charset="0"/>
                <a:ea typeface="IPAMincho" charset="0"/>
                <a:cs typeface="IPAMincho" charset="0"/>
              </a:rPr>
              <a:t> can induce </a:t>
            </a:r>
            <a:r>
              <a:rPr lang="en-US" sz="800" dirty="0" err="1">
                <a:latin typeface="Arial" charset="0"/>
                <a:ea typeface="IPAMincho" charset="0"/>
                <a:cs typeface="IPAMincho" charset="0"/>
              </a:rPr>
              <a:t>mitophagy</a:t>
            </a:r>
            <a:r>
              <a:rPr lang="en-US" sz="800" dirty="0">
                <a:latin typeface="Arial" charset="0"/>
                <a:ea typeface="IPAMincho" charset="0"/>
                <a:cs typeface="IPAMincho" charset="0"/>
              </a:rPr>
              <a:t>, cell cycle arrest, and apoptosis through various other mechanisms, including blocking DNA biosynthesis through inhibition of </a:t>
            </a:r>
            <a:r>
              <a:rPr lang="en-US" sz="800" dirty="0" err="1">
                <a:latin typeface="Arial" charset="0"/>
                <a:ea typeface="IPAMincho" charset="0"/>
                <a:cs typeface="IPAMincho" charset="0"/>
              </a:rPr>
              <a:t>ribonucleotide</a:t>
            </a:r>
            <a:r>
              <a:rPr lang="en-US" sz="800" dirty="0">
                <a:latin typeface="Arial" charset="0"/>
                <a:ea typeface="IPAMincho" charset="0"/>
                <a:cs typeface="IPAMincho" charset="0"/>
              </a:rPr>
              <a:t> </a:t>
            </a:r>
            <a:r>
              <a:rPr lang="en-US" sz="800" dirty="0" err="1">
                <a:latin typeface="Arial" charset="0"/>
                <a:ea typeface="IPAMincho" charset="0"/>
                <a:cs typeface="IPAMincho" charset="0"/>
              </a:rPr>
              <a:t>reductase</a:t>
            </a:r>
            <a:r>
              <a:rPr lang="en-US" sz="800" dirty="0">
                <a:latin typeface="Arial" charset="0"/>
                <a:ea typeface="IPAMincho" charset="0"/>
                <a:cs typeface="IPAMincho" charset="0"/>
              </a:rPr>
              <a:t>, </a:t>
            </a:r>
            <a:r>
              <a:rPr lang="en-US" sz="800" dirty="0" err="1">
                <a:latin typeface="Arial" charset="0"/>
                <a:ea typeface="IPAMincho" charset="0"/>
                <a:cs typeface="IPAMincho" charset="0"/>
              </a:rPr>
              <a:t>downregulation</a:t>
            </a:r>
            <a:r>
              <a:rPr lang="en-US" sz="800" dirty="0">
                <a:latin typeface="Arial" charset="0"/>
                <a:ea typeface="IPAMincho" charset="0"/>
                <a:cs typeface="IPAMincho" charset="0"/>
              </a:rPr>
              <a:t> of </a:t>
            </a:r>
            <a:r>
              <a:rPr lang="en-US" sz="800" dirty="0" err="1">
                <a:latin typeface="Arial" charset="0"/>
                <a:ea typeface="IPAMincho" charset="0"/>
                <a:cs typeface="IPAMincho" charset="0"/>
              </a:rPr>
              <a:t>cyclins</a:t>
            </a:r>
            <a:r>
              <a:rPr lang="en-US" sz="800" dirty="0">
                <a:latin typeface="Arial" charset="0"/>
                <a:ea typeface="IPAMincho" charset="0"/>
                <a:cs typeface="IPAMincho" charset="0"/>
              </a:rPr>
              <a:t> and </a:t>
            </a:r>
            <a:r>
              <a:rPr lang="en-US" sz="800" dirty="0" err="1">
                <a:latin typeface="Arial" charset="0"/>
                <a:ea typeface="IPAMincho" charset="0"/>
                <a:cs typeface="IPAMincho" charset="0"/>
              </a:rPr>
              <a:t>cyclin</a:t>
            </a:r>
            <a:r>
              <a:rPr lang="en-US" sz="800" dirty="0">
                <a:latin typeface="Arial" charset="0"/>
                <a:ea typeface="IPAMincho" charset="0"/>
                <a:cs typeface="IPAMincho" charset="0"/>
              </a:rPr>
              <a:t>-dependent </a:t>
            </a:r>
            <a:r>
              <a:rPr lang="en-US" sz="800" dirty="0" err="1">
                <a:latin typeface="Arial" charset="0"/>
                <a:ea typeface="IPAMincho" charset="0"/>
                <a:cs typeface="IPAMincho" charset="0"/>
              </a:rPr>
              <a:t>kinases</a:t>
            </a:r>
            <a:r>
              <a:rPr lang="en-US" sz="800" dirty="0">
                <a:latin typeface="Arial" charset="0"/>
                <a:ea typeface="IPAMincho" charset="0"/>
                <a:cs typeface="IPAMincho" charset="0"/>
              </a:rPr>
              <a:t> (CDKs), induction of the tumor suppressor p53, </a:t>
            </a:r>
            <a:r>
              <a:rPr lang="en-US" sz="800" dirty="0" err="1">
                <a:latin typeface="Arial" charset="0"/>
                <a:ea typeface="IPAMincho" charset="0"/>
                <a:cs typeface="IPAMincho" charset="0"/>
              </a:rPr>
              <a:t>downregulation</a:t>
            </a:r>
            <a:r>
              <a:rPr lang="en-US" sz="800" dirty="0">
                <a:latin typeface="Arial" charset="0"/>
                <a:ea typeface="IPAMincho" charset="0"/>
                <a:cs typeface="IPAMincho" charset="0"/>
              </a:rPr>
              <a:t> of the apoptosis inhibitor Bcl-2, and </a:t>
            </a:r>
            <a:r>
              <a:rPr lang="en-US" sz="800" dirty="0" err="1">
                <a:latin typeface="Arial" charset="0"/>
                <a:ea typeface="IPAMincho" charset="0"/>
                <a:cs typeface="IPAMincho" charset="0"/>
              </a:rPr>
              <a:t>upregulation</a:t>
            </a:r>
            <a:r>
              <a:rPr lang="en-US" sz="800" dirty="0">
                <a:latin typeface="Arial" charset="0"/>
                <a:ea typeface="IPAMincho" charset="0"/>
                <a:cs typeface="IPAMincho" charset="0"/>
              </a:rPr>
              <a:t> of apoptosis activator </a:t>
            </a:r>
            <a:r>
              <a:rPr lang="en-US" sz="800" dirty="0" err="1">
                <a:latin typeface="Arial" charset="0"/>
                <a:ea typeface="IPAMincho" charset="0"/>
                <a:cs typeface="IPAMincho" charset="0"/>
              </a:rPr>
              <a:t>Bax</a:t>
            </a:r>
            <a:r>
              <a:rPr lang="en-US" sz="800" dirty="0">
                <a:latin typeface="Arial" charset="0"/>
                <a:ea typeface="IPAMincho" charset="0"/>
                <a:cs typeface="IPAMincho" charset="0"/>
              </a:rPr>
              <a:t>.</a:t>
            </a: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800" dirty="0">
              <a:latin typeface="Arial" charset="0"/>
              <a:ea typeface="IPAMincho" charset="0"/>
              <a:cs typeface="IPAMincho"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7023555-5D0D-4C95-B438-D2F9B92820EC}" type="slidenum">
              <a:rPr lang="en-US"/>
              <a:pPr/>
              <a:t>33</a:t>
            </a:fld>
            <a:endParaRPr lang="en-US"/>
          </a:p>
        </p:txBody>
      </p:sp>
      <p:sp>
        <p:nvSpPr>
          <p:cNvPr id="15361"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5362" name="Text Box 2"/>
          <p:cNvSpPr txBox="1">
            <a:spLocks noGrp="1" noChangeArrowheads="1"/>
          </p:cNvSpPr>
          <p:nvPr>
            <p:ph type="body" idx="1"/>
          </p:nvPr>
        </p:nvSpPr>
        <p:spPr bwMode="auto">
          <a:xfrm>
            <a:off x="686361" y="4342535"/>
            <a:ext cx="5485279" cy="1330614"/>
          </a:xfrm>
          <a:prstGeom prst="rect">
            <a:avLst/>
          </a:prstGeom>
          <a:noFill/>
          <a:ln cap="flat">
            <a:round/>
            <a:headEnd/>
            <a:tailEnd/>
          </a:ln>
        </p:spPr>
        <p:txBody>
          <a:bodyPr lIns="0" tIns="7124" rIns="0" bIns="0"/>
          <a:lstStyle/>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r>
              <a:rPr lang="en-US" sz="800" dirty="0">
                <a:latin typeface="Arial" charset="0"/>
                <a:ea typeface="IPAMincho" charset="0"/>
                <a:cs typeface="IPAMincho" charset="0"/>
              </a:rPr>
              <a:t>Mechanisms of Intracellular and Systemic Iron Homeostasis. (A) Intracellular iron homeostasis is predominantly controlled by the post-transcriptional control of iron metabolism genes via the iron responsive element–iron regulatory protein (IRE–IRP) system. The iron-sensitive IRE–IRP interaction regulates the translation rate or mRNA stability of mRNAs depending upon the location of the IRE in the 5′- or 3′-untranslated region (UTR). (B) Systemic iron homeostasis is regulated by the circulating peptide hormone </a:t>
            </a:r>
            <a:r>
              <a:rPr lang="en-US" sz="800" dirty="0" err="1">
                <a:latin typeface="Arial" charset="0"/>
                <a:ea typeface="IPAMincho" charset="0"/>
                <a:cs typeface="IPAMincho" charset="0"/>
              </a:rPr>
              <a:t>hepcidin</a:t>
            </a:r>
            <a:r>
              <a:rPr lang="en-US" sz="800" dirty="0">
                <a:latin typeface="Arial" charset="0"/>
                <a:ea typeface="IPAMincho" charset="0"/>
                <a:cs typeface="IPAMincho" charset="0"/>
              </a:rPr>
              <a:t>, which binds to </a:t>
            </a:r>
            <a:r>
              <a:rPr lang="en-US" sz="800" dirty="0" err="1">
                <a:latin typeface="Arial" charset="0"/>
                <a:ea typeface="IPAMincho" charset="0"/>
                <a:cs typeface="IPAMincho" charset="0"/>
              </a:rPr>
              <a:t>ferroportin</a:t>
            </a:r>
            <a:r>
              <a:rPr lang="en-US" sz="800" dirty="0">
                <a:latin typeface="Arial" charset="0"/>
                <a:ea typeface="IPAMincho" charset="0"/>
                <a:cs typeface="IPAMincho" charset="0"/>
              </a:rPr>
              <a:t> (</a:t>
            </a:r>
            <a:r>
              <a:rPr lang="en-US" sz="800" dirty="0" err="1">
                <a:latin typeface="Arial" charset="0"/>
                <a:ea typeface="IPAMincho" charset="0"/>
                <a:cs typeface="IPAMincho" charset="0"/>
              </a:rPr>
              <a:t>Fpn</a:t>
            </a:r>
            <a:r>
              <a:rPr lang="en-US" sz="800" dirty="0">
                <a:latin typeface="Arial" charset="0"/>
                <a:ea typeface="IPAMincho" charset="0"/>
                <a:cs typeface="IPAMincho" charset="0"/>
              </a:rPr>
              <a:t>) on the plasma membrane and induces </a:t>
            </a:r>
            <a:r>
              <a:rPr lang="en-US" sz="800" dirty="0" err="1">
                <a:latin typeface="Arial" charset="0"/>
                <a:ea typeface="IPAMincho" charset="0"/>
                <a:cs typeface="IPAMincho" charset="0"/>
              </a:rPr>
              <a:t>Fpn</a:t>
            </a:r>
            <a:r>
              <a:rPr lang="en-US" sz="800" dirty="0">
                <a:latin typeface="Arial" charset="0"/>
                <a:ea typeface="IPAMincho" charset="0"/>
                <a:cs typeface="IPAMincho" charset="0"/>
              </a:rPr>
              <a:t> internalization and degradation on various cell types.</a:t>
            </a: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800" dirty="0">
              <a:latin typeface="Arial" charset="0"/>
              <a:ea typeface="IPAMincho" charset="0"/>
              <a:cs typeface="IPAMincho"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pl-PL"/>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Intracellular pathways of copper distribution. Copper enters the cell through the high-affinity copper transporter Ctr1 and binds to </a:t>
            </a:r>
            <a:r>
              <a:rPr lang="en-GB" dirty="0" err="1">
                <a:latin typeface="Arial" charset="0"/>
                <a:ea typeface="msgothic" charset="0"/>
                <a:cs typeface="msgothic" charset="0"/>
              </a:rPr>
              <a:t>cytosolic</a:t>
            </a:r>
            <a:r>
              <a:rPr lang="en-GB" dirty="0">
                <a:latin typeface="Arial" charset="0"/>
                <a:ea typeface="msgothic" charset="0"/>
                <a:cs typeface="msgothic" charset="0"/>
              </a:rPr>
              <a:t> copper chaperones. Cox17 may participate in delivery of copper to the mitochondrion, although this role has recently been questioned (174), and together with </a:t>
            </a:r>
            <a:r>
              <a:rPr lang="en-GB" dirty="0" err="1">
                <a:latin typeface="Arial" charset="0"/>
                <a:ea typeface="msgothic" charset="0"/>
                <a:cs typeface="msgothic" charset="0"/>
              </a:rPr>
              <a:t>Sco</a:t>
            </a:r>
            <a:r>
              <a:rPr lang="en-GB" dirty="0">
                <a:latin typeface="Arial" charset="0"/>
                <a:ea typeface="msgothic" charset="0"/>
                <a:cs typeface="msgothic" charset="0"/>
              </a:rPr>
              <a:t> proteins facilitates incorporation of copper into </a:t>
            </a:r>
            <a:r>
              <a:rPr lang="en-GB" dirty="0" err="1">
                <a:latin typeface="Arial" charset="0"/>
                <a:ea typeface="msgothic" charset="0"/>
                <a:cs typeface="msgothic" charset="0"/>
              </a:rPr>
              <a:t>cytochrome</a:t>
            </a:r>
            <a:r>
              <a:rPr lang="en-GB" dirty="0">
                <a:latin typeface="Arial" charset="0"/>
                <a:ea typeface="msgothic" charset="0"/>
                <a:cs typeface="msgothic" charset="0"/>
              </a:rPr>
              <a:t>-</a:t>
            </a:r>
            <a:r>
              <a:rPr lang="en-GB" i="1" dirty="0">
                <a:latin typeface="Arial" charset="0"/>
                <a:ea typeface="msgothic" charset="0"/>
                <a:cs typeface="msgothic" charset="0"/>
              </a:rPr>
              <a:t>c</a:t>
            </a:r>
            <a:r>
              <a:rPr lang="en-GB" dirty="0">
                <a:latin typeface="Arial" charset="0"/>
                <a:ea typeface="msgothic" charset="0"/>
                <a:cs typeface="msgothic" charset="0"/>
              </a:rPr>
              <a:t> </a:t>
            </a:r>
            <a:r>
              <a:rPr lang="en-GB" dirty="0" err="1">
                <a:latin typeface="Arial" charset="0"/>
                <a:ea typeface="msgothic" charset="0"/>
                <a:cs typeface="msgothic" charset="0"/>
              </a:rPr>
              <a:t>oxidase</a:t>
            </a:r>
            <a:r>
              <a:rPr lang="en-GB" dirty="0">
                <a:latin typeface="Arial" charset="0"/>
                <a:ea typeface="msgothic" charset="0"/>
                <a:cs typeface="msgothic" charset="0"/>
              </a:rPr>
              <a:t> (COX). CCS transfers copper to </a:t>
            </a:r>
            <a:r>
              <a:rPr lang="en-GB" dirty="0" err="1">
                <a:latin typeface="Arial" charset="0"/>
                <a:ea typeface="msgothic" charset="0"/>
                <a:cs typeface="msgothic" charset="0"/>
              </a:rPr>
              <a:t>cytosolic</a:t>
            </a:r>
            <a:r>
              <a:rPr lang="en-GB" dirty="0">
                <a:latin typeface="Arial" charset="0"/>
                <a:ea typeface="msgothic" charset="0"/>
                <a:cs typeface="msgothic" charset="0"/>
              </a:rPr>
              <a:t> SOD1. The red arrows indicate the pathway in which Cu-</a:t>
            </a:r>
            <a:r>
              <a:rPr lang="en-GB" dirty="0" err="1">
                <a:latin typeface="Arial" charset="0"/>
                <a:ea typeface="msgothic" charset="0"/>
                <a:cs typeface="msgothic" charset="0"/>
              </a:rPr>
              <a:t>ATPases</a:t>
            </a:r>
            <a:r>
              <a:rPr lang="en-GB" dirty="0">
                <a:latin typeface="Arial" charset="0"/>
                <a:ea typeface="msgothic" charset="0"/>
                <a:cs typeface="msgothic" charset="0"/>
              </a:rPr>
              <a:t> play the major role. In this pathway, Cu-</a:t>
            </a:r>
            <a:r>
              <a:rPr lang="en-GB" dirty="0" err="1">
                <a:latin typeface="Arial" charset="0"/>
                <a:ea typeface="msgothic" charset="0"/>
                <a:cs typeface="msgothic" charset="0"/>
              </a:rPr>
              <a:t>ATPases</a:t>
            </a:r>
            <a:r>
              <a:rPr lang="en-GB" dirty="0">
                <a:latin typeface="Arial" charset="0"/>
                <a:ea typeface="msgothic" charset="0"/>
                <a:cs typeface="msgothic" charset="0"/>
              </a:rPr>
              <a:t> receive copper from ATOX1, transfer copper into the lumen of the </a:t>
            </a:r>
            <a:r>
              <a:rPr lang="en-GB" dirty="0" err="1">
                <a:latin typeface="Arial" charset="0"/>
                <a:ea typeface="msgothic" charset="0"/>
                <a:cs typeface="msgothic" charset="0"/>
              </a:rPr>
              <a:t>secretory</a:t>
            </a:r>
            <a:r>
              <a:rPr lang="en-GB" dirty="0">
                <a:latin typeface="Arial" charset="0"/>
                <a:ea typeface="msgothic" charset="0"/>
                <a:cs typeface="msgothic" charset="0"/>
              </a:rPr>
              <a:t> pathway, and also export excess copper from the cell.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AEEA528-B9BB-45F0-AB1B-CBBCFC436154}" type="slidenum">
              <a:rPr lang="en-US"/>
              <a:pPr/>
              <a:t>35</a:t>
            </a:fld>
            <a:endParaRPr lang="en-US"/>
          </a:p>
        </p:txBody>
      </p:sp>
      <p:sp>
        <p:nvSpPr>
          <p:cNvPr id="16385"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6386" name="Text Box 2"/>
          <p:cNvSpPr txBox="1">
            <a:spLocks noGrp="1" noChangeArrowheads="1"/>
          </p:cNvSpPr>
          <p:nvPr>
            <p:ph type="body" idx="1"/>
          </p:nvPr>
        </p:nvSpPr>
        <p:spPr bwMode="auto">
          <a:xfrm>
            <a:off x="686361" y="4342535"/>
            <a:ext cx="5485279" cy="1098261"/>
          </a:xfrm>
          <a:prstGeom prst="rect">
            <a:avLst/>
          </a:prstGeom>
          <a:noFill/>
          <a:ln cap="flat">
            <a:round/>
            <a:headEnd/>
            <a:tailEnd/>
          </a:ln>
        </p:spPr>
        <p:txBody>
          <a:bodyPr lIns="0" tIns="7124" rIns="0" bIns="0"/>
          <a:lstStyle/>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r>
              <a:rPr lang="en-US" sz="800" dirty="0" err="1">
                <a:latin typeface="Arial" charset="0"/>
                <a:ea typeface="IPAMincho" charset="0"/>
                <a:cs typeface="IPAMincho" charset="0"/>
              </a:rPr>
              <a:t>Hexadentate</a:t>
            </a:r>
            <a:r>
              <a:rPr lang="en-US" sz="800" dirty="0">
                <a:latin typeface="Arial" charset="0"/>
                <a:ea typeface="IPAMincho" charset="0"/>
                <a:cs typeface="IPAMincho" charset="0"/>
              </a:rPr>
              <a:t> and Tridentate </a:t>
            </a:r>
            <a:r>
              <a:rPr lang="en-US" sz="800" dirty="0" err="1">
                <a:latin typeface="Arial" charset="0"/>
                <a:ea typeface="IPAMincho" charset="0"/>
                <a:cs typeface="IPAMincho" charset="0"/>
              </a:rPr>
              <a:t>Chelators</a:t>
            </a:r>
            <a:r>
              <a:rPr lang="en-US" sz="800" dirty="0">
                <a:latin typeface="Arial" charset="0"/>
                <a:ea typeface="IPAMincho" charset="0"/>
                <a:cs typeface="IPAMincho" charset="0"/>
              </a:rPr>
              <a:t> Sequester Iron with Different Chemistries. </a:t>
            </a:r>
            <a:r>
              <a:rPr lang="en-US" sz="800" dirty="0" err="1">
                <a:latin typeface="Arial" charset="0"/>
                <a:ea typeface="IPAMincho" charset="0"/>
                <a:cs typeface="IPAMincho" charset="0"/>
              </a:rPr>
              <a:t>Deferoxamine</a:t>
            </a:r>
            <a:r>
              <a:rPr lang="en-US" sz="800" dirty="0">
                <a:latin typeface="Arial" charset="0"/>
                <a:ea typeface="IPAMincho" charset="0"/>
                <a:cs typeface="IPAMincho" charset="0"/>
              </a:rPr>
              <a:t> (DFO) forms six bonds with a central iron atom, rendering the Fe</a:t>
            </a:r>
            <a:r>
              <a:rPr lang="en-US" sz="800" baseline="33000" dirty="0">
                <a:latin typeface="Arial" charset="0"/>
                <a:ea typeface="IPAMincho" charset="0"/>
                <a:cs typeface="IPAMincho" charset="0"/>
              </a:rPr>
              <a:t>3+</a:t>
            </a:r>
            <a:r>
              <a:rPr lang="en-US" sz="800" dirty="0">
                <a:latin typeface="Arial" charset="0"/>
                <a:ea typeface="IPAMincho" charset="0"/>
                <a:cs typeface="IPAMincho" charset="0"/>
              </a:rPr>
              <a:t> inert. Tridentate </a:t>
            </a:r>
            <a:r>
              <a:rPr lang="en-US" sz="800" dirty="0" err="1">
                <a:latin typeface="Arial" charset="0"/>
                <a:ea typeface="IPAMincho" charset="0"/>
                <a:cs typeface="IPAMincho" charset="0"/>
              </a:rPr>
              <a:t>chelators</a:t>
            </a:r>
            <a:r>
              <a:rPr lang="en-US" sz="800" dirty="0">
                <a:latin typeface="Arial" charset="0"/>
                <a:ea typeface="IPAMincho" charset="0"/>
                <a:cs typeface="IPAMincho" charset="0"/>
              </a:rPr>
              <a:t>, such as </a:t>
            </a:r>
            <a:r>
              <a:rPr lang="en-US" sz="800" dirty="0" err="1">
                <a:latin typeface="Arial" charset="0"/>
                <a:ea typeface="IPAMincho" charset="0"/>
                <a:cs typeface="IPAMincho" charset="0"/>
              </a:rPr>
              <a:t>Dfx</a:t>
            </a:r>
            <a:r>
              <a:rPr lang="en-US" sz="800" dirty="0">
                <a:latin typeface="Arial" charset="0"/>
                <a:ea typeface="IPAMincho" charset="0"/>
                <a:cs typeface="IPAMincho" charset="0"/>
              </a:rPr>
              <a:t> and Dp44mT, only form three bonds with iron, allowing iron reduction and Fenton chemistry with subsequent reactive oxygen species (ROS) generation.</a:t>
            </a: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800" dirty="0">
              <a:latin typeface="Arial" charset="0"/>
              <a:ea typeface="IPAMincho" charset="0"/>
              <a:cs typeface="IPAMincho"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79B4E97-375A-4DCC-B504-57ED13A5FCCA}" type="slidenum">
              <a:rPr lang="en-US"/>
              <a:pPr/>
              <a:t>36</a:t>
            </a:fld>
            <a:endParaRPr lang="en-US"/>
          </a:p>
        </p:txBody>
      </p:sp>
      <p:sp>
        <p:nvSpPr>
          <p:cNvPr id="13313"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686361" y="4342535"/>
            <a:ext cx="5485279" cy="1447511"/>
          </a:xfrm>
          <a:prstGeom prst="rect">
            <a:avLst/>
          </a:prstGeom>
          <a:noFill/>
          <a:ln cap="flat">
            <a:round/>
            <a:headEnd/>
            <a:tailEnd/>
          </a:ln>
        </p:spPr>
        <p:txBody>
          <a:bodyPr lIns="0" tIns="7124" rIns="0" bIns="0"/>
          <a:lstStyle/>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r>
              <a:rPr lang="en-US" sz="800" dirty="0">
                <a:latin typeface="Arial" charset="0"/>
                <a:ea typeface="IPAMincho" charset="0"/>
                <a:cs typeface="IPAMincho" charset="0"/>
              </a:rPr>
              <a:t>The </a:t>
            </a:r>
            <a:r>
              <a:rPr lang="en-US" sz="800" dirty="0" err="1">
                <a:latin typeface="Arial" charset="0"/>
                <a:ea typeface="IPAMincho" charset="0"/>
                <a:cs typeface="IPAMincho" charset="0"/>
              </a:rPr>
              <a:t>Ferroportin–Hepcidin</a:t>
            </a:r>
            <a:r>
              <a:rPr lang="en-US" sz="800" dirty="0">
                <a:latin typeface="Arial" charset="0"/>
                <a:ea typeface="IPAMincho" charset="0"/>
                <a:cs typeface="IPAMincho" charset="0"/>
              </a:rPr>
              <a:t> Axis Is Altered in Cancers. Normal breast and prostate cells (right) contain relatively low intracellular iron as a result of high </a:t>
            </a:r>
            <a:r>
              <a:rPr lang="en-US" sz="800" dirty="0" err="1">
                <a:latin typeface="Arial" charset="0"/>
                <a:ea typeface="IPAMincho" charset="0"/>
                <a:cs typeface="IPAMincho" charset="0"/>
              </a:rPr>
              <a:t>ferroportin</a:t>
            </a:r>
            <a:r>
              <a:rPr lang="en-US" sz="800" dirty="0">
                <a:latin typeface="Arial" charset="0"/>
                <a:ea typeface="IPAMincho" charset="0"/>
                <a:cs typeface="IPAMincho" charset="0"/>
              </a:rPr>
              <a:t>, low </a:t>
            </a:r>
            <a:r>
              <a:rPr lang="en-US" sz="800" dirty="0" err="1">
                <a:latin typeface="Arial" charset="0"/>
                <a:ea typeface="IPAMincho" charset="0"/>
                <a:cs typeface="IPAMincho" charset="0"/>
              </a:rPr>
              <a:t>hepcidin</a:t>
            </a:r>
            <a:r>
              <a:rPr lang="en-US" sz="800" dirty="0">
                <a:latin typeface="Arial" charset="0"/>
                <a:ea typeface="IPAMincho" charset="0"/>
                <a:cs typeface="IPAMincho" charset="0"/>
              </a:rPr>
              <a:t>, and low TfR1 expression. By contrast, breast and prostate cancer cells (left) often have elevated TfR1 as well as low </a:t>
            </a:r>
            <a:r>
              <a:rPr lang="en-US" sz="800" dirty="0" err="1">
                <a:latin typeface="Arial" charset="0"/>
                <a:ea typeface="IPAMincho" charset="0"/>
                <a:cs typeface="IPAMincho" charset="0"/>
              </a:rPr>
              <a:t>ferroportin</a:t>
            </a:r>
            <a:r>
              <a:rPr lang="en-US" sz="800" dirty="0">
                <a:latin typeface="Arial" charset="0"/>
                <a:ea typeface="IPAMincho" charset="0"/>
                <a:cs typeface="IPAMincho" charset="0"/>
              </a:rPr>
              <a:t> expression because of </a:t>
            </a:r>
            <a:r>
              <a:rPr lang="en-US" sz="800" dirty="0" err="1">
                <a:latin typeface="Arial" charset="0"/>
                <a:ea typeface="IPAMincho" charset="0"/>
                <a:cs typeface="IPAMincho" charset="0"/>
              </a:rPr>
              <a:t>hypermethylation</a:t>
            </a:r>
            <a:r>
              <a:rPr lang="en-US" sz="800" dirty="0">
                <a:latin typeface="Arial" charset="0"/>
                <a:ea typeface="IPAMincho" charset="0"/>
                <a:cs typeface="IPAMincho" charset="0"/>
              </a:rPr>
              <a:t> of the </a:t>
            </a:r>
            <a:r>
              <a:rPr lang="en-US" sz="800" dirty="0" err="1">
                <a:latin typeface="Arial" charset="0"/>
                <a:ea typeface="IPAMincho" charset="0"/>
                <a:cs typeface="IPAMincho" charset="0"/>
              </a:rPr>
              <a:t>ferroportin</a:t>
            </a:r>
            <a:r>
              <a:rPr lang="en-US" sz="800" dirty="0">
                <a:latin typeface="Arial" charset="0"/>
                <a:ea typeface="IPAMincho" charset="0"/>
                <a:cs typeface="IPAMincho" charset="0"/>
              </a:rPr>
              <a:t> promoter which inhibits </a:t>
            </a:r>
            <a:r>
              <a:rPr lang="en-US" sz="800" dirty="0" err="1">
                <a:latin typeface="Arial" charset="0"/>
                <a:ea typeface="IPAMincho" charset="0"/>
                <a:cs typeface="IPAMincho" charset="0"/>
              </a:rPr>
              <a:t>Fpn</a:t>
            </a:r>
            <a:r>
              <a:rPr lang="en-US" sz="800" dirty="0">
                <a:latin typeface="Arial" charset="0"/>
                <a:ea typeface="IPAMincho" charset="0"/>
                <a:cs typeface="IPAMincho" charset="0"/>
              </a:rPr>
              <a:t> transcription factors (Nrf2, MZF1). In addition, post-translational repression of </a:t>
            </a:r>
            <a:r>
              <a:rPr lang="en-US" sz="800" dirty="0" err="1">
                <a:latin typeface="Arial" charset="0"/>
                <a:ea typeface="IPAMincho" charset="0"/>
                <a:cs typeface="IPAMincho" charset="0"/>
              </a:rPr>
              <a:t>Fpn</a:t>
            </a:r>
            <a:r>
              <a:rPr lang="en-US" sz="800" dirty="0">
                <a:latin typeface="Arial" charset="0"/>
                <a:ea typeface="IPAMincho" charset="0"/>
                <a:cs typeface="IPAMincho" charset="0"/>
              </a:rPr>
              <a:t> by tumor- and liver-derived </a:t>
            </a:r>
            <a:r>
              <a:rPr lang="en-US" sz="800" dirty="0" err="1">
                <a:latin typeface="Arial" charset="0"/>
                <a:ea typeface="IPAMincho" charset="0"/>
                <a:cs typeface="IPAMincho" charset="0"/>
              </a:rPr>
              <a:t>hepcidin</a:t>
            </a:r>
            <a:r>
              <a:rPr lang="en-US" sz="800" dirty="0">
                <a:latin typeface="Arial" charset="0"/>
                <a:ea typeface="IPAMincho" charset="0"/>
                <a:cs typeface="IPAMincho" charset="0"/>
              </a:rPr>
              <a:t> further blocks iron efflux. Consequently, these cancer cells can aberrantly accumulate intracellular iron, leading to increased cell proliferation and an aggressive cancer phenotype.</a:t>
            </a: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1800" dirty="0">
              <a:latin typeface="Arial" charset="0"/>
              <a:ea typeface="IPAMincho" charset="0"/>
              <a:cs typeface="IPAMincho" charset="0"/>
            </a:endParaRPr>
          </a:p>
          <a:p>
            <a:pPr marL="193749" indent="-192324">
              <a:lnSpc>
                <a:spcPct val="93000"/>
              </a:lnSpc>
              <a:spcBef>
                <a:spcPct val="0"/>
              </a:spcBef>
              <a:tabLst>
                <a:tab pos="649628" algn="l"/>
                <a:tab pos="1299256" algn="l"/>
                <a:tab pos="1948884" algn="l"/>
                <a:tab pos="2598511" algn="l"/>
                <a:tab pos="3248139" algn="l"/>
                <a:tab pos="3897767" algn="l"/>
                <a:tab pos="4547395" algn="l"/>
                <a:tab pos="5197023" algn="l"/>
              </a:tabLst>
            </a:pPr>
            <a:endParaRPr lang="en-US" sz="800" dirty="0">
              <a:latin typeface="Arial" charset="0"/>
              <a:ea typeface="IPAMincho" charset="0"/>
              <a:cs typeface="IPAMincho"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37</a:t>
            </a:fld>
            <a:endParaRPr lang="pl-P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38</a:t>
            </a:fld>
            <a:endParaRPr lang="pl-P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fontScale="92500" lnSpcReduction="20000"/>
          </a:bodyPr>
          <a:lstStyle/>
          <a:p>
            <a:r>
              <a:rPr lang="pl-PL" sz="1200" b="0" i="0" kern="1200" dirty="0" smtClean="0">
                <a:solidFill>
                  <a:schemeClr val="tx1"/>
                </a:solidFill>
                <a:latin typeface="+mn-lt"/>
                <a:ea typeface="+mn-ea"/>
                <a:cs typeface="+mn-cs"/>
              </a:rPr>
              <a:t>http://www.nature.com/scitable/topicpage/calreticulin-a-multifaceted-protein-14237270</a:t>
            </a:r>
          </a:p>
          <a:p>
            <a:endParaRPr lang="pl-PL" sz="1200" b="0" i="0" kern="1200" dirty="0" smtClean="0">
              <a:solidFill>
                <a:schemeClr val="tx1"/>
              </a:solidFill>
              <a:latin typeface="+mn-lt"/>
              <a:ea typeface="+mn-ea"/>
              <a:cs typeface="+mn-cs"/>
            </a:endParaRPr>
          </a:p>
          <a:p>
            <a:endParaRPr lang="pl-PL"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Calcium (Ca</a:t>
            </a:r>
            <a:r>
              <a:rPr lang="en-US" sz="1200" b="0" i="0" kern="1200" baseline="30000" dirty="0" smtClean="0">
                <a:solidFill>
                  <a:schemeClr val="tx1"/>
                </a:solidFill>
                <a:latin typeface="+mn-lt"/>
                <a:ea typeface="+mn-ea"/>
                <a:cs typeface="+mn-cs"/>
              </a:rPr>
              <a:t>2+</a:t>
            </a:r>
            <a:r>
              <a:rPr lang="en-US" sz="1200" b="0" i="0" kern="1200" dirty="0" smtClean="0">
                <a:solidFill>
                  <a:schemeClr val="tx1"/>
                </a:solidFill>
                <a:latin typeface="+mn-lt"/>
                <a:ea typeface="+mn-ea"/>
                <a:cs typeface="+mn-cs"/>
              </a:rPr>
              <a:t>) is transported into a cell by several types of channels, which are shown as dark-red, side-by-side dog-bone-shaped structures. These channels span the plasma membrane and include voltage-sensitive channels, store-operated channels, and receptor-operated channels. Black arrows show calcium (Ca</a:t>
            </a:r>
            <a:r>
              <a:rPr lang="en-US" sz="1200" b="0" i="0" kern="1200" baseline="30000" dirty="0" smtClean="0">
                <a:solidFill>
                  <a:schemeClr val="tx1"/>
                </a:solidFill>
                <a:latin typeface="+mn-lt"/>
                <a:ea typeface="+mn-ea"/>
                <a:cs typeface="+mn-cs"/>
              </a:rPr>
              <a:t>2+</a:t>
            </a:r>
            <a:r>
              <a:rPr lang="en-US" sz="1200" b="0" i="0" kern="1200" dirty="0" smtClean="0">
                <a:solidFill>
                  <a:schemeClr val="tx1"/>
                </a:solidFill>
                <a:latin typeface="+mn-lt"/>
                <a:ea typeface="+mn-ea"/>
                <a:cs typeface="+mn-cs"/>
              </a:rPr>
              <a:t>) moving through the channels from the extracellular environment into the interior of the cell. Calcium is shown being transported out of the cell by the plasma membrane calcium (Ca</a:t>
            </a:r>
            <a:r>
              <a:rPr lang="en-US" sz="1200" b="0" i="0" kern="1200" baseline="30000" dirty="0" smtClean="0">
                <a:solidFill>
                  <a:schemeClr val="tx1"/>
                </a:solidFill>
                <a:latin typeface="+mn-lt"/>
                <a:ea typeface="+mn-ea"/>
                <a:cs typeface="+mn-cs"/>
              </a:rPr>
              <a:t>2+</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ATPase</a:t>
            </a:r>
            <a:r>
              <a:rPr lang="en-US" sz="1200" b="0" i="0" kern="1200" dirty="0" smtClean="0">
                <a:solidFill>
                  <a:schemeClr val="tx1"/>
                </a:solidFill>
                <a:latin typeface="+mn-lt"/>
                <a:ea typeface="+mn-ea"/>
                <a:cs typeface="+mn-cs"/>
              </a:rPr>
              <a:t> (PMCA), which is depicted as a purple, barrel-shaped structure that spans the plasma membrane. Calcium is also transported out of the cell by a sodium (Na</a:t>
            </a:r>
            <a:r>
              <a:rPr lang="en-US" sz="1200" b="0" i="0" kern="1200" baseline="300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)/calcium (Ca</a:t>
            </a:r>
            <a:r>
              <a:rPr lang="en-US" sz="1200" b="0" i="0" kern="1200" baseline="30000" dirty="0" smtClean="0">
                <a:solidFill>
                  <a:schemeClr val="tx1"/>
                </a:solidFill>
                <a:latin typeface="+mn-lt"/>
                <a:ea typeface="+mn-ea"/>
                <a:cs typeface="+mn-cs"/>
              </a:rPr>
              <a:t>2+</a:t>
            </a:r>
            <a:r>
              <a:rPr lang="en-US" sz="1200" b="0" i="0" kern="1200" dirty="0" smtClean="0">
                <a:solidFill>
                  <a:schemeClr val="tx1"/>
                </a:solidFill>
                <a:latin typeface="+mn-lt"/>
                <a:ea typeface="+mn-ea"/>
                <a:cs typeface="+mn-cs"/>
              </a:rPr>
              <a:t>) exchanger (NCX), which is depicted as a tan circle in the plasma membrane. Inside the cell, calcium can be sequestered within the endoplasmic reticulum (ER), which is depicted as an orange rectangle, or in the mitochondria. A single mitochondrion is depicted as an orange, oval-shaped structure with a folded inner membrane. The inner membrane space of the mitochondria is dark orange, and the mitochondrial matrix space is light orange. Calcium is transported into the ER by the </a:t>
            </a:r>
            <a:r>
              <a:rPr lang="en-US" sz="1200" b="0" i="0" kern="1200" dirty="0" err="1" smtClean="0">
                <a:solidFill>
                  <a:schemeClr val="tx1"/>
                </a:solidFill>
                <a:latin typeface="+mn-lt"/>
                <a:ea typeface="+mn-ea"/>
                <a:cs typeface="+mn-cs"/>
              </a:rPr>
              <a:t>sarco</a:t>
            </a:r>
            <a:r>
              <a:rPr lang="en-US" sz="1200" b="0" i="0" kern="1200" dirty="0" smtClean="0">
                <a:solidFill>
                  <a:schemeClr val="tx1"/>
                </a:solidFill>
                <a:latin typeface="+mn-lt"/>
                <a:ea typeface="+mn-ea"/>
                <a:cs typeface="+mn-cs"/>
              </a:rPr>
              <a:t>(</a:t>
            </a:r>
            <a:r>
              <a:rPr lang="en-US" sz="1200" b="0" i="0" kern="1200" dirty="0" err="1" smtClean="0">
                <a:solidFill>
                  <a:schemeClr val="tx1"/>
                </a:solidFill>
                <a:latin typeface="+mn-lt"/>
                <a:ea typeface="+mn-ea"/>
                <a:cs typeface="+mn-cs"/>
              </a:rPr>
              <a:t>endo</a:t>
            </a:r>
            <a:r>
              <a:rPr lang="en-US" sz="1200" b="0" i="0" kern="1200" dirty="0" smtClean="0">
                <a:solidFill>
                  <a:schemeClr val="tx1"/>
                </a:solidFill>
                <a:latin typeface="+mn-lt"/>
                <a:ea typeface="+mn-ea"/>
                <a:cs typeface="+mn-cs"/>
              </a:rPr>
              <a:t>)</a:t>
            </a:r>
            <a:r>
              <a:rPr lang="en-US" sz="1200" b="0" i="0" kern="1200" dirty="0" err="1" smtClean="0">
                <a:solidFill>
                  <a:schemeClr val="tx1"/>
                </a:solidFill>
                <a:latin typeface="+mn-lt"/>
                <a:ea typeface="+mn-ea"/>
                <a:cs typeface="+mn-cs"/>
              </a:rPr>
              <a:t>plasmic</a:t>
            </a:r>
            <a:r>
              <a:rPr lang="en-US" sz="1200" b="0" i="0" kern="1200" dirty="0" smtClean="0">
                <a:solidFill>
                  <a:schemeClr val="tx1"/>
                </a:solidFill>
                <a:latin typeface="+mn-lt"/>
                <a:ea typeface="+mn-ea"/>
                <a:cs typeface="+mn-cs"/>
              </a:rPr>
              <a:t> reticulum calcium (Ca</a:t>
            </a:r>
            <a:r>
              <a:rPr lang="en-US" sz="1200" b="0" i="0" kern="1200" baseline="30000" dirty="0" smtClean="0">
                <a:solidFill>
                  <a:schemeClr val="tx1"/>
                </a:solidFill>
                <a:latin typeface="+mn-lt"/>
                <a:ea typeface="+mn-ea"/>
                <a:cs typeface="+mn-cs"/>
              </a:rPr>
              <a:t>2+</a:t>
            </a:r>
            <a:r>
              <a:rPr lang="en-US" sz="1200" b="0" i="0" kern="1200" dirty="0" smtClean="0">
                <a:solidFill>
                  <a:schemeClr val="tx1"/>
                </a:solidFill>
                <a:latin typeface="+mn-lt"/>
                <a:ea typeface="+mn-ea"/>
                <a:cs typeface="+mn-cs"/>
              </a:rPr>
              <a:t> ) </a:t>
            </a:r>
            <a:r>
              <a:rPr lang="en-US" sz="1200" b="0" i="0" kern="1200" dirty="0" err="1" smtClean="0">
                <a:solidFill>
                  <a:schemeClr val="tx1"/>
                </a:solidFill>
                <a:latin typeface="+mn-lt"/>
                <a:ea typeface="+mn-ea"/>
                <a:cs typeface="+mn-cs"/>
              </a:rPr>
              <a:t>ATPase</a:t>
            </a:r>
            <a:r>
              <a:rPr lang="en-US" sz="1200" b="0" i="0" kern="1200" dirty="0" smtClean="0">
                <a:solidFill>
                  <a:schemeClr val="tx1"/>
                </a:solidFill>
                <a:latin typeface="+mn-lt"/>
                <a:ea typeface="+mn-ea"/>
                <a:cs typeface="+mn-cs"/>
              </a:rPr>
              <a:t> (SERCA), which is depicted as a green barrel-shaped structure that spans the ER membrane. </a:t>
            </a:r>
            <a:r>
              <a:rPr lang="en-US" sz="1200" b="0" i="0" kern="1200" dirty="0" err="1" smtClean="0">
                <a:solidFill>
                  <a:schemeClr val="tx1"/>
                </a:solidFill>
                <a:latin typeface="+mn-lt"/>
                <a:ea typeface="+mn-ea"/>
                <a:cs typeface="+mn-cs"/>
              </a:rPr>
              <a:t>Calreticulin</a:t>
            </a:r>
            <a:r>
              <a:rPr lang="en-US" sz="1200" b="0" i="0" kern="1200" dirty="0" smtClean="0">
                <a:solidFill>
                  <a:schemeClr val="tx1"/>
                </a:solidFill>
                <a:latin typeface="+mn-lt"/>
                <a:ea typeface="+mn-ea"/>
                <a:cs typeface="+mn-cs"/>
              </a:rPr>
              <a:t> and </a:t>
            </a:r>
            <a:r>
              <a:rPr lang="en-US" sz="1200" b="0" i="0" kern="1200" dirty="0" err="1" smtClean="0">
                <a:solidFill>
                  <a:schemeClr val="tx1"/>
                </a:solidFill>
                <a:latin typeface="+mn-lt"/>
                <a:ea typeface="+mn-ea"/>
                <a:cs typeface="+mn-cs"/>
              </a:rPr>
              <a:t>calsequesterin</a:t>
            </a:r>
            <a:r>
              <a:rPr lang="en-US" sz="1200" b="0" i="0" kern="1200" dirty="0" smtClean="0">
                <a:solidFill>
                  <a:schemeClr val="tx1"/>
                </a:solidFill>
                <a:latin typeface="+mn-lt"/>
                <a:ea typeface="+mn-ea"/>
                <a:cs typeface="+mn-cs"/>
              </a:rPr>
              <a:t> bind calcium (Ca</a:t>
            </a:r>
            <a:r>
              <a:rPr lang="en-US" sz="1200" b="0" i="0" kern="1200" baseline="30000" dirty="0" smtClean="0">
                <a:solidFill>
                  <a:schemeClr val="tx1"/>
                </a:solidFill>
                <a:latin typeface="+mn-lt"/>
                <a:ea typeface="+mn-ea"/>
                <a:cs typeface="+mn-cs"/>
              </a:rPr>
              <a:t>2+</a:t>
            </a:r>
            <a:r>
              <a:rPr lang="en-US" sz="1200" b="0" i="0" kern="1200" dirty="0" smtClean="0">
                <a:solidFill>
                  <a:schemeClr val="tx1"/>
                </a:solidFill>
                <a:latin typeface="+mn-lt"/>
                <a:ea typeface="+mn-ea"/>
                <a:cs typeface="+mn-cs"/>
              </a:rPr>
              <a:t> ) within the ER. Two proteins are shown transporting calcium out of the ER: the inositol-1,4,5-trisphosphate receptor (Ins(1,4,5)P3R), which is depicted as an orange, barrel-shaped structure spanning the ER membrane, and the </a:t>
            </a:r>
            <a:r>
              <a:rPr lang="en-US" sz="1200" b="0" i="0" kern="1200" dirty="0" err="1" smtClean="0">
                <a:solidFill>
                  <a:schemeClr val="tx1"/>
                </a:solidFill>
                <a:latin typeface="+mn-lt"/>
                <a:ea typeface="+mn-ea"/>
                <a:cs typeface="+mn-cs"/>
              </a:rPr>
              <a:t>ryanodine</a:t>
            </a:r>
            <a:r>
              <a:rPr lang="en-US" sz="1200" b="0" i="0" kern="1200" dirty="0" smtClean="0">
                <a:solidFill>
                  <a:schemeClr val="tx1"/>
                </a:solidFill>
                <a:latin typeface="+mn-lt"/>
                <a:ea typeface="+mn-ea"/>
                <a:cs typeface="+mn-cs"/>
              </a:rPr>
              <a:t> receptor (RYR), which is depicted as a similar pink, barrel-shaped structure. The Ins(1,4,5)P3R is stimulated by a signaling pathway that starts with an agonist-stimulated receptor in the plasma membrane, which is depicted as two red cylinders. From there, </a:t>
            </a:r>
            <a:r>
              <a:rPr lang="en-US" sz="1200" b="0" i="0" kern="1200" dirty="0" err="1" smtClean="0">
                <a:solidFill>
                  <a:schemeClr val="tx1"/>
                </a:solidFill>
                <a:latin typeface="+mn-lt"/>
                <a:ea typeface="+mn-ea"/>
                <a:cs typeface="+mn-cs"/>
              </a:rPr>
              <a:t>phospholipase</a:t>
            </a:r>
            <a:r>
              <a:rPr lang="en-US" sz="1200" b="0" i="0" kern="1200" dirty="0" smtClean="0">
                <a:solidFill>
                  <a:schemeClr val="tx1"/>
                </a:solidFill>
                <a:latin typeface="+mn-lt"/>
                <a:ea typeface="+mn-ea"/>
                <a:cs typeface="+mn-cs"/>
              </a:rPr>
              <a:t> C (PLC gamma) causes phosphatidylinositol-4,5-bisphosphate (</a:t>
            </a:r>
            <a:r>
              <a:rPr lang="en-US" sz="1200" b="0" i="0" kern="1200" dirty="0" err="1" smtClean="0">
                <a:solidFill>
                  <a:schemeClr val="tx1"/>
                </a:solidFill>
                <a:latin typeface="+mn-lt"/>
                <a:ea typeface="+mn-ea"/>
                <a:cs typeface="+mn-cs"/>
              </a:rPr>
              <a:t>PtdIns</a:t>
            </a:r>
            <a:r>
              <a:rPr lang="en-US" sz="1200" b="0" i="0" kern="1200" dirty="0" smtClean="0">
                <a:solidFill>
                  <a:schemeClr val="tx1"/>
                </a:solidFill>
                <a:latin typeface="+mn-lt"/>
                <a:ea typeface="+mn-ea"/>
                <a:cs typeface="+mn-cs"/>
              </a:rPr>
              <a:t>(4,5)P2) to be hydrolyzed to generate Ins(1,4,5)P3. Ins(1,4,5)P3 stimulates the Ins(1,4,5)P3R to transport calcium out of the ER. A </a:t>
            </a:r>
            <a:r>
              <a:rPr lang="en-US" sz="1200" b="0" i="0" kern="1200" dirty="0" err="1" smtClean="0">
                <a:solidFill>
                  <a:schemeClr val="tx1"/>
                </a:solidFill>
                <a:latin typeface="+mn-lt"/>
                <a:ea typeface="+mn-ea"/>
                <a:cs typeface="+mn-cs"/>
              </a:rPr>
              <a:t>uniport</a:t>
            </a:r>
            <a:r>
              <a:rPr lang="en-US" sz="1200" b="0" i="0" kern="1200" dirty="0" smtClean="0">
                <a:solidFill>
                  <a:schemeClr val="tx1"/>
                </a:solidFill>
                <a:latin typeface="+mn-lt"/>
                <a:ea typeface="+mn-ea"/>
                <a:cs typeface="+mn-cs"/>
              </a:rPr>
              <a:t> transporter, which is depicted as a blue cylinder, moves calcium into the mitochondria. Calcium is moved out of the mitochondria by a permeability transition pore (PTP), which is depicted as a grey barrel-shaped structure spanning the mitochondrial membranes, or by sodium (Na</a:t>
            </a:r>
            <a:r>
              <a:rPr lang="en-US" sz="1200" b="0" i="0" kern="1200" baseline="300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)/hydrogen (H</a:t>
            </a:r>
            <a:r>
              <a:rPr lang="en-US" sz="1200" b="0" i="0" kern="1200" baseline="300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)-dependent calcium exchange, which is depicted by a round, tan circular structure in the </a:t>
            </a:r>
            <a:r>
              <a:rPr lang="en-US" sz="1200" b="0" i="0" kern="1200" dirty="0" err="1" smtClean="0">
                <a:solidFill>
                  <a:schemeClr val="tx1"/>
                </a:solidFill>
                <a:latin typeface="+mn-lt"/>
                <a:ea typeface="+mn-ea"/>
                <a:cs typeface="+mn-cs"/>
              </a:rPr>
              <a:t>intermembrane</a:t>
            </a:r>
            <a:r>
              <a:rPr lang="en-US" sz="1200" b="0" i="0" kern="1200" dirty="0" smtClean="0">
                <a:solidFill>
                  <a:schemeClr val="tx1"/>
                </a:solidFill>
                <a:latin typeface="+mn-lt"/>
                <a:ea typeface="+mn-ea"/>
                <a:cs typeface="+mn-cs"/>
              </a:rPr>
              <a:t> space.                 The calcium (Ca</a:t>
            </a:r>
            <a:r>
              <a:rPr lang="en-US" sz="1200" b="0" i="0" kern="1200" baseline="30000" dirty="0" smtClean="0">
                <a:solidFill>
                  <a:schemeClr val="tx1"/>
                </a:solidFill>
                <a:latin typeface="+mn-lt"/>
                <a:ea typeface="+mn-ea"/>
                <a:cs typeface="+mn-cs"/>
              </a:rPr>
              <a:t>2+</a:t>
            </a:r>
            <a:r>
              <a:rPr lang="en-US" sz="1200" b="0" i="0" kern="1200" dirty="0" smtClean="0">
                <a:solidFill>
                  <a:schemeClr val="tx1"/>
                </a:solidFill>
                <a:latin typeface="+mn-lt"/>
                <a:ea typeface="+mn-ea"/>
                <a:cs typeface="+mn-cs"/>
              </a:rPr>
              <a:t> ) concentration outside the cell is 1.3 </a:t>
            </a:r>
            <a:r>
              <a:rPr lang="en-US" sz="1200" b="0" i="0" kern="1200" dirty="0" err="1" smtClean="0">
                <a:solidFill>
                  <a:schemeClr val="tx1"/>
                </a:solidFill>
                <a:latin typeface="+mn-lt"/>
                <a:ea typeface="+mn-ea"/>
                <a:cs typeface="+mn-cs"/>
              </a:rPr>
              <a:t>millimolar</a:t>
            </a:r>
            <a:r>
              <a:rPr lang="en-US" sz="1200" b="0" i="0" kern="1200" dirty="0" smtClean="0">
                <a:solidFill>
                  <a:schemeClr val="tx1"/>
                </a:solidFill>
                <a:latin typeface="+mn-lt"/>
                <a:ea typeface="+mn-ea"/>
                <a:cs typeface="+mn-cs"/>
              </a:rPr>
              <a:t>, and the </a:t>
            </a:r>
            <a:endParaRPr lang="pl-PL" sz="1200" b="0" i="0" kern="1200" dirty="0" smtClean="0">
              <a:solidFill>
                <a:schemeClr val="tx1"/>
              </a:solidFill>
              <a:latin typeface="+mn-lt"/>
              <a:ea typeface="+mn-ea"/>
              <a:cs typeface="+mn-cs"/>
            </a:endParaRPr>
          </a:p>
          <a:p>
            <a:r>
              <a:rPr lang="en-US" sz="1200" b="0" i="0" kern="1200" dirty="0" err="1" smtClean="0">
                <a:solidFill>
                  <a:schemeClr val="tx1"/>
                </a:solidFill>
                <a:latin typeface="+mn-lt"/>
                <a:ea typeface="+mn-ea"/>
                <a:cs typeface="+mn-cs"/>
              </a:rPr>
              <a:t>cytosolic</a:t>
            </a:r>
            <a:r>
              <a:rPr lang="en-US" sz="1200" b="0" i="0" kern="1200" dirty="0" smtClean="0">
                <a:solidFill>
                  <a:schemeClr val="tx1"/>
                </a:solidFill>
                <a:latin typeface="+mn-lt"/>
                <a:ea typeface="+mn-ea"/>
                <a:cs typeface="+mn-cs"/>
              </a:rPr>
              <a:t> calcium concentration is 100 </a:t>
            </a:r>
            <a:r>
              <a:rPr lang="en-US" sz="1200" b="0" i="0" kern="1200" dirty="0" err="1" smtClean="0">
                <a:solidFill>
                  <a:schemeClr val="tx1"/>
                </a:solidFill>
                <a:latin typeface="+mn-lt"/>
                <a:ea typeface="+mn-ea"/>
                <a:cs typeface="+mn-cs"/>
              </a:rPr>
              <a:t>nanomolar</a:t>
            </a:r>
            <a:r>
              <a:rPr lang="en-US" sz="1200" b="0" i="0" kern="1200" dirty="0" smtClean="0">
                <a:solidFill>
                  <a:schemeClr val="tx1"/>
                </a:solidFill>
                <a:latin typeface="+mn-lt"/>
                <a:ea typeface="+mn-ea"/>
                <a:cs typeface="+mn-cs"/>
              </a:rPr>
              <a:t>.</a:t>
            </a:r>
            <a:endParaRPr lang="pl-PL" dirty="0"/>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39</a:t>
            </a:fld>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4</a:t>
            </a:fld>
            <a:endParaRPr lang="pl-PL"/>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pl-PL"/>
          </a:p>
        </p:txBody>
      </p:sp>
      <p:sp>
        <p:nvSpPr>
          <p:cNvPr id="4098" name="Text Box 2"/>
          <p:cNvSpPr txBox="1">
            <a:spLocks noGrp="1" noChangeArrowheads="1"/>
          </p:cNvSpPr>
          <p:nvPr>
            <p:ph type="body"/>
          </p:nvPr>
        </p:nvSpPr>
        <p:spPr bwMode="auto">
          <a:xfrm>
            <a:off x="1046350" y="4352637"/>
            <a:ext cx="4770904" cy="4310785"/>
          </a:xfrm>
          <a:prstGeom prst="rect">
            <a:avLst/>
          </a:prstGeom>
          <a:noFill/>
          <a:ln>
            <a:round/>
            <a:headEnd/>
            <a:tailEnd/>
          </a:ln>
        </p:spPr>
        <p:txBody>
          <a:bodyPr lIns="0" tIns="0" rIns="0" bIns="0">
            <a:normAutofit fontScale="92500" lnSpcReduction="10000"/>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pl-PL" dirty="0" smtClean="0">
                <a:latin typeface="Arial" charset="0"/>
                <a:ea typeface="msgothic" charset="0"/>
                <a:cs typeface="msgothic" charset="0"/>
              </a:rPr>
              <a:t>http://www.biochemsoctrans.org/content/40/2/297</a:t>
            </a:r>
          </a:p>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endParaRPr lang="pl-PL" dirty="0" smtClean="0">
              <a:latin typeface="Arial" charset="0"/>
              <a:ea typeface="msgothic" charset="0"/>
              <a:cs typeface="msgothic" charset="0"/>
            </a:endParaRPr>
          </a:p>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smtClean="0">
                <a:latin typeface="Arial" charset="0"/>
                <a:ea typeface="msgothic" charset="0"/>
                <a:cs typeface="msgothic" charset="0"/>
              </a:rPr>
              <a:t>The </a:t>
            </a:r>
            <a:r>
              <a:rPr lang="en-GB" dirty="0">
                <a:latin typeface="Arial" charset="0"/>
                <a:ea typeface="msgothic" charset="0"/>
                <a:cs typeface="msgothic" charset="0"/>
              </a:rPr>
              <a:t>Ca</a:t>
            </a:r>
            <a:r>
              <a:rPr lang="en-GB" baseline="33000" dirty="0">
                <a:latin typeface="Arial" charset="0"/>
                <a:ea typeface="msgothic" charset="0"/>
                <a:cs typeface="msgothic" charset="0"/>
              </a:rPr>
              <a:t>2+</a:t>
            </a:r>
            <a:r>
              <a:rPr lang="en-GB" dirty="0">
                <a:latin typeface="Arial" charset="0"/>
                <a:ea typeface="msgothic" charset="0"/>
                <a:cs typeface="msgothic" charset="0"/>
              </a:rPr>
              <a:t> signalling toolkit The green boxes illustrate the membrane Ca</a:t>
            </a:r>
            <a:r>
              <a:rPr lang="en-GB" baseline="33000" dirty="0">
                <a:latin typeface="Arial" charset="0"/>
                <a:ea typeface="msgothic" charset="0"/>
                <a:cs typeface="msgothic" charset="0"/>
              </a:rPr>
              <a:t>2+</a:t>
            </a:r>
            <a:r>
              <a:rPr lang="en-GB" dirty="0">
                <a:latin typeface="Arial" charset="0"/>
                <a:ea typeface="msgothic" charset="0"/>
                <a:cs typeface="msgothic" charset="0"/>
              </a:rPr>
              <a:t> channels that promote entry from the outside or release from the ER. The red boxes are the pumps and exchangers that move Ca</a:t>
            </a:r>
            <a:r>
              <a:rPr lang="en-GB" baseline="33000" dirty="0">
                <a:latin typeface="Arial" charset="0"/>
                <a:ea typeface="msgothic" charset="0"/>
                <a:cs typeface="msgothic" charset="0"/>
              </a:rPr>
              <a:t>2+</a:t>
            </a:r>
            <a:r>
              <a:rPr lang="en-GB" dirty="0">
                <a:latin typeface="Arial" charset="0"/>
                <a:ea typeface="msgothic" charset="0"/>
                <a:cs typeface="msgothic" charset="0"/>
              </a:rPr>
              <a:t> either out of the cell or back into the ER. The purple boxes represent the buffers located in the cytoplasm or in the ER. The orange boxes represent the C2 or EF-hand Ca</a:t>
            </a:r>
            <a:r>
              <a:rPr lang="en-GB" baseline="33000" dirty="0">
                <a:latin typeface="Arial" charset="0"/>
                <a:ea typeface="msgothic" charset="0"/>
                <a:cs typeface="msgothic" charset="0"/>
              </a:rPr>
              <a:t>2+</a:t>
            </a:r>
            <a:r>
              <a:rPr lang="en-GB" dirty="0">
                <a:latin typeface="Arial" charset="0"/>
                <a:ea typeface="msgothic" charset="0"/>
                <a:cs typeface="msgothic" charset="0"/>
              </a:rPr>
              <a:t> sensors that then employ a range of effectors to stimulate cellular processes shown in the yellow boxes. Additional abbreviations: AC, </a:t>
            </a:r>
            <a:r>
              <a:rPr lang="en-GB" dirty="0" err="1">
                <a:latin typeface="Arial" charset="0"/>
                <a:ea typeface="msgothic" charset="0"/>
                <a:cs typeface="msgothic" charset="0"/>
              </a:rPr>
              <a:t>adenylate</a:t>
            </a:r>
            <a:r>
              <a:rPr lang="en-GB" dirty="0">
                <a:latin typeface="Arial" charset="0"/>
                <a:ea typeface="msgothic" charset="0"/>
                <a:cs typeface="msgothic" charset="0"/>
              </a:rPr>
              <a:t> </a:t>
            </a:r>
            <a:r>
              <a:rPr lang="en-GB" dirty="0" err="1">
                <a:latin typeface="Arial" charset="0"/>
                <a:ea typeface="msgothic" charset="0"/>
                <a:cs typeface="msgothic" charset="0"/>
              </a:rPr>
              <a:t>cyclase</a:t>
            </a:r>
            <a:r>
              <a:rPr lang="en-GB" dirty="0">
                <a:latin typeface="Arial" charset="0"/>
                <a:ea typeface="msgothic" charset="0"/>
                <a:cs typeface="msgothic" charset="0"/>
              </a:rPr>
              <a:t>; </a:t>
            </a:r>
            <a:r>
              <a:rPr lang="en-GB" dirty="0" err="1">
                <a:latin typeface="Arial" charset="0"/>
                <a:ea typeface="msgothic" charset="0"/>
                <a:cs typeface="msgothic" charset="0"/>
              </a:rPr>
              <a:t>AdipoR</a:t>
            </a:r>
            <a:r>
              <a:rPr lang="en-GB" dirty="0">
                <a:latin typeface="Arial" charset="0"/>
                <a:ea typeface="msgothic" charset="0"/>
                <a:cs typeface="msgothic" charset="0"/>
              </a:rPr>
              <a:t>, </a:t>
            </a:r>
            <a:r>
              <a:rPr lang="en-GB" dirty="0" err="1">
                <a:latin typeface="Arial" charset="0"/>
                <a:ea typeface="msgothic" charset="0"/>
                <a:cs typeface="msgothic" charset="0"/>
              </a:rPr>
              <a:t>adiponectin</a:t>
            </a:r>
            <a:r>
              <a:rPr lang="en-GB" dirty="0">
                <a:latin typeface="Arial" charset="0"/>
                <a:ea typeface="msgothic" charset="0"/>
                <a:cs typeface="msgothic" charset="0"/>
              </a:rPr>
              <a:t> receptor; AMPAR, α-amino-3-hydroxy-5-methylisoxazole-4-propionic acid receptor; BK, large conductance K</a:t>
            </a:r>
            <a:r>
              <a:rPr lang="en-GB" baseline="33000" dirty="0">
                <a:latin typeface="Arial" charset="0"/>
                <a:ea typeface="msgothic" charset="0"/>
                <a:cs typeface="msgothic" charset="0"/>
              </a:rPr>
              <a:t>+</a:t>
            </a:r>
            <a:r>
              <a:rPr lang="en-GB" dirty="0">
                <a:latin typeface="Arial" charset="0"/>
                <a:ea typeface="msgothic" charset="0"/>
                <a:cs typeface="msgothic" charset="0"/>
              </a:rPr>
              <a:t> channel; </a:t>
            </a:r>
            <a:r>
              <a:rPr lang="en-GB" dirty="0" err="1">
                <a:latin typeface="Arial" charset="0"/>
                <a:ea typeface="msgothic" charset="0"/>
                <a:cs typeface="msgothic" charset="0"/>
              </a:rPr>
              <a:t>CaBP</a:t>
            </a:r>
            <a:r>
              <a:rPr lang="en-GB" dirty="0">
                <a:latin typeface="Arial" charset="0"/>
                <a:ea typeface="msgothic" charset="0"/>
                <a:cs typeface="msgothic" charset="0"/>
              </a:rPr>
              <a:t>, Ca</a:t>
            </a:r>
            <a:r>
              <a:rPr lang="en-GB" baseline="33000" dirty="0">
                <a:latin typeface="Arial" charset="0"/>
                <a:ea typeface="msgothic" charset="0"/>
                <a:cs typeface="msgothic" charset="0"/>
              </a:rPr>
              <a:t>2+</a:t>
            </a:r>
            <a:r>
              <a:rPr lang="en-GB" dirty="0">
                <a:latin typeface="Arial" charset="0"/>
                <a:ea typeface="msgothic" charset="0"/>
                <a:cs typeface="msgothic" charset="0"/>
              </a:rPr>
              <a:t>-binding protein; </a:t>
            </a:r>
            <a:r>
              <a:rPr lang="en-GB" dirty="0" err="1">
                <a:latin typeface="Arial" charset="0"/>
                <a:ea typeface="msgothic" charset="0"/>
                <a:cs typeface="msgothic" charset="0"/>
              </a:rPr>
              <a:t>cADPR</a:t>
            </a:r>
            <a:r>
              <a:rPr lang="en-GB" dirty="0">
                <a:latin typeface="Arial" charset="0"/>
                <a:ea typeface="msgothic" charset="0"/>
                <a:cs typeface="msgothic" charset="0"/>
              </a:rPr>
              <a:t>, </a:t>
            </a:r>
            <a:r>
              <a:rPr lang="en-GB" dirty="0" err="1">
                <a:latin typeface="Arial" charset="0"/>
                <a:ea typeface="msgothic" charset="0"/>
                <a:cs typeface="msgothic" charset="0"/>
              </a:rPr>
              <a:t>cADP</a:t>
            </a:r>
            <a:r>
              <a:rPr lang="en-GB" dirty="0">
                <a:latin typeface="Arial" charset="0"/>
                <a:ea typeface="msgothic" charset="0"/>
                <a:cs typeface="msgothic" charset="0"/>
              </a:rPr>
              <a:t>-ribose; </a:t>
            </a:r>
            <a:r>
              <a:rPr lang="en-GB" dirty="0" err="1">
                <a:latin typeface="Arial" charset="0"/>
                <a:ea typeface="msgothic" charset="0"/>
                <a:cs typeface="msgothic" charset="0"/>
              </a:rPr>
              <a:t>CaM</a:t>
            </a:r>
            <a:r>
              <a:rPr lang="en-GB" dirty="0">
                <a:latin typeface="Arial" charset="0"/>
                <a:ea typeface="msgothic" charset="0"/>
                <a:cs typeface="msgothic" charset="0"/>
              </a:rPr>
              <a:t>, </a:t>
            </a:r>
            <a:r>
              <a:rPr lang="en-GB" dirty="0" err="1">
                <a:latin typeface="Arial" charset="0"/>
                <a:ea typeface="msgothic" charset="0"/>
                <a:cs typeface="msgothic" charset="0"/>
              </a:rPr>
              <a:t>calmodulin</a:t>
            </a:r>
            <a:r>
              <a:rPr lang="en-GB" dirty="0">
                <a:latin typeface="Arial" charset="0"/>
                <a:ea typeface="msgothic" charset="0"/>
                <a:cs typeface="msgothic" charset="0"/>
              </a:rPr>
              <a:t>; CNGA, cyclic-nucleotide-gated channel α; CNGB, cyclic-nucleotide-gated channel β; DUOX, dual </a:t>
            </a:r>
            <a:r>
              <a:rPr lang="en-GB" dirty="0" err="1">
                <a:latin typeface="Arial" charset="0"/>
                <a:ea typeface="msgothic" charset="0"/>
                <a:cs typeface="msgothic" charset="0"/>
              </a:rPr>
              <a:t>oxidase</a:t>
            </a:r>
            <a:r>
              <a:rPr lang="en-GB" dirty="0">
                <a:latin typeface="Arial" charset="0"/>
                <a:ea typeface="msgothic" charset="0"/>
                <a:cs typeface="msgothic" charset="0"/>
              </a:rPr>
              <a:t>; GCAP, </a:t>
            </a:r>
            <a:r>
              <a:rPr lang="en-GB" dirty="0" err="1">
                <a:latin typeface="Arial" charset="0"/>
                <a:ea typeface="msgothic" charset="0"/>
                <a:cs typeface="msgothic" charset="0"/>
              </a:rPr>
              <a:t>guanylate</a:t>
            </a:r>
            <a:r>
              <a:rPr lang="en-GB" dirty="0">
                <a:latin typeface="Arial" charset="0"/>
                <a:ea typeface="msgothic" charset="0"/>
                <a:cs typeface="msgothic" charset="0"/>
              </a:rPr>
              <a:t> </a:t>
            </a:r>
            <a:r>
              <a:rPr lang="en-GB" dirty="0" err="1">
                <a:latin typeface="Arial" charset="0"/>
                <a:ea typeface="msgothic" charset="0"/>
                <a:cs typeface="msgothic" charset="0"/>
              </a:rPr>
              <a:t>cyclase</a:t>
            </a:r>
            <a:r>
              <a:rPr lang="en-GB" dirty="0">
                <a:latin typeface="Arial" charset="0"/>
                <a:ea typeface="msgothic" charset="0"/>
                <a:cs typeface="msgothic" charset="0"/>
              </a:rPr>
              <a:t>-activating protein; GPCR, G-protein-coupled receptor; 5-HT</a:t>
            </a:r>
            <a:r>
              <a:rPr lang="en-GB" baseline="-33000" dirty="0">
                <a:latin typeface="Arial" charset="0"/>
                <a:ea typeface="msgothic" charset="0"/>
                <a:cs typeface="msgothic" charset="0"/>
              </a:rPr>
              <a:t>3</a:t>
            </a:r>
            <a:r>
              <a:rPr lang="en-GB" dirty="0">
                <a:latin typeface="Arial" charset="0"/>
                <a:ea typeface="msgothic" charset="0"/>
                <a:cs typeface="msgothic" charset="0"/>
              </a:rPr>
              <a:t>, 5-HT channel 3; hVps34, human </a:t>
            </a:r>
            <a:r>
              <a:rPr lang="en-GB" dirty="0" err="1">
                <a:latin typeface="Arial" charset="0"/>
                <a:ea typeface="msgothic" charset="0"/>
                <a:cs typeface="msgothic" charset="0"/>
              </a:rPr>
              <a:t>vacuolar</a:t>
            </a:r>
            <a:r>
              <a:rPr lang="en-GB" dirty="0">
                <a:latin typeface="Arial" charset="0"/>
                <a:ea typeface="msgothic" charset="0"/>
                <a:cs typeface="msgothic" charset="0"/>
              </a:rPr>
              <a:t> protein sorting 34; IK, intermediate conductance K</a:t>
            </a:r>
            <a:r>
              <a:rPr lang="en-GB" baseline="33000" dirty="0">
                <a:latin typeface="Arial" charset="0"/>
                <a:ea typeface="msgothic" charset="0"/>
                <a:cs typeface="msgothic" charset="0"/>
              </a:rPr>
              <a:t>+</a:t>
            </a:r>
            <a:r>
              <a:rPr lang="en-GB" dirty="0">
                <a:latin typeface="Arial" charset="0"/>
                <a:ea typeface="msgothic" charset="0"/>
                <a:cs typeface="msgothic" charset="0"/>
              </a:rPr>
              <a:t> channel; IP</a:t>
            </a:r>
            <a:r>
              <a:rPr lang="en-GB" baseline="-33000" dirty="0">
                <a:latin typeface="Arial" charset="0"/>
                <a:ea typeface="msgothic" charset="0"/>
                <a:cs typeface="msgothic" charset="0"/>
              </a:rPr>
              <a:t>3</a:t>
            </a:r>
            <a:r>
              <a:rPr lang="en-GB" dirty="0">
                <a:latin typeface="Arial" charset="0"/>
                <a:ea typeface="msgothic" charset="0"/>
                <a:cs typeface="msgothic" charset="0"/>
              </a:rPr>
              <a:t>, Ins</a:t>
            </a:r>
            <a:r>
              <a:rPr lang="en-GB" i="1" dirty="0">
                <a:latin typeface="Arial" charset="0"/>
                <a:ea typeface="msgothic" charset="0"/>
                <a:cs typeface="msgothic" charset="0"/>
              </a:rPr>
              <a:t>P</a:t>
            </a:r>
            <a:r>
              <a:rPr lang="en-GB" baseline="-33000" dirty="0">
                <a:latin typeface="Arial" charset="0"/>
                <a:ea typeface="msgothic" charset="0"/>
                <a:cs typeface="msgothic" charset="0"/>
              </a:rPr>
              <a:t>3</a:t>
            </a:r>
            <a:r>
              <a:rPr lang="en-GB" dirty="0">
                <a:latin typeface="Arial" charset="0"/>
                <a:ea typeface="msgothic" charset="0"/>
                <a:cs typeface="msgothic" charset="0"/>
              </a:rPr>
              <a:t>; </a:t>
            </a:r>
            <a:r>
              <a:rPr lang="en-GB" dirty="0" err="1">
                <a:latin typeface="Arial" charset="0"/>
                <a:ea typeface="msgothic" charset="0"/>
                <a:cs typeface="msgothic" charset="0"/>
              </a:rPr>
              <a:t>KChIP</a:t>
            </a:r>
            <a:r>
              <a:rPr lang="en-GB" dirty="0">
                <a:latin typeface="Arial" charset="0"/>
                <a:ea typeface="msgothic" charset="0"/>
                <a:cs typeface="msgothic" charset="0"/>
              </a:rPr>
              <a:t>, K</a:t>
            </a:r>
            <a:r>
              <a:rPr lang="en-GB" baseline="33000" dirty="0">
                <a:latin typeface="Arial" charset="0"/>
                <a:ea typeface="msgothic" charset="0"/>
                <a:cs typeface="msgothic" charset="0"/>
              </a:rPr>
              <a:t>+</a:t>
            </a:r>
            <a:r>
              <a:rPr lang="en-GB" dirty="0">
                <a:latin typeface="Arial" charset="0"/>
                <a:ea typeface="msgothic" charset="0"/>
                <a:cs typeface="msgothic" charset="0"/>
              </a:rPr>
              <a:t> channel-interacting protein 1; MICU1, mitochondrial Ca</a:t>
            </a:r>
            <a:r>
              <a:rPr lang="en-GB" baseline="33000" dirty="0">
                <a:latin typeface="Arial" charset="0"/>
                <a:ea typeface="msgothic" charset="0"/>
                <a:cs typeface="msgothic" charset="0"/>
              </a:rPr>
              <a:t>2+</a:t>
            </a:r>
            <a:r>
              <a:rPr lang="en-GB" dirty="0">
                <a:latin typeface="Arial" charset="0"/>
                <a:ea typeface="msgothic" charset="0"/>
                <a:cs typeface="msgothic" charset="0"/>
              </a:rPr>
              <a:t> uptake 1; </a:t>
            </a:r>
            <a:r>
              <a:rPr lang="en-GB" dirty="0" err="1">
                <a:latin typeface="Arial" charset="0"/>
                <a:ea typeface="msgothic" charset="0"/>
                <a:cs typeface="msgothic" charset="0"/>
              </a:rPr>
              <a:t>mTOR</a:t>
            </a:r>
            <a:r>
              <a:rPr lang="en-GB" dirty="0">
                <a:latin typeface="Arial" charset="0"/>
                <a:ea typeface="msgothic" charset="0"/>
                <a:cs typeface="msgothic" charset="0"/>
              </a:rPr>
              <a:t>, mammalian target of </a:t>
            </a:r>
            <a:r>
              <a:rPr lang="en-GB" dirty="0" err="1">
                <a:latin typeface="Arial" charset="0"/>
                <a:ea typeface="msgothic" charset="0"/>
                <a:cs typeface="msgothic" charset="0"/>
              </a:rPr>
              <a:t>rapamycin</a:t>
            </a:r>
            <a:r>
              <a:rPr lang="en-GB" dirty="0">
                <a:latin typeface="Arial" charset="0"/>
                <a:ea typeface="msgothic" charset="0"/>
                <a:cs typeface="msgothic" charset="0"/>
              </a:rPr>
              <a:t>; MTP, mitochondrial permeability transition pore; NAADP, nicotinic acid–adenine </a:t>
            </a:r>
            <a:r>
              <a:rPr lang="en-GB" dirty="0" err="1">
                <a:latin typeface="Arial" charset="0"/>
                <a:ea typeface="msgothic" charset="0"/>
                <a:cs typeface="msgothic" charset="0"/>
              </a:rPr>
              <a:t>dinucleotide</a:t>
            </a:r>
            <a:r>
              <a:rPr lang="en-GB" dirty="0">
                <a:latin typeface="Arial" charset="0"/>
                <a:ea typeface="msgothic" charset="0"/>
                <a:cs typeface="msgothic" charset="0"/>
              </a:rPr>
              <a:t> phosphate; NCKX, Na</a:t>
            </a:r>
            <a:r>
              <a:rPr lang="en-GB" baseline="33000" dirty="0">
                <a:latin typeface="Arial" charset="0"/>
                <a:ea typeface="msgothic" charset="0"/>
                <a:cs typeface="msgothic" charset="0"/>
              </a:rPr>
              <a:t>+</a:t>
            </a:r>
            <a:r>
              <a:rPr lang="en-GB" dirty="0">
                <a:latin typeface="Arial" charset="0"/>
                <a:ea typeface="msgothic" charset="0"/>
                <a:cs typeface="msgothic" charset="0"/>
              </a:rPr>
              <a:t>/Ca</a:t>
            </a:r>
            <a:r>
              <a:rPr lang="en-GB" baseline="33000" dirty="0">
                <a:latin typeface="Arial" charset="0"/>
                <a:ea typeface="msgothic" charset="0"/>
                <a:cs typeface="msgothic" charset="0"/>
              </a:rPr>
              <a:t>2+</a:t>
            </a:r>
            <a:r>
              <a:rPr lang="en-GB" dirty="0">
                <a:latin typeface="Arial" charset="0"/>
                <a:ea typeface="msgothic" charset="0"/>
                <a:cs typeface="msgothic" charset="0"/>
              </a:rPr>
              <a:t>–K</a:t>
            </a:r>
            <a:r>
              <a:rPr lang="en-GB" baseline="33000" dirty="0">
                <a:latin typeface="Arial" charset="0"/>
                <a:ea typeface="msgothic" charset="0"/>
                <a:cs typeface="msgothic" charset="0"/>
              </a:rPr>
              <a:t>+</a:t>
            </a:r>
            <a:r>
              <a:rPr lang="en-GB" dirty="0">
                <a:latin typeface="Arial" charset="0"/>
                <a:ea typeface="msgothic" charset="0"/>
                <a:cs typeface="msgothic" charset="0"/>
              </a:rPr>
              <a:t> exchanger; NCX, Na</a:t>
            </a:r>
            <a:r>
              <a:rPr lang="en-GB" baseline="33000" dirty="0">
                <a:latin typeface="Arial" charset="0"/>
                <a:ea typeface="msgothic" charset="0"/>
                <a:cs typeface="msgothic" charset="0"/>
              </a:rPr>
              <a:t>+</a:t>
            </a:r>
            <a:r>
              <a:rPr lang="en-GB" dirty="0">
                <a:latin typeface="Arial" charset="0"/>
                <a:ea typeface="msgothic" charset="0"/>
                <a:cs typeface="msgothic" charset="0"/>
              </a:rPr>
              <a:t>/Ca</a:t>
            </a:r>
            <a:r>
              <a:rPr lang="en-GB" baseline="33000" dirty="0">
                <a:latin typeface="Arial" charset="0"/>
                <a:ea typeface="msgothic" charset="0"/>
                <a:cs typeface="msgothic" charset="0"/>
              </a:rPr>
              <a:t>2+</a:t>
            </a:r>
            <a:r>
              <a:rPr lang="en-GB" dirty="0">
                <a:latin typeface="Arial" charset="0"/>
                <a:ea typeface="msgothic" charset="0"/>
                <a:cs typeface="msgothic" charset="0"/>
              </a:rPr>
              <a:t> exchanger; NOS, nitric oxide </a:t>
            </a:r>
            <a:r>
              <a:rPr lang="en-GB" dirty="0" err="1">
                <a:latin typeface="Arial" charset="0"/>
                <a:ea typeface="msgothic" charset="0"/>
                <a:cs typeface="msgothic" charset="0"/>
              </a:rPr>
              <a:t>synthase</a:t>
            </a:r>
            <a:r>
              <a:rPr lang="en-GB" dirty="0">
                <a:latin typeface="Arial" charset="0"/>
                <a:ea typeface="msgothic" charset="0"/>
                <a:cs typeface="msgothic" charset="0"/>
              </a:rPr>
              <a:t>; P2X, P2X </a:t>
            </a:r>
            <a:r>
              <a:rPr lang="en-GB" dirty="0" err="1">
                <a:latin typeface="Arial" charset="0"/>
                <a:ea typeface="msgothic" charset="0"/>
                <a:cs typeface="msgothic" charset="0"/>
              </a:rPr>
              <a:t>purinergic</a:t>
            </a:r>
            <a:r>
              <a:rPr lang="en-GB" dirty="0">
                <a:latin typeface="Arial" charset="0"/>
                <a:ea typeface="msgothic" charset="0"/>
                <a:cs typeface="msgothic" charset="0"/>
              </a:rPr>
              <a:t> receptor; PMCA, plasma membrane Ca</a:t>
            </a:r>
            <a:r>
              <a:rPr lang="en-GB" baseline="33000" dirty="0">
                <a:latin typeface="Arial" charset="0"/>
                <a:ea typeface="msgothic" charset="0"/>
                <a:cs typeface="msgothic" charset="0"/>
              </a:rPr>
              <a:t>2+</a:t>
            </a:r>
            <a:r>
              <a:rPr lang="en-GB" dirty="0">
                <a:latin typeface="Arial" charset="0"/>
                <a:ea typeface="msgothic" charset="0"/>
                <a:cs typeface="msgothic" charset="0"/>
              </a:rPr>
              <a:t>-</a:t>
            </a:r>
            <a:r>
              <a:rPr lang="en-GB" dirty="0" err="1">
                <a:latin typeface="Arial" charset="0"/>
                <a:ea typeface="msgothic" charset="0"/>
                <a:cs typeface="msgothic" charset="0"/>
              </a:rPr>
              <a:t>ATPase</a:t>
            </a:r>
            <a:r>
              <a:rPr lang="en-GB" dirty="0">
                <a:latin typeface="Arial" charset="0"/>
                <a:ea typeface="msgothic" charset="0"/>
                <a:cs typeface="msgothic" charset="0"/>
              </a:rPr>
              <a:t>; RASAL, </a:t>
            </a:r>
            <a:r>
              <a:rPr lang="en-GB" dirty="0" err="1">
                <a:latin typeface="Arial" charset="0"/>
                <a:ea typeface="msgothic" charset="0"/>
                <a:cs typeface="msgothic" charset="0"/>
              </a:rPr>
              <a:t>Ras</a:t>
            </a:r>
            <a:r>
              <a:rPr lang="en-GB" dirty="0">
                <a:latin typeface="Arial" charset="0"/>
                <a:ea typeface="msgothic" charset="0"/>
                <a:cs typeface="msgothic" charset="0"/>
              </a:rPr>
              <a:t> protein activator-like; SK, small conductance K</a:t>
            </a:r>
            <a:r>
              <a:rPr lang="en-GB" baseline="33000" dirty="0">
                <a:latin typeface="Arial" charset="0"/>
                <a:ea typeface="msgothic" charset="0"/>
                <a:cs typeface="msgothic" charset="0"/>
              </a:rPr>
              <a:t>+</a:t>
            </a:r>
            <a:r>
              <a:rPr lang="en-GB" dirty="0">
                <a:latin typeface="Arial" charset="0"/>
                <a:ea typeface="msgothic" charset="0"/>
                <a:cs typeface="msgothic" charset="0"/>
              </a:rPr>
              <a:t> channel; SPCA, </a:t>
            </a:r>
            <a:r>
              <a:rPr lang="en-GB" dirty="0" err="1">
                <a:latin typeface="Arial" charset="0"/>
                <a:ea typeface="msgothic" charset="0"/>
                <a:cs typeface="msgothic" charset="0"/>
              </a:rPr>
              <a:t>secretory</a:t>
            </a:r>
            <a:r>
              <a:rPr lang="en-GB" dirty="0">
                <a:latin typeface="Arial" charset="0"/>
                <a:ea typeface="msgothic" charset="0"/>
                <a:cs typeface="msgothic" charset="0"/>
              </a:rPr>
              <a:t> pathway Ca</a:t>
            </a:r>
            <a:r>
              <a:rPr lang="en-GB" baseline="33000" dirty="0">
                <a:latin typeface="Arial" charset="0"/>
                <a:ea typeface="msgothic" charset="0"/>
                <a:cs typeface="msgothic" charset="0"/>
              </a:rPr>
              <a:t>2+</a:t>
            </a:r>
            <a:r>
              <a:rPr lang="en-GB" dirty="0">
                <a:latin typeface="Arial" charset="0"/>
                <a:ea typeface="msgothic" charset="0"/>
                <a:cs typeface="msgothic" charset="0"/>
              </a:rPr>
              <a:t>-</a:t>
            </a:r>
            <a:r>
              <a:rPr lang="en-GB" dirty="0" err="1">
                <a:latin typeface="Arial" charset="0"/>
                <a:ea typeface="msgothic" charset="0"/>
                <a:cs typeface="msgothic" charset="0"/>
              </a:rPr>
              <a:t>ATPase</a:t>
            </a:r>
            <a:r>
              <a:rPr lang="en-GB" dirty="0">
                <a:latin typeface="Arial" charset="0"/>
                <a:ea typeface="msgothic" charset="0"/>
                <a:cs typeface="msgothic" charset="0"/>
              </a:rPr>
              <a:t>; STIM, </a:t>
            </a:r>
            <a:r>
              <a:rPr lang="en-GB" dirty="0" err="1">
                <a:latin typeface="Arial" charset="0"/>
                <a:ea typeface="msgothic" charset="0"/>
                <a:cs typeface="msgothic" charset="0"/>
              </a:rPr>
              <a:t>stromal</a:t>
            </a:r>
            <a:r>
              <a:rPr lang="en-GB" dirty="0">
                <a:latin typeface="Arial" charset="0"/>
                <a:ea typeface="msgothic" charset="0"/>
                <a:cs typeface="msgothic" charset="0"/>
              </a:rPr>
              <a:t>-interaction molecule; </a:t>
            </a:r>
            <a:r>
              <a:rPr lang="en-GB" dirty="0" err="1">
                <a:latin typeface="Arial" charset="0"/>
                <a:ea typeface="msgothic" charset="0"/>
                <a:cs typeface="msgothic" charset="0"/>
              </a:rPr>
              <a:t>TnC</a:t>
            </a:r>
            <a:r>
              <a:rPr lang="en-GB" dirty="0">
                <a:latin typeface="Arial" charset="0"/>
                <a:ea typeface="msgothic" charset="0"/>
                <a:cs typeface="msgothic" charset="0"/>
              </a:rPr>
              <a:t>, </a:t>
            </a:r>
            <a:r>
              <a:rPr lang="en-GB" dirty="0" err="1">
                <a:latin typeface="Arial" charset="0"/>
                <a:ea typeface="msgothic" charset="0"/>
                <a:cs typeface="msgothic" charset="0"/>
              </a:rPr>
              <a:t>troponin</a:t>
            </a:r>
            <a:r>
              <a:rPr lang="en-GB" dirty="0">
                <a:latin typeface="Arial" charset="0"/>
                <a:ea typeface="msgothic" charset="0"/>
                <a:cs typeface="msgothic" charset="0"/>
              </a:rPr>
              <a:t> C; TPC, two-pore channel; TRESK, TWIK (tandem pore domain weak inwardly rectifying channel)-related spinal cord K</a:t>
            </a:r>
            <a:r>
              <a:rPr lang="en-GB" baseline="33000" dirty="0">
                <a:latin typeface="Arial" charset="0"/>
                <a:ea typeface="msgothic" charset="0"/>
                <a:cs typeface="msgothic" charset="0"/>
              </a:rPr>
              <a:t>+</a:t>
            </a:r>
            <a:r>
              <a:rPr lang="en-GB" dirty="0">
                <a:latin typeface="Arial" charset="0"/>
                <a:ea typeface="msgothic" charset="0"/>
                <a:cs typeface="msgothic" charset="0"/>
              </a:rPr>
              <a:t> channel; TRPA, </a:t>
            </a:r>
            <a:r>
              <a:rPr lang="en-GB" dirty="0" err="1">
                <a:latin typeface="Arial" charset="0"/>
                <a:ea typeface="msgothic" charset="0"/>
                <a:cs typeface="msgothic" charset="0"/>
              </a:rPr>
              <a:t>ankyrin</a:t>
            </a:r>
            <a:r>
              <a:rPr lang="en-GB" dirty="0">
                <a:latin typeface="Arial" charset="0"/>
                <a:ea typeface="msgothic" charset="0"/>
                <a:cs typeface="msgothic" charset="0"/>
              </a:rPr>
              <a:t> TRP channel; TRPC, canonical TRP channel; TRPM, </a:t>
            </a:r>
            <a:r>
              <a:rPr lang="en-GB" dirty="0" err="1">
                <a:latin typeface="Arial" charset="0"/>
                <a:ea typeface="msgothic" charset="0"/>
                <a:cs typeface="msgothic" charset="0"/>
              </a:rPr>
              <a:t>melastatin</a:t>
            </a:r>
            <a:r>
              <a:rPr lang="en-GB" dirty="0">
                <a:latin typeface="Arial" charset="0"/>
                <a:ea typeface="msgothic" charset="0"/>
                <a:cs typeface="msgothic" charset="0"/>
              </a:rPr>
              <a:t> TRP channel; TRPML, </a:t>
            </a:r>
            <a:r>
              <a:rPr lang="en-GB" dirty="0" err="1">
                <a:latin typeface="Arial" charset="0"/>
                <a:ea typeface="msgothic" charset="0"/>
                <a:cs typeface="msgothic" charset="0"/>
              </a:rPr>
              <a:t>mucolipin</a:t>
            </a:r>
            <a:r>
              <a:rPr lang="en-GB" dirty="0">
                <a:latin typeface="Arial" charset="0"/>
                <a:ea typeface="msgothic" charset="0"/>
                <a:cs typeface="msgothic" charset="0"/>
              </a:rPr>
              <a:t> TRP channel; TRPP, </a:t>
            </a:r>
            <a:r>
              <a:rPr lang="en-GB" dirty="0" err="1">
                <a:latin typeface="Arial" charset="0"/>
                <a:ea typeface="msgothic" charset="0"/>
                <a:cs typeface="msgothic" charset="0"/>
              </a:rPr>
              <a:t>polycystin</a:t>
            </a:r>
            <a:r>
              <a:rPr lang="en-GB" dirty="0">
                <a:latin typeface="Arial" charset="0"/>
                <a:ea typeface="msgothic" charset="0"/>
                <a:cs typeface="msgothic" charset="0"/>
              </a:rPr>
              <a:t> TRP channel; TRPV, </a:t>
            </a:r>
            <a:r>
              <a:rPr lang="en-GB" dirty="0" err="1">
                <a:latin typeface="Arial" charset="0"/>
                <a:ea typeface="msgothic" charset="0"/>
                <a:cs typeface="msgothic" charset="0"/>
              </a:rPr>
              <a:t>vanilloid</a:t>
            </a:r>
            <a:r>
              <a:rPr lang="en-GB" dirty="0">
                <a:latin typeface="Arial" charset="0"/>
                <a:ea typeface="msgothic" charset="0"/>
                <a:cs typeface="msgothic" charset="0"/>
              </a:rPr>
              <a:t> TRP channel; VILIP, </a:t>
            </a:r>
            <a:r>
              <a:rPr lang="en-GB" dirty="0" err="1">
                <a:latin typeface="Arial" charset="0"/>
                <a:ea typeface="msgothic" charset="0"/>
                <a:cs typeface="msgothic" charset="0"/>
              </a:rPr>
              <a:t>visinin</a:t>
            </a:r>
            <a:r>
              <a:rPr lang="en-GB" dirty="0">
                <a:latin typeface="Arial" charset="0"/>
                <a:ea typeface="msgothic" charset="0"/>
                <a:cs typeface="msgothic" charset="0"/>
              </a:rPr>
              <a:t>-like protein. Adapted with permission from </a:t>
            </a:r>
            <a:r>
              <a:rPr lang="en-GB" dirty="0" err="1">
                <a:latin typeface="Arial" charset="0"/>
                <a:ea typeface="msgothic" charset="0"/>
                <a:cs typeface="msgothic" charset="0"/>
              </a:rPr>
              <a:t>Berridge</a:t>
            </a:r>
            <a:r>
              <a:rPr lang="en-GB" dirty="0">
                <a:latin typeface="Arial" charset="0"/>
                <a:ea typeface="msgothic" charset="0"/>
                <a:cs typeface="msgothic" charset="0"/>
              </a:rPr>
              <a:t>, M.J. (2012) Cell Signalling Biology; doi:10.1042/csb0001002. © 2012 Portland Press Limited.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5</a:t>
            </a:fld>
            <a:endParaRPr 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6</a:t>
            </a:fld>
            <a:endParaRPr 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7</a:t>
            </a:fld>
            <a:endParaRPr lang="pl-P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8</a:t>
            </a:fld>
            <a:endParaRPr lang="pl-P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13A26502-B278-4DC7-8694-2AF66BDB6855}" type="slidenum">
              <a:rPr lang="pl-PL" smtClean="0"/>
              <a:pPr/>
              <a:t>9</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D9C6B5ED-439C-4808-B0BC-59AA8CC94C56}" type="datetimeFigureOut">
              <a:rPr lang="pl-PL" smtClean="0"/>
              <a:pPr/>
              <a:t>2019-04-24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FA159B5-F6C4-4F44-93E1-905627C4B449}"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9C6B5ED-439C-4808-B0BC-59AA8CC94C56}" type="datetimeFigureOut">
              <a:rPr lang="pl-PL" smtClean="0"/>
              <a:pPr/>
              <a:t>2019-04-24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FA159B5-F6C4-4F44-93E1-905627C4B449}"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9C6B5ED-439C-4808-B0BC-59AA8CC94C56}" type="datetimeFigureOut">
              <a:rPr lang="pl-PL" smtClean="0"/>
              <a:pPr/>
              <a:t>2019-04-24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FA159B5-F6C4-4F44-93E1-905627C4B449}" type="slidenum">
              <a:rPr lang="pl-PL" smtClean="0"/>
              <a:pPr/>
              <a:t>‹#›</a:t>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Układ niestandardowy">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8228013" cy="1143000"/>
          </a:xfrm>
        </p:spPr>
        <p:txBody>
          <a:bodyPr/>
          <a:lstStyle/>
          <a:p>
            <a:r>
              <a:rPr lang="pl-PL" smtClean="0"/>
              <a:t>Kliknij, aby edytować styl</a:t>
            </a:r>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9C6B5ED-439C-4808-B0BC-59AA8CC94C56}" type="datetimeFigureOut">
              <a:rPr lang="pl-PL" smtClean="0"/>
              <a:pPr/>
              <a:t>2019-04-24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FA159B5-F6C4-4F44-93E1-905627C4B449}"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D9C6B5ED-439C-4808-B0BC-59AA8CC94C56}" type="datetimeFigureOut">
              <a:rPr lang="pl-PL" smtClean="0"/>
              <a:pPr/>
              <a:t>2019-04-24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FA159B5-F6C4-4F44-93E1-905627C4B449}"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D9C6B5ED-439C-4808-B0BC-59AA8CC94C56}" type="datetimeFigureOut">
              <a:rPr lang="pl-PL" smtClean="0"/>
              <a:pPr/>
              <a:t>2019-04-24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FA159B5-F6C4-4F44-93E1-905627C4B449}"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D9C6B5ED-439C-4808-B0BC-59AA8CC94C56}" type="datetimeFigureOut">
              <a:rPr lang="pl-PL" smtClean="0"/>
              <a:pPr/>
              <a:t>2019-04-24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0FA159B5-F6C4-4F44-93E1-905627C4B449}"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D9C6B5ED-439C-4808-B0BC-59AA8CC94C56}" type="datetimeFigureOut">
              <a:rPr lang="pl-PL" smtClean="0"/>
              <a:pPr/>
              <a:t>2019-04-24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0FA159B5-F6C4-4F44-93E1-905627C4B449}"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D9C6B5ED-439C-4808-B0BC-59AA8CC94C56}" type="datetimeFigureOut">
              <a:rPr lang="pl-PL" smtClean="0"/>
              <a:pPr/>
              <a:t>2019-04-24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0FA159B5-F6C4-4F44-93E1-905627C4B449}"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D9C6B5ED-439C-4808-B0BC-59AA8CC94C56}" type="datetimeFigureOut">
              <a:rPr lang="pl-PL" smtClean="0"/>
              <a:pPr/>
              <a:t>2019-04-24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FA159B5-F6C4-4F44-93E1-905627C4B449}"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D9C6B5ED-439C-4808-B0BC-59AA8CC94C56}" type="datetimeFigureOut">
              <a:rPr lang="pl-PL" smtClean="0"/>
              <a:pPr/>
              <a:t>2019-04-24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FA159B5-F6C4-4F44-93E1-905627C4B449}"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C6B5ED-439C-4808-B0BC-59AA8CC94C56}" type="datetimeFigureOut">
              <a:rPr lang="pl-PL" smtClean="0"/>
              <a:pPr/>
              <a:t>2019-04-24</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159B5-F6C4-4F44-93E1-905627C4B449}"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www.elsevier.com/termsandconditions"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http://www.elsevier.com/termsandcondition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http://www.elsevier.com/termsandcondition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http://www.elsevier.com/termsandcondition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http://www.elsevier.com/termsandcondition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http://www.elsevier.com/termsandcondition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http://www.elsevier.com/termsandcondition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404664"/>
            <a:ext cx="7772400" cy="1470025"/>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pl-PL"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Biologia komórki</a:t>
            </a:r>
            <a:endParaRPr lang="pl-PL"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Symbol zastępczy numeru slajdu 3"/>
          <p:cNvSpPr>
            <a:spLocks noGrp="1"/>
          </p:cNvSpPr>
          <p:nvPr>
            <p:ph type="sldNum" sz="quarter" idx="12"/>
          </p:nvPr>
        </p:nvSpPr>
        <p:spPr/>
        <p:txBody>
          <a:bodyPr/>
          <a:lstStyle/>
          <a:p>
            <a:fld id="{F48B604F-D9EC-49A4-86B9-CD559C89E3FE}" type="slidenum">
              <a:rPr lang="pl-PL" smtClean="0"/>
              <a:pPr/>
              <a:t>1</a:t>
            </a:fld>
            <a:endParaRPr lang="pl-PL"/>
          </a:p>
        </p:txBody>
      </p:sp>
      <p:pic>
        <p:nvPicPr>
          <p:cNvPr id="5" name="Obraz 4" descr="Komórki różne.jpg"/>
          <p:cNvPicPr>
            <a:picLocks noChangeAspect="1"/>
          </p:cNvPicPr>
          <p:nvPr/>
        </p:nvPicPr>
        <p:blipFill>
          <a:blip r:embed="rId3" cstate="print"/>
          <a:stretch>
            <a:fillRect/>
          </a:stretch>
        </p:blipFill>
        <p:spPr>
          <a:xfrm>
            <a:off x="1835696" y="1988840"/>
            <a:ext cx="5544616" cy="423298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olluscs.at/images/weichtiere/schnecken/weinberg/english/digestion.gif"/>
          <p:cNvPicPr>
            <a:picLocks noChangeAspect="1" noChangeArrowheads="1"/>
          </p:cNvPicPr>
          <p:nvPr/>
        </p:nvPicPr>
        <p:blipFill>
          <a:blip r:embed="rId3" cstate="print"/>
          <a:srcRect/>
          <a:stretch>
            <a:fillRect/>
          </a:stretch>
        </p:blipFill>
        <p:spPr bwMode="auto">
          <a:xfrm>
            <a:off x="2027160" y="1556792"/>
            <a:ext cx="3925221" cy="5112567"/>
          </a:xfrm>
          <a:prstGeom prst="rect">
            <a:avLst/>
          </a:prstGeom>
          <a:noFill/>
        </p:spPr>
      </p:pic>
      <p:sp>
        <p:nvSpPr>
          <p:cNvPr id="6" name="Prostokąt 5"/>
          <p:cNvSpPr/>
          <p:nvPr/>
        </p:nvSpPr>
        <p:spPr>
          <a:xfrm>
            <a:off x="2292364" y="332656"/>
            <a:ext cx="3783600"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Przewód pokarmowy</a:t>
            </a:r>
            <a:b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ślimaka winniczka</a:t>
            </a:r>
            <a:endParaRPr lang="pl-PL"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pole tekstowe 3"/>
          <p:cNvSpPr txBox="1"/>
          <p:nvPr/>
        </p:nvSpPr>
        <p:spPr>
          <a:xfrm>
            <a:off x="1979712" y="2204864"/>
            <a:ext cx="792088" cy="307777"/>
          </a:xfrm>
          <a:prstGeom prst="rect">
            <a:avLst/>
          </a:prstGeom>
          <a:solidFill>
            <a:schemeClr val="bg1"/>
          </a:solidFill>
        </p:spPr>
        <p:txBody>
          <a:bodyPr wrap="square" rtlCol="0">
            <a:spAutoFit/>
          </a:bodyPr>
          <a:lstStyle/>
          <a:p>
            <a:r>
              <a:rPr lang="pl-PL" sz="1400" b="1" dirty="0" smtClean="0"/>
              <a:t>serce</a:t>
            </a:r>
            <a:endParaRPr lang="pl-PL" sz="1400" b="1" dirty="0"/>
          </a:p>
        </p:txBody>
      </p:sp>
      <p:sp>
        <p:nvSpPr>
          <p:cNvPr id="7" name="pole tekstowe 6"/>
          <p:cNvSpPr txBox="1"/>
          <p:nvPr/>
        </p:nvSpPr>
        <p:spPr>
          <a:xfrm>
            <a:off x="1907704" y="2555612"/>
            <a:ext cx="792088" cy="307777"/>
          </a:xfrm>
          <a:prstGeom prst="rect">
            <a:avLst/>
          </a:prstGeom>
          <a:solidFill>
            <a:schemeClr val="bg1"/>
          </a:solidFill>
        </p:spPr>
        <p:txBody>
          <a:bodyPr wrap="square" rtlCol="0">
            <a:spAutoFit/>
          </a:bodyPr>
          <a:lstStyle/>
          <a:p>
            <a:r>
              <a:rPr lang="pl-PL" sz="1400" b="1" dirty="0" smtClean="0"/>
              <a:t>nerka</a:t>
            </a:r>
            <a:endParaRPr lang="pl-PL" sz="1400" b="1" dirty="0"/>
          </a:p>
        </p:txBody>
      </p:sp>
      <p:sp>
        <p:nvSpPr>
          <p:cNvPr id="8" name="pole tekstowe 7"/>
          <p:cNvSpPr txBox="1"/>
          <p:nvPr/>
        </p:nvSpPr>
        <p:spPr>
          <a:xfrm>
            <a:off x="2267744" y="4283804"/>
            <a:ext cx="792088" cy="307777"/>
          </a:xfrm>
          <a:prstGeom prst="rect">
            <a:avLst/>
          </a:prstGeom>
          <a:solidFill>
            <a:schemeClr val="bg1"/>
          </a:solidFill>
        </p:spPr>
        <p:txBody>
          <a:bodyPr wrap="square" rtlCol="0">
            <a:spAutoFit/>
          </a:bodyPr>
          <a:lstStyle/>
          <a:p>
            <a:r>
              <a:rPr lang="pl-PL" sz="1400" b="1" dirty="0" smtClean="0"/>
              <a:t>płuca</a:t>
            </a:r>
            <a:endParaRPr lang="pl-PL" sz="1400" b="1" dirty="0"/>
          </a:p>
        </p:txBody>
      </p:sp>
      <p:sp>
        <p:nvSpPr>
          <p:cNvPr id="9" name="pole tekstowe 8"/>
          <p:cNvSpPr txBox="1"/>
          <p:nvPr/>
        </p:nvSpPr>
        <p:spPr>
          <a:xfrm>
            <a:off x="3419872" y="1671538"/>
            <a:ext cx="792088" cy="307777"/>
          </a:xfrm>
          <a:prstGeom prst="rect">
            <a:avLst/>
          </a:prstGeom>
          <a:solidFill>
            <a:schemeClr val="bg1"/>
          </a:solidFill>
        </p:spPr>
        <p:txBody>
          <a:bodyPr wrap="square" rtlCol="0">
            <a:spAutoFit/>
          </a:bodyPr>
          <a:lstStyle/>
          <a:p>
            <a:r>
              <a:rPr lang="pl-PL" sz="1400" b="1" dirty="0" smtClean="0"/>
              <a:t>pęcherz</a:t>
            </a:r>
            <a:endParaRPr lang="pl-PL" sz="1400" b="1" dirty="0"/>
          </a:p>
        </p:txBody>
      </p:sp>
      <p:sp>
        <p:nvSpPr>
          <p:cNvPr id="10" name="pole tekstowe 9"/>
          <p:cNvSpPr txBox="1"/>
          <p:nvPr/>
        </p:nvSpPr>
        <p:spPr>
          <a:xfrm>
            <a:off x="3635896" y="4077459"/>
            <a:ext cx="648072" cy="178190"/>
          </a:xfrm>
          <a:prstGeom prst="rect">
            <a:avLst/>
          </a:prstGeom>
          <a:solidFill>
            <a:schemeClr val="bg1"/>
          </a:solidFill>
        </p:spPr>
        <p:txBody>
          <a:bodyPr wrap="square" rtlCol="0">
            <a:spAutoFit/>
          </a:bodyPr>
          <a:lstStyle/>
          <a:p>
            <a:pPr>
              <a:lnSpc>
                <a:spcPts val="400"/>
              </a:lnSpc>
            </a:pPr>
            <a:r>
              <a:rPr lang="pl-PL" sz="1400" b="1" dirty="0" smtClean="0"/>
              <a:t>jelito</a:t>
            </a:r>
            <a:endParaRPr lang="pl-PL" sz="1400" b="1" dirty="0"/>
          </a:p>
        </p:txBody>
      </p:sp>
      <p:sp>
        <p:nvSpPr>
          <p:cNvPr id="12" name="pole tekstowe 11"/>
          <p:cNvSpPr txBox="1"/>
          <p:nvPr/>
        </p:nvSpPr>
        <p:spPr>
          <a:xfrm>
            <a:off x="5181972" y="2242964"/>
            <a:ext cx="648072" cy="178190"/>
          </a:xfrm>
          <a:prstGeom prst="rect">
            <a:avLst/>
          </a:prstGeom>
          <a:solidFill>
            <a:schemeClr val="bg1"/>
          </a:solidFill>
        </p:spPr>
        <p:txBody>
          <a:bodyPr wrap="square" rtlCol="0">
            <a:spAutoFit/>
          </a:bodyPr>
          <a:lstStyle/>
          <a:p>
            <a:pPr>
              <a:lnSpc>
                <a:spcPts val="400"/>
              </a:lnSpc>
            </a:pPr>
            <a:r>
              <a:rPr lang="pl-PL" sz="1400" b="1" dirty="0" smtClean="0"/>
              <a:t>jelito</a:t>
            </a:r>
            <a:endParaRPr lang="pl-PL" sz="1400" b="1" dirty="0"/>
          </a:p>
        </p:txBody>
      </p:sp>
      <p:sp>
        <p:nvSpPr>
          <p:cNvPr id="13" name="pole tekstowe 12"/>
          <p:cNvSpPr txBox="1"/>
          <p:nvPr/>
        </p:nvSpPr>
        <p:spPr>
          <a:xfrm>
            <a:off x="4427984" y="4437112"/>
            <a:ext cx="1728192" cy="307777"/>
          </a:xfrm>
          <a:prstGeom prst="rect">
            <a:avLst/>
          </a:prstGeom>
          <a:solidFill>
            <a:schemeClr val="bg1"/>
          </a:solidFill>
        </p:spPr>
        <p:txBody>
          <a:bodyPr wrap="square" rtlCol="0">
            <a:spAutoFit/>
          </a:bodyPr>
          <a:lstStyle/>
          <a:p>
            <a:r>
              <a:rPr lang="pl-PL" sz="1400" b="1" dirty="0" err="1" smtClean="0"/>
              <a:t>wątrobotrzustka</a:t>
            </a:r>
            <a:endParaRPr lang="pl-PL" sz="1400" b="1" dirty="0"/>
          </a:p>
        </p:txBody>
      </p:sp>
      <p:sp>
        <p:nvSpPr>
          <p:cNvPr id="14" name="pole tekstowe 13"/>
          <p:cNvSpPr txBox="1"/>
          <p:nvPr/>
        </p:nvSpPr>
        <p:spPr>
          <a:xfrm>
            <a:off x="4211960" y="4868465"/>
            <a:ext cx="1512168" cy="307777"/>
          </a:xfrm>
          <a:prstGeom prst="rect">
            <a:avLst/>
          </a:prstGeom>
          <a:solidFill>
            <a:schemeClr val="bg1"/>
          </a:solidFill>
        </p:spPr>
        <p:txBody>
          <a:bodyPr wrap="square" rtlCol="0">
            <a:spAutoFit/>
          </a:bodyPr>
          <a:lstStyle/>
          <a:p>
            <a:r>
              <a:rPr lang="pl-PL" sz="1400" b="1" dirty="0" smtClean="0"/>
              <a:t>ślinianki</a:t>
            </a:r>
            <a:endParaRPr lang="pl-PL" sz="1400" b="1" dirty="0"/>
          </a:p>
        </p:txBody>
      </p:sp>
      <p:sp>
        <p:nvSpPr>
          <p:cNvPr id="15" name="pole tekstowe 14"/>
          <p:cNvSpPr txBox="1"/>
          <p:nvPr/>
        </p:nvSpPr>
        <p:spPr>
          <a:xfrm>
            <a:off x="4149477" y="5661248"/>
            <a:ext cx="1728192" cy="307777"/>
          </a:xfrm>
          <a:prstGeom prst="rect">
            <a:avLst/>
          </a:prstGeom>
          <a:solidFill>
            <a:schemeClr val="bg1"/>
          </a:solidFill>
        </p:spPr>
        <p:txBody>
          <a:bodyPr wrap="square" rtlCol="0">
            <a:spAutoFit/>
          </a:bodyPr>
          <a:lstStyle/>
          <a:p>
            <a:r>
              <a:rPr lang="pl-PL" sz="1400" b="1" dirty="0" smtClean="0"/>
              <a:t>zwoje mózgowe</a:t>
            </a:r>
            <a:endParaRPr lang="pl-PL" sz="1400" b="1" dirty="0"/>
          </a:p>
        </p:txBody>
      </p:sp>
      <p:sp>
        <p:nvSpPr>
          <p:cNvPr id="16" name="pole tekstowe 15"/>
          <p:cNvSpPr txBox="1"/>
          <p:nvPr/>
        </p:nvSpPr>
        <p:spPr>
          <a:xfrm>
            <a:off x="4211960" y="6021288"/>
            <a:ext cx="1108695" cy="307777"/>
          </a:xfrm>
          <a:prstGeom prst="rect">
            <a:avLst/>
          </a:prstGeom>
          <a:solidFill>
            <a:schemeClr val="bg1"/>
          </a:solidFill>
        </p:spPr>
        <p:txBody>
          <a:bodyPr wrap="square" rtlCol="0">
            <a:spAutoFit/>
          </a:bodyPr>
          <a:lstStyle/>
          <a:p>
            <a:r>
              <a:rPr lang="pl-PL" sz="1400" b="1" dirty="0" smtClean="0"/>
              <a:t>gardło</a:t>
            </a:r>
            <a:endParaRPr lang="pl-PL" sz="1400" b="1" dirty="0"/>
          </a:p>
        </p:txBody>
      </p:sp>
      <p:sp>
        <p:nvSpPr>
          <p:cNvPr id="19" name="pole tekstowe 18"/>
          <p:cNvSpPr txBox="1"/>
          <p:nvPr/>
        </p:nvSpPr>
        <p:spPr>
          <a:xfrm>
            <a:off x="5148064" y="2185408"/>
            <a:ext cx="720080" cy="194925"/>
          </a:xfrm>
          <a:prstGeom prst="rect">
            <a:avLst/>
          </a:prstGeom>
          <a:noFill/>
          <a:ln w="28575">
            <a:solidFill>
              <a:srgbClr val="C00000"/>
            </a:solidFill>
          </a:ln>
        </p:spPr>
        <p:txBody>
          <a:bodyPr wrap="square" rtlCol="0">
            <a:spAutoFit/>
          </a:bodyPr>
          <a:lstStyle/>
          <a:p>
            <a:pPr algn="ctr">
              <a:lnSpc>
                <a:spcPts val="800"/>
              </a:lnSpc>
            </a:pPr>
            <a:endParaRPr lang="pl-PL" sz="12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trawienie tłuszczy.png"/>
          <p:cNvPicPr>
            <a:picLocks noGrp="1" noChangeAspect="1"/>
          </p:cNvPicPr>
          <p:nvPr>
            <p:ph idx="1"/>
          </p:nvPr>
        </p:nvPicPr>
        <p:blipFill>
          <a:blip r:embed="rId3" cstate="print"/>
          <a:stretch>
            <a:fillRect/>
          </a:stretch>
        </p:blipFill>
        <p:spPr>
          <a:xfrm>
            <a:off x="971600" y="908720"/>
            <a:ext cx="2864106" cy="5400600"/>
          </a:xfrm>
        </p:spPr>
      </p:pic>
      <p:sp>
        <p:nvSpPr>
          <p:cNvPr id="3" name="Prostokąt 2"/>
          <p:cNvSpPr/>
          <p:nvPr/>
        </p:nvSpPr>
        <p:spPr>
          <a:xfrm>
            <a:off x="2977230" y="260648"/>
            <a:ext cx="3250954"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Trawienie tłuszczy</a:t>
            </a:r>
            <a:endParaRPr lang="pl-PL"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1202" name="Picture 2" descr="Podobny obraz"/>
          <p:cNvPicPr>
            <a:picLocks noChangeAspect="1" noChangeArrowheads="1"/>
          </p:cNvPicPr>
          <p:nvPr/>
        </p:nvPicPr>
        <p:blipFill>
          <a:blip r:embed="rId4" cstate="print"/>
          <a:srcRect/>
          <a:stretch>
            <a:fillRect/>
          </a:stretch>
        </p:blipFill>
        <p:spPr bwMode="auto">
          <a:xfrm>
            <a:off x="4860032" y="4365104"/>
            <a:ext cx="2217999" cy="1728191"/>
          </a:xfrm>
          <a:prstGeom prst="rect">
            <a:avLst/>
          </a:prstGeom>
          <a:noFill/>
        </p:spPr>
      </p:pic>
      <p:sp>
        <p:nvSpPr>
          <p:cNvPr id="6" name="Prostokąt 5"/>
          <p:cNvSpPr/>
          <p:nvPr/>
        </p:nvSpPr>
        <p:spPr>
          <a:xfrm>
            <a:off x="4032448" y="1768748"/>
            <a:ext cx="4572000" cy="2308324"/>
          </a:xfrm>
          <a:prstGeom prst="rect">
            <a:avLst/>
          </a:prstGeom>
        </p:spPr>
        <p:txBody>
          <a:bodyPr>
            <a:spAutoFit/>
            <a:scene3d>
              <a:camera prst="orthographicFront"/>
              <a:lightRig rig="threePt" dir="t"/>
            </a:scene3d>
            <a:sp3d extrusionH="57150">
              <a:bevelT w="38100" h="38100"/>
            </a:sp3d>
          </a:bodyPr>
          <a:lstStyle/>
          <a:p>
            <a:r>
              <a:rPr lang="pl-PL" sz="1600" b="1" dirty="0" smtClean="0">
                <a:ln w="10541" cmpd="sng">
                  <a:solidFill>
                    <a:srgbClr val="D60093"/>
                  </a:solidFill>
                  <a:prstDash val="solid"/>
                </a:ln>
                <a:solidFill>
                  <a:srgbClr val="D60093"/>
                </a:solidFill>
              </a:rPr>
              <a:t>Chylomikrony</a:t>
            </a:r>
            <a:r>
              <a:rPr lang="pl-PL" sz="1600" dirty="0" smtClean="0">
                <a:ln>
                  <a:solidFill>
                    <a:schemeClr val="tx2">
                      <a:lumMod val="60000"/>
                      <a:lumOff val="40000"/>
                    </a:schemeClr>
                  </a:solidFill>
                </a:ln>
                <a:solidFill>
                  <a:srgbClr val="FF66CC"/>
                </a:solidFill>
              </a:rPr>
              <a:t> </a:t>
            </a:r>
            <a:r>
              <a:rPr lang="pl-PL" sz="1600" dirty="0" smtClean="0"/>
              <a:t>– największe </a:t>
            </a:r>
            <a:r>
              <a:rPr lang="pl-PL" sz="1600" dirty="0" err="1" smtClean="0"/>
              <a:t>lipoproteiny</a:t>
            </a:r>
            <a:r>
              <a:rPr lang="pl-PL" sz="1600" dirty="0" smtClean="0"/>
              <a:t> występujące w osoczu krwi. Powstają w ścianie jelita cienkiego, w  </a:t>
            </a:r>
            <a:r>
              <a:rPr lang="pl-PL" sz="1600" dirty="0" err="1" smtClean="0"/>
              <a:t>enterocytach</a:t>
            </a:r>
            <a:r>
              <a:rPr lang="pl-PL" sz="1600" dirty="0" smtClean="0"/>
              <a:t>, kosztem ATP. Uwalniane są z </a:t>
            </a:r>
            <a:r>
              <a:rPr lang="pl-PL" sz="1600" dirty="0" err="1" smtClean="0"/>
              <a:t>enterocytów</a:t>
            </a:r>
            <a:r>
              <a:rPr lang="pl-PL" sz="1600" dirty="0" smtClean="0"/>
              <a:t> do naczyń limfatycznych w postaci kulistych agregatów składających się z tłuszczów właściwych (T), cholesterolu (C) i fosfolipidów w otoczce białkowej (</a:t>
            </a:r>
            <a:r>
              <a:rPr lang="pl-PL" sz="1600" dirty="0" err="1" smtClean="0"/>
              <a:t>apolipoproteiny</a:t>
            </a:r>
            <a:r>
              <a:rPr lang="pl-PL" sz="1600" dirty="0" smtClean="0"/>
              <a:t>: </a:t>
            </a:r>
            <a:r>
              <a:rPr lang="pl-PL" sz="1600" dirty="0" err="1" smtClean="0"/>
              <a:t>ApoA</a:t>
            </a:r>
            <a:r>
              <a:rPr lang="pl-PL" sz="1600" dirty="0" smtClean="0"/>
              <a:t>, </a:t>
            </a:r>
            <a:r>
              <a:rPr lang="pl-PL" sz="1600" dirty="0" err="1" smtClean="0"/>
              <a:t>ApoB</a:t>
            </a:r>
            <a:r>
              <a:rPr lang="pl-PL" sz="1600" dirty="0" smtClean="0"/>
              <a:t>, </a:t>
            </a:r>
            <a:r>
              <a:rPr lang="pl-PL" sz="1600" dirty="0" err="1" smtClean="0"/>
              <a:t>ApoC</a:t>
            </a:r>
            <a:r>
              <a:rPr lang="pl-PL" sz="1600" dirty="0" smtClean="0"/>
              <a:t>, </a:t>
            </a:r>
            <a:r>
              <a:rPr lang="pl-PL" sz="1600" dirty="0" err="1" smtClean="0"/>
              <a:t>ApoE</a:t>
            </a:r>
            <a:r>
              <a:rPr lang="pl-PL" sz="1600" dirty="0" smtClean="0"/>
              <a:t>)</a:t>
            </a:r>
          </a:p>
          <a:p>
            <a:endParaRPr lang="pl-PL" sz="1600" dirty="0"/>
          </a:p>
        </p:txBody>
      </p:sp>
      <p:cxnSp>
        <p:nvCxnSpPr>
          <p:cNvPr id="9" name="Łącznik prosty ze strzałką 8"/>
          <p:cNvCxnSpPr/>
          <p:nvPr/>
        </p:nvCxnSpPr>
        <p:spPr>
          <a:xfrm flipV="1">
            <a:off x="3923928" y="5517232"/>
            <a:ext cx="1008112" cy="288032"/>
          </a:xfrm>
          <a:prstGeom prst="straightConnector1">
            <a:avLst/>
          </a:prstGeom>
          <a:ln w="19050">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pole tekstowe 6"/>
          <p:cNvSpPr txBox="1"/>
          <p:nvPr/>
        </p:nvSpPr>
        <p:spPr>
          <a:xfrm rot="16200000">
            <a:off x="30850" y="3712386"/>
            <a:ext cx="1368152" cy="369332"/>
          </a:xfrm>
          <a:prstGeom prst="rect">
            <a:avLst/>
          </a:prstGeom>
          <a:noFill/>
        </p:spPr>
        <p:txBody>
          <a:bodyPr wrap="square" rtlCol="0">
            <a:spAutoFit/>
          </a:bodyPr>
          <a:lstStyle/>
          <a:p>
            <a:r>
              <a:rPr lang="pl-PL"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ENTEROCYT</a:t>
            </a:r>
            <a:endParaRPr lang="pl-PL"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484784"/>
            <a:ext cx="8229600" cy="4525963"/>
          </a:xfrm>
        </p:spPr>
        <p:txBody>
          <a:bodyPr>
            <a:normAutofit/>
          </a:bodyPr>
          <a:lstStyle/>
          <a:p>
            <a:pPr>
              <a:spcAft>
                <a:spcPts val="1200"/>
              </a:spcAft>
            </a:pPr>
            <a:r>
              <a:rPr lang="pl-PL" sz="2400" b="1" dirty="0" smtClean="0"/>
              <a:t>Ćw. 53</a:t>
            </a:r>
            <a:r>
              <a:rPr lang="pl-PL" sz="2400" dirty="0" smtClean="0"/>
              <a:t>. Wykrywanie tłuszczowców Sudanem III i IV </a:t>
            </a:r>
            <a:br>
              <a:rPr lang="pl-PL" sz="2400" dirty="0" smtClean="0"/>
            </a:br>
            <a:r>
              <a:rPr lang="pl-PL" sz="2400" dirty="0" smtClean="0"/>
              <a:t>w jelicie cienkim.</a:t>
            </a:r>
          </a:p>
          <a:p>
            <a:pPr>
              <a:spcAft>
                <a:spcPts val="1200"/>
              </a:spcAft>
            </a:pPr>
            <a:endParaRPr lang="pl-PL" sz="2400" dirty="0" smtClean="0"/>
          </a:p>
          <a:p>
            <a:pPr>
              <a:spcAft>
                <a:spcPts val="1200"/>
              </a:spcAft>
            </a:pPr>
            <a:endParaRPr lang="pl-PL" sz="2400" dirty="0" smtClean="0"/>
          </a:p>
        </p:txBody>
      </p:sp>
      <p:sp>
        <p:nvSpPr>
          <p:cNvPr id="4" name="Prostokąt 3"/>
          <p:cNvSpPr/>
          <p:nvPr/>
        </p:nvSpPr>
        <p:spPr>
          <a:xfrm>
            <a:off x="2116367" y="539969"/>
            <a:ext cx="4546822"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200" b="1" dirty="0" smtClean="0">
                <a:ln w="11430"/>
                <a:solidFill>
                  <a:srgbClr val="00B050"/>
                </a:solidFill>
                <a:effectLst>
                  <a:outerShdw blurRad="50800" dist="39000" dir="5460000" algn="tl">
                    <a:srgbClr val="000000">
                      <a:alpha val="38000"/>
                    </a:srgbClr>
                  </a:outerShdw>
                </a:effectLst>
              </a:rPr>
              <a:t>ćw. 53, 57, 58, 61 (Skrypt)</a:t>
            </a:r>
            <a:endParaRPr lang="pl-PL" sz="3200" b="1" dirty="0">
              <a:ln w="11430"/>
              <a:solidFill>
                <a:srgbClr val="00B050"/>
              </a:solidFill>
              <a:effectLst>
                <a:outerShdw blurRad="50800" dist="39000" dir="5460000" algn="tl">
                  <a:srgbClr val="000000">
                    <a:alpha val="38000"/>
                  </a:srgbClr>
                </a:outerShdw>
              </a:effectLst>
            </a:endParaRPr>
          </a:p>
        </p:txBody>
      </p:sp>
      <p:pic>
        <p:nvPicPr>
          <p:cNvPr id="5" name="Obraz 4" descr="Sudan_III_barva.png"/>
          <p:cNvPicPr>
            <a:picLocks noChangeAspect="1"/>
          </p:cNvPicPr>
          <p:nvPr/>
        </p:nvPicPr>
        <p:blipFill>
          <a:blip r:embed="rId3" cstate="print"/>
          <a:stretch>
            <a:fillRect/>
          </a:stretch>
        </p:blipFill>
        <p:spPr>
          <a:xfrm>
            <a:off x="3030137" y="2840269"/>
            <a:ext cx="2693991" cy="2748971"/>
          </a:xfrm>
          <a:prstGeom prst="rect">
            <a:avLst/>
          </a:prstGeom>
        </p:spPr>
      </p:pic>
      <p:sp>
        <p:nvSpPr>
          <p:cNvPr id="7" name="pole tekstowe 6"/>
          <p:cNvSpPr txBox="1"/>
          <p:nvPr/>
        </p:nvSpPr>
        <p:spPr>
          <a:xfrm>
            <a:off x="683568" y="5805264"/>
            <a:ext cx="7344816" cy="646331"/>
          </a:xfrm>
          <a:prstGeom prst="rect">
            <a:avLst/>
          </a:prstGeom>
          <a:noFill/>
        </p:spPr>
        <p:txBody>
          <a:bodyPr wrap="square" rtlCol="0">
            <a:spAutoFit/>
          </a:bodyPr>
          <a:lstStyle/>
          <a:p>
            <a:pPr algn="ctr"/>
            <a:r>
              <a:rPr lang="pl-PL" i="1" dirty="0" smtClean="0"/>
              <a:t>Sudan III i IV dobrze rozpuszcza się w tłuszczach bawiąc je na kolor pomarańczowo-czerwony.</a:t>
            </a:r>
            <a:endParaRPr lang="pl-PL" i="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484784"/>
            <a:ext cx="8229600" cy="4525963"/>
          </a:xfrm>
        </p:spPr>
        <p:txBody>
          <a:bodyPr>
            <a:normAutofit/>
          </a:bodyPr>
          <a:lstStyle/>
          <a:p>
            <a:pPr>
              <a:spcAft>
                <a:spcPts val="1200"/>
              </a:spcAft>
            </a:pPr>
            <a:r>
              <a:rPr lang="pl-PL" sz="2400" b="1" dirty="0" smtClean="0">
                <a:solidFill>
                  <a:schemeClr val="tx1">
                    <a:lumMod val="50000"/>
                    <a:lumOff val="50000"/>
                  </a:schemeClr>
                </a:solidFill>
              </a:rPr>
              <a:t>Ćw. 53</a:t>
            </a:r>
            <a:r>
              <a:rPr lang="pl-PL" sz="2400" dirty="0" smtClean="0">
                <a:solidFill>
                  <a:schemeClr val="tx1">
                    <a:lumMod val="50000"/>
                    <a:lumOff val="50000"/>
                  </a:schemeClr>
                </a:solidFill>
              </a:rPr>
              <a:t>. Wykrywanie tłuszczowców Sudanem III i IV </a:t>
            </a:r>
            <a:br>
              <a:rPr lang="pl-PL" sz="2400" dirty="0" smtClean="0">
                <a:solidFill>
                  <a:schemeClr val="tx1">
                    <a:lumMod val="50000"/>
                    <a:lumOff val="50000"/>
                  </a:schemeClr>
                </a:solidFill>
              </a:rPr>
            </a:br>
            <a:r>
              <a:rPr lang="pl-PL" sz="2400" dirty="0" smtClean="0">
                <a:solidFill>
                  <a:schemeClr val="tx1">
                    <a:lumMod val="50000"/>
                    <a:lumOff val="50000"/>
                  </a:schemeClr>
                </a:solidFill>
              </a:rPr>
              <a:t>w jelicie cienkim.</a:t>
            </a:r>
          </a:p>
          <a:p>
            <a:pPr>
              <a:spcAft>
                <a:spcPts val="1200"/>
              </a:spcAft>
            </a:pPr>
            <a:r>
              <a:rPr lang="pl-PL" sz="2400" b="1" dirty="0" smtClean="0">
                <a:solidFill>
                  <a:schemeClr val="tx1">
                    <a:lumMod val="50000"/>
                    <a:lumOff val="50000"/>
                  </a:schemeClr>
                </a:solidFill>
              </a:rPr>
              <a:t>Ćw. 57</a:t>
            </a:r>
            <a:r>
              <a:rPr lang="pl-PL" sz="2400" dirty="0" smtClean="0">
                <a:solidFill>
                  <a:schemeClr val="tx1">
                    <a:lumMod val="50000"/>
                    <a:lumOff val="50000"/>
                  </a:schemeClr>
                </a:solidFill>
              </a:rPr>
              <a:t>. Lokalizacja żelaza metodą </a:t>
            </a:r>
            <a:r>
              <a:rPr lang="pl-PL" sz="2400" dirty="0" err="1" smtClean="0">
                <a:solidFill>
                  <a:schemeClr val="tx1">
                    <a:lumMod val="50000"/>
                    <a:lumOff val="50000"/>
                  </a:schemeClr>
                </a:solidFill>
              </a:rPr>
              <a:t>Perlsa</a:t>
            </a:r>
            <a:r>
              <a:rPr lang="pl-PL" sz="2400" dirty="0" smtClean="0">
                <a:solidFill>
                  <a:schemeClr val="tx1">
                    <a:lumMod val="50000"/>
                    <a:lumOff val="50000"/>
                  </a:schemeClr>
                </a:solidFill>
              </a:rPr>
              <a:t> </a:t>
            </a:r>
            <a:br>
              <a:rPr lang="pl-PL" sz="2400" dirty="0" smtClean="0">
                <a:solidFill>
                  <a:schemeClr val="tx1">
                    <a:lumMod val="50000"/>
                    <a:lumOff val="50000"/>
                  </a:schemeClr>
                </a:solidFill>
              </a:rPr>
            </a:br>
            <a:r>
              <a:rPr lang="pl-PL" sz="2400" dirty="0" smtClean="0">
                <a:solidFill>
                  <a:schemeClr val="tx1">
                    <a:lumMod val="50000"/>
                    <a:lumOff val="50000"/>
                  </a:schemeClr>
                </a:solidFill>
              </a:rPr>
              <a:t>w </a:t>
            </a:r>
            <a:r>
              <a:rPr lang="pl-PL" sz="2400" dirty="0" err="1" smtClean="0">
                <a:solidFill>
                  <a:schemeClr val="tx1">
                    <a:lumMod val="50000"/>
                    <a:lumOff val="50000"/>
                  </a:schemeClr>
                </a:solidFill>
              </a:rPr>
              <a:t>wątrobotrzustce</a:t>
            </a:r>
            <a:r>
              <a:rPr lang="pl-PL" sz="2400" dirty="0" smtClean="0">
                <a:solidFill>
                  <a:schemeClr val="tx1">
                    <a:lumMod val="50000"/>
                    <a:lumOff val="50000"/>
                  </a:schemeClr>
                </a:solidFill>
              </a:rPr>
              <a:t> </a:t>
            </a:r>
            <a:r>
              <a:rPr lang="pl-PL" sz="2400" i="1" dirty="0" err="1" smtClean="0">
                <a:solidFill>
                  <a:schemeClr val="tx1">
                    <a:lumMod val="50000"/>
                    <a:lumOff val="50000"/>
                  </a:schemeClr>
                </a:solidFill>
              </a:rPr>
              <a:t>Porcelio</a:t>
            </a:r>
            <a:r>
              <a:rPr lang="pl-PL" sz="2400" i="1" dirty="0" smtClean="0">
                <a:solidFill>
                  <a:schemeClr val="tx1">
                    <a:lumMod val="50000"/>
                    <a:lumOff val="50000"/>
                  </a:schemeClr>
                </a:solidFill>
              </a:rPr>
              <a:t> </a:t>
            </a:r>
            <a:r>
              <a:rPr lang="pl-PL" sz="2400" i="1" dirty="0" err="1" smtClean="0">
                <a:solidFill>
                  <a:schemeClr val="tx1">
                    <a:lumMod val="50000"/>
                    <a:lumOff val="50000"/>
                  </a:schemeClr>
                </a:solidFill>
              </a:rPr>
              <a:t>scaber</a:t>
            </a:r>
            <a:r>
              <a:rPr lang="pl-PL" sz="2400" dirty="0" smtClean="0">
                <a:solidFill>
                  <a:schemeClr val="tx1">
                    <a:lumMod val="50000"/>
                    <a:lumOff val="50000"/>
                  </a:schemeClr>
                </a:solidFill>
              </a:rPr>
              <a:t>.</a:t>
            </a:r>
          </a:p>
          <a:p>
            <a:pPr>
              <a:spcAft>
                <a:spcPts val="1200"/>
              </a:spcAft>
            </a:pPr>
            <a:r>
              <a:rPr lang="pl-PL" sz="2400" b="1" dirty="0" err="1" smtClean="0">
                <a:solidFill>
                  <a:schemeClr val="tx1">
                    <a:lumMod val="50000"/>
                    <a:lumOff val="50000"/>
                  </a:schemeClr>
                </a:solidFill>
              </a:rPr>
              <a:t>Ćw</a:t>
            </a:r>
            <a:r>
              <a:rPr lang="pl-PL" sz="2400" b="1" dirty="0" smtClean="0">
                <a:solidFill>
                  <a:schemeClr val="tx1">
                    <a:lumMod val="50000"/>
                    <a:lumOff val="50000"/>
                  </a:schemeClr>
                </a:solidFill>
              </a:rPr>
              <a:t> 58</a:t>
            </a:r>
            <a:r>
              <a:rPr lang="pl-PL" sz="2400" dirty="0" smtClean="0">
                <a:solidFill>
                  <a:schemeClr val="tx1">
                    <a:lumMod val="50000"/>
                    <a:lumOff val="50000"/>
                  </a:schemeClr>
                </a:solidFill>
              </a:rPr>
              <a:t>. Lokalizacja miedzi metodą </a:t>
            </a:r>
            <a:r>
              <a:rPr lang="pl-PL" sz="2400" dirty="0" err="1" smtClean="0">
                <a:solidFill>
                  <a:schemeClr val="tx1">
                    <a:lumMod val="50000"/>
                    <a:lumOff val="50000"/>
                  </a:schemeClr>
                </a:solidFill>
              </a:rPr>
              <a:t>Okamato</a:t>
            </a:r>
            <a:r>
              <a:rPr lang="pl-PL" sz="2400" dirty="0" smtClean="0">
                <a:solidFill>
                  <a:schemeClr val="tx1">
                    <a:lumMod val="50000"/>
                    <a:lumOff val="50000"/>
                  </a:schemeClr>
                </a:solidFill>
              </a:rPr>
              <a:t> </a:t>
            </a:r>
            <a:br>
              <a:rPr lang="pl-PL" sz="2400" dirty="0" smtClean="0">
                <a:solidFill>
                  <a:schemeClr val="tx1">
                    <a:lumMod val="50000"/>
                    <a:lumOff val="50000"/>
                  </a:schemeClr>
                </a:solidFill>
              </a:rPr>
            </a:br>
            <a:r>
              <a:rPr lang="pl-PL" sz="2400" dirty="0" smtClean="0">
                <a:solidFill>
                  <a:schemeClr val="tx1">
                    <a:lumMod val="50000"/>
                    <a:lumOff val="50000"/>
                  </a:schemeClr>
                </a:solidFill>
              </a:rPr>
              <a:t>i </a:t>
            </a:r>
            <a:r>
              <a:rPr lang="pl-PL" sz="2400" dirty="0" err="1" smtClean="0">
                <a:solidFill>
                  <a:schemeClr val="tx1">
                    <a:lumMod val="50000"/>
                    <a:lumOff val="50000"/>
                  </a:schemeClr>
                </a:solidFill>
              </a:rPr>
              <a:t>Utamura</a:t>
            </a:r>
            <a:r>
              <a:rPr lang="pl-PL" sz="2400" dirty="0" smtClean="0">
                <a:solidFill>
                  <a:schemeClr val="tx1">
                    <a:lumMod val="50000"/>
                    <a:lumOff val="50000"/>
                  </a:schemeClr>
                </a:solidFill>
              </a:rPr>
              <a:t> z kwasem </a:t>
            </a:r>
            <a:r>
              <a:rPr lang="pl-PL" sz="2400" dirty="0" err="1" smtClean="0">
                <a:solidFill>
                  <a:schemeClr val="tx1">
                    <a:lumMod val="50000"/>
                    <a:lumOff val="50000"/>
                  </a:schemeClr>
                </a:solidFill>
              </a:rPr>
              <a:t>rubeanowym</a:t>
            </a:r>
            <a:r>
              <a:rPr lang="pl-PL" sz="2400" dirty="0" smtClean="0">
                <a:solidFill>
                  <a:schemeClr val="tx1">
                    <a:lumMod val="50000"/>
                    <a:lumOff val="50000"/>
                  </a:schemeClr>
                </a:solidFill>
              </a:rPr>
              <a:t> w </a:t>
            </a:r>
            <a:r>
              <a:rPr lang="pl-PL" sz="2400" dirty="0" err="1" smtClean="0">
                <a:solidFill>
                  <a:schemeClr val="tx1">
                    <a:lumMod val="50000"/>
                    <a:lumOff val="50000"/>
                  </a:schemeClr>
                </a:solidFill>
              </a:rPr>
              <a:t>wątrobotrzustce</a:t>
            </a:r>
            <a:r>
              <a:rPr lang="pl-PL" sz="2400" dirty="0" smtClean="0">
                <a:solidFill>
                  <a:schemeClr val="tx1">
                    <a:lumMod val="50000"/>
                    <a:lumOff val="50000"/>
                  </a:schemeClr>
                </a:solidFill>
              </a:rPr>
              <a:t> </a:t>
            </a:r>
            <a:r>
              <a:rPr lang="pl-PL" sz="2400" i="1" dirty="0" err="1" smtClean="0">
                <a:solidFill>
                  <a:schemeClr val="tx1">
                    <a:lumMod val="50000"/>
                    <a:lumOff val="50000"/>
                  </a:schemeClr>
                </a:solidFill>
              </a:rPr>
              <a:t>Porcelio</a:t>
            </a:r>
            <a:r>
              <a:rPr lang="pl-PL" sz="2400" i="1" dirty="0" smtClean="0">
                <a:solidFill>
                  <a:schemeClr val="tx1">
                    <a:lumMod val="50000"/>
                    <a:lumOff val="50000"/>
                  </a:schemeClr>
                </a:solidFill>
              </a:rPr>
              <a:t> </a:t>
            </a:r>
            <a:r>
              <a:rPr lang="pl-PL" sz="2400" i="1" dirty="0" err="1" smtClean="0">
                <a:solidFill>
                  <a:schemeClr val="tx1">
                    <a:lumMod val="50000"/>
                    <a:lumOff val="50000"/>
                  </a:schemeClr>
                </a:solidFill>
              </a:rPr>
              <a:t>scaber</a:t>
            </a:r>
            <a:r>
              <a:rPr lang="pl-PL" sz="2400" dirty="0" smtClean="0">
                <a:solidFill>
                  <a:schemeClr val="tx1">
                    <a:lumMod val="50000"/>
                    <a:lumOff val="50000"/>
                  </a:schemeClr>
                </a:solidFill>
              </a:rPr>
              <a:t>.</a:t>
            </a:r>
          </a:p>
          <a:p>
            <a:pPr>
              <a:spcAft>
                <a:spcPts val="1200"/>
              </a:spcAft>
            </a:pPr>
            <a:r>
              <a:rPr lang="pl-PL" sz="2400" b="1" dirty="0" smtClean="0"/>
              <a:t>Ćw. 61</a:t>
            </a:r>
            <a:r>
              <a:rPr lang="pl-PL" sz="2400" dirty="0" smtClean="0"/>
              <a:t>. Lokalizacja związków wapniowych metodą van </a:t>
            </a:r>
            <a:r>
              <a:rPr lang="pl-PL" sz="2400" dirty="0" err="1" smtClean="0"/>
              <a:t>Kossa</a:t>
            </a:r>
            <a:r>
              <a:rPr lang="pl-PL" sz="2400" dirty="0" smtClean="0"/>
              <a:t> w </a:t>
            </a:r>
            <a:r>
              <a:rPr lang="pl-PL" sz="2400" dirty="0" err="1" smtClean="0"/>
              <a:t>wątrobotrzustce</a:t>
            </a:r>
            <a:r>
              <a:rPr lang="pl-PL" sz="2400" dirty="0" smtClean="0"/>
              <a:t> ślimaka winniczka </a:t>
            </a:r>
            <a:r>
              <a:rPr lang="pl-PL" sz="2400" i="1" dirty="0" err="1" smtClean="0"/>
              <a:t>Helix</a:t>
            </a:r>
            <a:r>
              <a:rPr lang="pl-PL" sz="2400" i="1" dirty="0" smtClean="0"/>
              <a:t> </a:t>
            </a:r>
            <a:r>
              <a:rPr lang="pl-PL" sz="2400" i="1" dirty="0" err="1" smtClean="0"/>
              <a:t>pomatia</a:t>
            </a:r>
            <a:r>
              <a:rPr lang="pl-PL" sz="2400" dirty="0" smtClean="0"/>
              <a:t> L. utrwalonej w </a:t>
            </a:r>
            <a:r>
              <a:rPr lang="pl-PL" sz="2400" dirty="0" err="1" smtClean="0"/>
              <a:t>Fo-Ca</a:t>
            </a:r>
            <a:r>
              <a:rPr lang="pl-PL" sz="2400" dirty="0" smtClean="0"/>
              <a:t> i zatopionej w parafinie.</a:t>
            </a:r>
            <a:endParaRPr lang="pl-PL" sz="2400" dirty="0"/>
          </a:p>
        </p:txBody>
      </p:sp>
      <p:sp>
        <p:nvSpPr>
          <p:cNvPr id="4" name="Prostokąt 3"/>
          <p:cNvSpPr/>
          <p:nvPr/>
        </p:nvSpPr>
        <p:spPr>
          <a:xfrm>
            <a:off x="2116367" y="539969"/>
            <a:ext cx="4546822"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200" b="1" dirty="0" smtClean="0">
                <a:ln w="11430"/>
                <a:solidFill>
                  <a:srgbClr val="00B050"/>
                </a:solidFill>
                <a:effectLst>
                  <a:outerShdw blurRad="50800" dist="39000" dir="5460000" algn="tl">
                    <a:srgbClr val="000000">
                      <a:alpha val="38000"/>
                    </a:srgbClr>
                  </a:outerShdw>
                </a:effectLst>
              </a:rPr>
              <a:t>ćw. 53, 57, 58, 61 (Skrypt)</a:t>
            </a:r>
            <a:endParaRPr lang="pl-PL" sz="3200" b="1" dirty="0">
              <a:ln w="11430"/>
              <a:solidFill>
                <a:srgbClr val="00B05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olluscs.at/images/weichtiere/schnecken/weinberg/english/digestion.gif"/>
          <p:cNvPicPr>
            <a:picLocks noChangeAspect="1" noChangeArrowheads="1"/>
          </p:cNvPicPr>
          <p:nvPr/>
        </p:nvPicPr>
        <p:blipFill>
          <a:blip r:embed="rId3" cstate="print"/>
          <a:srcRect/>
          <a:stretch>
            <a:fillRect/>
          </a:stretch>
        </p:blipFill>
        <p:spPr bwMode="auto">
          <a:xfrm>
            <a:off x="2027160" y="1556792"/>
            <a:ext cx="3925221" cy="5112567"/>
          </a:xfrm>
          <a:prstGeom prst="rect">
            <a:avLst/>
          </a:prstGeom>
          <a:noFill/>
        </p:spPr>
      </p:pic>
      <p:sp>
        <p:nvSpPr>
          <p:cNvPr id="6" name="Prostokąt 5"/>
          <p:cNvSpPr/>
          <p:nvPr/>
        </p:nvSpPr>
        <p:spPr>
          <a:xfrm>
            <a:off x="2292364" y="332656"/>
            <a:ext cx="3783600"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Przewód pokarmowy</a:t>
            </a:r>
            <a:b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ślimaka winniczka</a:t>
            </a:r>
            <a:endParaRPr lang="pl-PL"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pole tekstowe 3"/>
          <p:cNvSpPr txBox="1"/>
          <p:nvPr/>
        </p:nvSpPr>
        <p:spPr>
          <a:xfrm>
            <a:off x="1979712" y="2204864"/>
            <a:ext cx="792088" cy="307777"/>
          </a:xfrm>
          <a:prstGeom prst="rect">
            <a:avLst/>
          </a:prstGeom>
          <a:solidFill>
            <a:schemeClr val="bg1"/>
          </a:solidFill>
        </p:spPr>
        <p:txBody>
          <a:bodyPr wrap="square" rtlCol="0">
            <a:spAutoFit/>
          </a:bodyPr>
          <a:lstStyle/>
          <a:p>
            <a:r>
              <a:rPr lang="pl-PL" sz="1400" b="1" dirty="0" smtClean="0"/>
              <a:t>serce</a:t>
            </a:r>
            <a:endParaRPr lang="pl-PL" sz="1400" b="1" dirty="0"/>
          </a:p>
        </p:txBody>
      </p:sp>
      <p:sp>
        <p:nvSpPr>
          <p:cNvPr id="7" name="pole tekstowe 6"/>
          <p:cNvSpPr txBox="1"/>
          <p:nvPr/>
        </p:nvSpPr>
        <p:spPr>
          <a:xfrm>
            <a:off x="1907704" y="2555612"/>
            <a:ext cx="792088" cy="307777"/>
          </a:xfrm>
          <a:prstGeom prst="rect">
            <a:avLst/>
          </a:prstGeom>
          <a:solidFill>
            <a:schemeClr val="bg1"/>
          </a:solidFill>
        </p:spPr>
        <p:txBody>
          <a:bodyPr wrap="square" rtlCol="0">
            <a:spAutoFit/>
          </a:bodyPr>
          <a:lstStyle/>
          <a:p>
            <a:r>
              <a:rPr lang="pl-PL" sz="1400" b="1" dirty="0" smtClean="0"/>
              <a:t>nerka</a:t>
            </a:r>
            <a:endParaRPr lang="pl-PL" sz="1400" b="1" dirty="0"/>
          </a:p>
        </p:txBody>
      </p:sp>
      <p:sp>
        <p:nvSpPr>
          <p:cNvPr id="8" name="pole tekstowe 7"/>
          <p:cNvSpPr txBox="1"/>
          <p:nvPr/>
        </p:nvSpPr>
        <p:spPr>
          <a:xfrm>
            <a:off x="2267744" y="4283804"/>
            <a:ext cx="792088" cy="307777"/>
          </a:xfrm>
          <a:prstGeom prst="rect">
            <a:avLst/>
          </a:prstGeom>
          <a:solidFill>
            <a:schemeClr val="bg1"/>
          </a:solidFill>
        </p:spPr>
        <p:txBody>
          <a:bodyPr wrap="square" rtlCol="0">
            <a:spAutoFit/>
          </a:bodyPr>
          <a:lstStyle/>
          <a:p>
            <a:r>
              <a:rPr lang="pl-PL" sz="1400" b="1" dirty="0" smtClean="0"/>
              <a:t>płuca</a:t>
            </a:r>
            <a:endParaRPr lang="pl-PL" sz="1400" b="1" dirty="0"/>
          </a:p>
        </p:txBody>
      </p:sp>
      <p:sp>
        <p:nvSpPr>
          <p:cNvPr id="9" name="pole tekstowe 8"/>
          <p:cNvSpPr txBox="1"/>
          <p:nvPr/>
        </p:nvSpPr>
        <p:spPr>
          <a:xfrm>
            <a:off x="3419872" y="1671538"/>
            <a:ext cx="792088" cy="307777"/>
          </a:xfrm>
          <a:prstGeom prst="rect">
            <a:avLst/>
          </a:prstGeom>
          <a:solidFill>
            <a:schemeClr val="bg1"/>
          </a:solidFill>
        </p:spPr>
        <p:txBody>
          <a:bodyPr wrap="square" rtlCol="0">
            <a:spAutoFit/>
          </a:bodyPr>
          <a:lstStyle/>
          <a:p>
            <a:r>
              <a:rPr lang="pl-PL" sz="1400" b="1" dirty="0" smtClean="0"/>
              <a:t>pęcherz</a:t>
            </a:r>
            <a:endParaRPr lang="pl-PL" sz="1400" b="1" dirty="0"/>
          </a:p>
        </p:txBody>
      </p:sp>
      <p:sp>
        <p:nvSpPr>
          <p:cNvPr id="10" name="pole tekstowe 9"/>
          <p:cNvSpPr txBox="1"/>
          <p:nvPr/>
        </p:nvSpPr>
        <p:spPr>
          <a:xfrm>
            <a:off x="3635896" y="4077459"/>
            <a:ext cx="648072" cy="178190"/>
          </a:xfrm>
          <a:prstGeom prst="rect">
            <a:avLst/>
          </a:prstGeom>
          <a:solidFill>
            <a:schemeClr val="bg1"/>
          </a:solidFill>
        </p:spPr>
        <p:txBody>
          <a:bodyPr wrap="square" rtlCol="0">
            <a:spAutoFit/>
          </a:bodyPr>
          <a:lstStyle/>
          <a:p>
            <a:pPr>
              <a:lnSpc>
                <a:spcPts val="400"/>
              </a:lnSpc>
            </a:pPr>
            <a:r>
              <a:rPr lang="pl-PL" sz="1400" b="1" dirty="0" smtClean="0"/>
              <a:t>jelito</a:t>
            </a:r>
            <a:endParaRPr lang="pl-PL" sz="1400" b="1" dirty="0"/>
          </a:p>
        </p:txBody>
      </p:sp>
      <p:sp>
        <p:nvSpPr>
          <p:cNvPr id="12" name="pole tekstowe 11"/>
          <p:cNvSpPr txBox="1"/>
          <p:nvPr/>
        </p:nvSpPr>
        <p:spPr>
          <a:xfrm>
            <a:off x="5181972" y="2242964"/>
            <a:ext cx="648072" cy="178190"/>
          </a:xfrm>
          <a:prstGeom prst="rect">
            <a:avLst/>
          </a:prstGeom>
          <a:solidFill>
            <a:schemeClr val="bg1"/>
          </a:solidFill>
        </p:spPr>
        <p:txBody>
          <a:bodyPr wrap="square" rtlCol="0">
            <a:spAutoFit/>
          </a:bodyPr>
          <a:lstStyle/>
          <a:p>
            <a:pPr>
              <a:lnSpc>
                <a:spcPts val="400"/>
              </a:lnSpc>
            </a:pPr>
            <a:r>
              <a:rPr lang="pl-PL" sz="1400" b="1" dirty="0" smtClean="0"/>
              <a:t>jelito</a:t>
            </a:r>
            <a:endParaRPr lang="pl-PL" sz="1400" b="1" dirty="0"/>
          </a:p>
        </p:txBody>
      </p:sp>
      <p:sp>
        <p:nvSpPr>
          <p:cNvPr id="13" name="pole tekstowe 12"/>
          <p:cNvSpPr txBox="1"/>
          <p:nvPr/>
        </p:nvSpPr>
        <p:spPr>
          <a:xfrm>
            <a:off x="4427984" y="4437112"/>
            <a:ext cx="1728192" cy="307777"/>
          </a:xfrm>
          <a:prstGeom prst="rect">
            <a:avLst/>
          </a:prstGeom>
          <a:solidFill>
            <a:schemeClr val="bg1"/>
          </a:solidFill>
        </p:spPr>
        <p:txBody>
          <a:bodyPr wrap="square" rtlCol="0">
            <a:spAutoFit/>
          </a:bodyPr>
          <a:lstStyle/>
          <a:p>
            <a:r>
              <a:rPr lang="pl-PL" sz="1400" b="1" dirty="0" err="1" smtClean="0"/>
              <a:t>wątrobotrzustka</a:t>
            </a:r>
            <a:endParaRPr lang="pl-PL" sz="1400" b="1" dirty="0"/>
          </a:p>
        </p:txBody>
      </p:sp>
      <p:sp>
        <p:nvSpPr>
          <p:cNvPr id="14" name="pole tekstowe 13"/>
          <p:cNvSpPr txBox="1"/>
          <p:nvPr/>
        </p:nvSpPr>
        <p:spPr>
          <a:xfrm>
            <a:off x="4211960" y="4868465"/>
            <a:ext cx="1512168" cy="307777"/>
          </a:xfrm>
          <a:prstGeom prst="rect">
            <a:avLst/>
          </a:prstGeom>
          <a:solidFill>
            <a:schemeClr val="bg1"/>
          </a:solidFill>
        </p:spPr>
        <p:txBody>
          <a:bodyPr wrap="square" rtlCol="0">
            <a:spAutoFit/>
          </a:bodyPr>
          <a:lstStyle/>
          <a:p>
            <a:r>
              <a:rPr lang="pl-PL" sz="1400" b="1" dirty="0" smtClean="0"/>
              <a:t>ślinianki</a:t>
            </a:r>
            <a:endParaRPr lang="pl-PL" sz="1400" b="1" dirty="0"/>
          </a:p>
        </p:txBody>
      </p:sp>
      <p:sp>
        <p:nvSpPr>
          <p:cNvPr id="15" name="pole tekstowe 14"/>
          <p:cNvSpPr txBox="1"/>
          <p:nvPr/>
        </p:nvSpPr>
        <p:spPr>
          <a:xfrm>
            <a:off x="4149477" y="5661248"/>
            <a:ext cx="1728192" cy="307777"/>
          </a:xfrm>
          <a:prstGeom prst="rect">
            <a:avLst/>
          </a:prstGeom>
          <a:solidFill>
            <a:schemeClr val="bg1"/>
          </a:solidFill>
        </p:spPr>
        <p:txBody>
          <a:bodyPr wrap="square" rtlCol="0">
            <a:spAutoFit/>
          </a:bodyPr>
          <a:lstStyle/>
          <a:p>
            <a:r>
              <a:rPr lang="pl-PL" sz="1400" b="1" dirty="0" smtClean="0"/>
              <a:t>zwoje mózgowe</a:t>
            </a:r>
            <a:endParaRPr lang="pl-PL" sz="1400" b="1" dirty="0"/>
          </a:p>
        </p:txBody>
      </p:sp>
      <p:sp>
        <p:nvSpPr>
          <p:cNvPr id="16" name="pole tekstowe 15"/>
          <p:cNvSpPr txBox="1"/>
          <p:nvPr/>
        </p:nvSpPr>
        <p:spPr>
          <a:xfrm>
            <a:off x="4211960" y="6021288"/>
            <a:ext cx="1108695" cy="307777"/>
          </a:xfrm>
          <a:prstGeom prst="rect">
            <a:avLst/>
          </a:prstGeom>
          <a:solidFill>
            <a:schemeClr val="bg1"/>
          </a:solidFill>
        </p:spPr>
        <p:txBody>
          <a:bodyPr wrap="square" rtlCol="0">
            <a:spAutoFit/>
          </a:bodyPr>
          <a:lstStyle/>
          <a:p>
            <a:r>
              <a:rPr lang="pl-PL" sz="1400" b="1" dirty="0" smtClean="0"/>
              <a:t>gardło</a:t>
            </a:r>
            <a:endParaRPr lang="pl-PL" sz="1400" b="1" dirty="0"/>
          </a:p>
        </p:txBody>
      </p:sp>
      <p:sp>
        <p:nvSpPr>
          <p:cNvPr id="17" name="pole tekstowe 16"/>
          <p:cNvSpPr txBox="1"/>
          <p:nvPr/>
        </p:nvSpPr>
        <p:spPr>
          <a:xfrm>
            <a:off x="4466896" y="4509120"/>
            <a:ext cx="1296144" cy="194925"/>
          </a:xfrm>
          <a:prstGeom prst="rect">
            <a:avLst/>
          </a:prstGeom>
          <a:noFill/>
          <a:ln w="28575">
            <a:solidFill>
              <a:srgbClr val="C00000"/>
            </a:solidFill>
          </a:ln>
        </p:spPr>
        <p:txBody>
          <a:bodyPr wrap="square" rtlCol="0">
            <a:spAutoFit/>
          </a:bodyPr>
          <a:lstStyle/>
          <a:p>
            <a:pPr algn="ctr">
              <a:lnSpc>
                <a:spcPts val="800"/>
              </a:lnSpc>
            </a:pPr>
            <a:endParaRPr lang="pl-PL" sz="12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292364" y="332656"/>
            <a:ext cx="3783600"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Przewód pokarmowy</a:t>
            </a:r>
            <a:b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ślimaka winniczka</a:t>
            </a:r>
            <a:endParaRPr lang="pl-PL"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pole tekstowe 3"/>
          <p:cNvSpPr txBox="1"/>
          <p:nvPr/>
        </p:nvSpPr>
        <p:spPr>
          <a:xfrm>
            <a:off x="1979712" y="2204864"/>
            <a:ext cx="792088" cy="338554"/>
          </a:xfrm>
          <a:prstGeom prst="rect">
            <a:avLst/>
          </a:prstGeom>
          <a:solidFill>
            <a:schemeClr val="bg1"/>
          </a:solidFill>
        </p:spPr>
        <p:txBody>
          <a:bodyPr wrap="square" rtlCol="0">
            <a:spAutoFit/>
          </a:bodyPr>
          <a:lstStyle/>
          <a:p>
            <a:r>
              <a:rPr lang="pl-PL" sz="1600" b="1" dirty="0" smtClean="0"/>
              <a:t>serce</a:t>
            </a:r>
            <a:endParaRPr lang="pl-PL" sz="1600" b="1" dirty="0"/>
          </a:p>
        </p:txBody>
      </p:sp>
      <p:sp>
        <p:nvSpPr>
          <p:cNvPr id="7" name="pole tekstowe 6"/>
          <p:cNvSpPr txBox="1"/>
          <p:nvPr/>
        </p:nvSpPr>
        <p:spPr>
          <a:xfrm>
            <a:off x="1907704" y="2555612"/>
            <a:ext cx="792088" cy="307777"/>
          </a:xfrm>
          <a:prstGeom prst="rect">
            <a:avLst/>
          </a:prstGeom>
          <a:solidFill>
            <a:schemeClr val="bg1"/>
          </a:solidFill>
        </p:spPr>
        <p:txBody>
          <a:bodyPr wrap="square" rtlCol="0">
            <a:spAutoFit/>
          </a:bodyPr>
          <a:lstStyle/>
          <a:p>
            <a:r>
              <a:rPr lang="pl-PL" sz="1400" b="1" dirty="0" smtClean="0"/>
              <a:t>nerka</a:t>
            </a:r>
            <a:endParaRPr lang="pl-PL" sz="1400" b="1" dirty="0"/>
          </a:p>
        </p:txBody>
      </p:sp>
      <p:sp>
        <p:nvSpPr>
          <p:cNvPr id="8" name="pole tekstowe 7"/>
          <p:cNvSpPr txBox="1"/>
          <p:nvPr/>
        </p:nvSpPr>
        <p:spPr>
          <a:xfrm>
            <a:off x="2267744" y="4283804"/>
            <a:ext cx="792088" cy="307777"/>
          </a:xfrm>
          <a:prstGeom prst="rect">
            <a:avLst/>
          </a:prstGeom>
          <a:solidFill>
            <a:schemeClr val="bg1"/>
          </a:solidFill>
        </p:spPr>
        <p:txBody>
          <a:bodyPr wrap="square" rtlCol="0">
            <a:spAutoFit/>
          </a:bodyPr>
          <a:lstStyle/>
          <a:p>
            <a:r>
              <a:rPr lang="pl-PL" sz="1400" b="1" dirty="0" smtClean="0"/>
              <a:t>płuca</a:t>
            </a:r>
            <a:endParaRPr lang="pl-PL" sz="1400" b="1" dirty="0"/>
          </a:p>
        </p:txBody>
      </p:sp>
      <p:sp>
        <p:nvSpPr>
          <p:cNvPr id="10" name="pole tekstowe 9"/>
          <p:cNvSpPr txBox="1"/>
          <p:nvPr/>
        </p:nvSpPr>
        <p:spPr>
          <a:xfrm>
            <a:off x="3635896" y="4077459"/>
            <a:ext cx="648072" cy="178190"/>
          </a:xfrm>
          <a:prstGeom prst="rect">
            <a:avLst/>
          </a:prstGeom>
          <a:solidFill>
            <a:schemeClr val="bg1"/>
          </a:solidFill>
        </p:spPr>
        <p:txBody>
          <a:bodyPr wrap="square" rtlCol="0">
            <a:spAutoFit/>
          </a:bodyPr>
          <a:lstStyle/>
          <a:p>
            <a:pPr>
              <a:lnSpc>
                <a:spcPts val="400"/>
              </a:lnSpc>
            </a:pPr>
            <a:r>
              <a:rPr lang="pl-PL" sz="1400" b="1" dirty="0" smtClean="0"/>
              <a:t>jelito</a:t>
            </a:r>
            <a:endParaRPr lang="pl-PL" sz="1400" b="1" dirty="0"/>
          </a:p>
        </p:txBody>
      </p:sp>
      <p:sp>
        <p:nvSpPr>
          <p:cNvPr id="12" name="pole tekstowe 11"/>
          <p:cNvSpPr txBox="1"/>
          <p:nvPr/>
        </p:nvSpPr>
        <p:spPr>
          <a:xfrm>
            <a:off x="5181972" y="2242964"/>
            <a:ext cx="648072" cy="178190"/>
          </a:xfrm>
          <a:prstGeom prst="rect">
            <a:avLst/>
          </a:prstGeom>
          <a:solidFill>
            <a:schemeClr val="bg1"/>
          </a:solidFill>
        </p:spPr>
        <p:txBody>
          <a:bodyPr wrap="square" rtlCol="0">
            <a:spAutoFit/>
          </a:bodyPr>
          <a:lstStyle/>
          <a:p>
            <a:pPr>
              <a:lnSpc>
                <a:spcPts val="400"/>
              </a:lnSpc>
            </a:pPr>
            <a:r>
              <a:rPr lang="pl-PL" sz="1400" b="1" dirty="0" smtClean="0"/>
              <a:t>jelito</a:t>
            </a:r>
            <a:endParaRPr lang="pl-PL" sz="1400" b="1" dirty="0"/>
          </a:p>
        </p:txBody>
      </p:sp>
      <p:sp>
        <p:nvSpPr>
          <p:cNvPr id="13" name="pole tekstowe 12"/>
          <p:cNvSpPr txBox="1"/>
          <p:nvPr/>
        </p:nvSpPr>
        <p:spPr>
          <a:xfrm>
            <a:off x="4427984" y="4437112"/>
            <a:ext cx="1728192" cy="307777"/>
          </a:xfrm>
          <a:prstGeom prst="rect">
            <a:avLst/>
          </a:prstGeom>
          <a:solidFill>
            <a:schemeClr val="bg1"/>
          </a:solidFill>
        </p:spPr>
        <p:txBody>
          <a:bodyPr wrap="square" rtlCol="0">
            <a:spAutoFit/>
          </a:bodyPr>
          <a:lstStyle/>
          <a:p>
            <a:r>
              <a:rPr lang="pl-PL" sz="1400" b="1" dirty="0" err="1" smtClean="0"/>
              <a:t>wątrobotrzustka</a:t>
            </a:r>
            <a:endParaRPr lang="pl-PL" sz="1400" b="1" dirty="0"/>
          </a:p>
        </p:txBody>
      </p:sp>
      <p:sp>
        <p:nvSpPr>
          <p:cNvPr id="14" name="pole tekstowe 13"/>
          <p:cNvSpPr txBox="1"/>
          <p:nvPr/>
        </p:nvSpPr>
        <p:spPr>
          <a:xfrm>
            <a:off x="4211960" y="4868465"/>
            <a:ext cx="1512168" cy="307777"/>
          </a:xfrm>
          <a:prstGeom prst="rect">
            <a:avLst/>
          </a:prstGeom>
          <a:solidFill>
            <a:schemeClr val="bg1"/>
          </a:solidFill>
        </p:spPr>
        <p:txBody>
          <a:bodyPr wrap="square" rtlCol="0">
            <a:spAutoFit/>
          </a:bodyPr>
          <a:lstStyle/>
          <a:p>
            <a:r>
              <a:rPr lang="pl-PL" sz="1400" b="1" dirty="0" err="1" smtClean="0"/>
              <a:t>slinianki</a:t>
            </a:r>
            <a:endParaRPr lang="pl-PL" sz="1400" b="1" dirty="0"/>
          </a:p>
        </p:txBody>
      </p:sp>
      <p:pic>
        <p:nvPicPr>
          <p:cNvPr id="17" name="Symbol zastępczy zawartości 3" descr="watrobotrzustka folia.jpg"/>
          <p:cNvPicPr>
            <a:picLocks noGrp="1" noChangeAspect="1"/>
          </p:cNvPicPr>
          <p:nvPr>
            <p:ph idx="1"/>
          </p:nvPr>
        </p:nvPicPr>
        <p:blipFill>
          <a:blip r:embed="rId3" cstate="print"/>
          <a:srcRect t="7942" r="12053" b="52306"/>
          <a:stretch>
            <a:fillRect/>
          </a:stretch>
        </p:blipFill>
        <p:spPr>
          <a:xfrm>
            <a:off x="1403648" y="1844824"/>
            <a:ext cx="6480720" cy="3744416"/>
          </a:xfrm>
        </p:spPr>
      </p:pic>
      <p:sp>
        <p:nvSpPr>
          <p:cNvPr id="16" name="Prostokąt zaokrąglony 15"/>
          <p:cNvSpPr/>
          <p:nvPr/>
        </p:nvSpPr>
        <p:spPr>
          <a:xfrm>
            <a:off x="1835696" y="2924944"/>
            <a:ext cx="1152128" cy="288032"/>
          </a:xfrm>
          <a:prstGeom prst="roundRect">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rostokąt zaokrąglony 17"/>
          <p:cNvSpPr/>
          <p:nvPr/>
        </p:nvSpPr>
        <p:spPr>
          <a:xfrm>
            <a:off x="1619672" y="3356992"/>
            <a:ext cx="1656184" cy="360040"/>
          </a:xfrm>
          <a:prstGeom prst="roundRect">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watrobotrzustka folia.jpg"/>
          <p:cNvPicPr>
            <a:picLocks noGrp="1" noChangeAspect="1"/>
          </p:cNvPicPr>
          <p:nvPr>
            <p:ph idx="1"/>
          </p:nvPr>
        </p:nvPicPr>
        <p:blipFill>
          <a:blip r:embed="rId3" cstate="print"/>
          <a:srcRect t="47680"/>
          <a:stretch>
            <a:fillRect/>
          </a:stretch>
        </p:blipFill>
        <p:spPr>
          <a:xfrm>
            <a:off x="971600" y="1484784"/>
            <a:ext cx="6998573" cy="4680520"/>
          </a:xfrm>
        </p:spPr>
      </p:pic>
      <p:sp>
        <p:nvSpPr>
          <p:cNvPr id="6" name="Prostokąt 5"/>
          <p:cNvSpPr/>
          <p:nvPr/>
        </p:nvSpPr>
        <p:spPr>
          <a:xfrm>
            <a:off x="769581" y="116632"/>
            <a:ext cx="7519366"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Budowa </a:t>
            </a:r>
            <a:r>
              <a:rPr lang="pl-PL" sz="32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wątrobotrzystki</a:t>
            </a:r>
            <a: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ślimaka winniczka</a:t>
            </a:r>
          </a:p>
          <a:p>
            <a:pPr algn="ctr"/>
            <a: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pl-PL" sz="3200" b="1" i="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Helix</a:t>
            </a:r>
            <a:r>
              <a:rPr lang="pl-PL" sz="32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pl-PL" sz="3200" b="1" i="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pomatia</a:t>
            </a:r>
            <a:r>
              <a:rPr lang="pl-PL" sz="32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 </a:t>
            </a:r>
            <a:r>
              <a:rPr lang="pl-PL" sz="3200" b="1" i="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rodzaje komórek</a:t>
            </a:r>
            <a:endParaRPr lang="pl-PL"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Prostokąt zaokrąglony 4"/>
          <p:cNvSpPr/>
          <p:nvPr/>
        </p:nvSpPr>
        <p:spPr>
          <a:xfrm>
            <a:off x="3438922" y="4336640"/>
            <a:ext cx="1800200" cy="288032"/>
          </a:xfrm>
          <a:prstGeom prst="roundRect">
            <a:avLst/>
          </a:prstGeom>
          <a:no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105272" y="1168658"/>
            <a:ext cx="7283152" cy="5500702"/>
          </a:xfrm>
        </p:spPr>
        <p:txBody>
          <a:bodyPr>
            <a:noAutofit/>
          </a:bodyPr>
          <a:lstStyle/>
          <a:p>
            <a:pPr>
              <a:spcBef>
                <a:spcPts val="0"/>
              </a:spcBef>
              <a:spcAft>
                <a:spcPts val="600"/>
              </a:spcAft>
              <a:buNone/>
            </a:pPr>
            <a:r>
              <a:rPr lang="pl-PL" sz="2000" dirty="0" smtClean="0"/>
              <a:t>Jony wapnia (</a:t>
            </a:r>
            <a:r>
              <a:rPr lang="pl-PL" sz="2000" b="1" dirty="0" smtClean="0"/>
              <a:t>Ca</a:t>
            </a:r>
            <a:r>
              <a:rPr lang="pl-PL" sz="2000" b="1" baseline="30000" dirty="0" smtClean="0"/>
              <a:t>2+</a:t>
            </a:r>
            <a:r>
              <a:rPr lang="pl-PL" sz="2000" dirty="0" smtClean="0"/>
              <a:t>) pełnią bardzo ważną </a:t>
            </a:r>
            <a:r>
              <a:rPr lang="pl-PL" sz="2000" b="1" dirty="0" smtClean="0"/>
              <a:t>funkcję sygnalną                           </a:t>
            </a:r>
            <a:r>
              <a:rPr lang="pl-PL" sz="2000" dirty="0" smtClean="0"/>
              <a:t>w różnorodnych procesach komórkowych takich jak: </a:t>
            </a:r>
          </a:p>
          <a:p>
            <a:pPr>
              <a:spcBef>
                <a:spcPts val="0"/>
              </a:spcBef>
              <a:spcAft>
                <a:spcPts val="600"/>
              </a:spcAft>
              <a:buBlip>
                <a:blip r:embed="rId3"/>
              </a:buBlip>
            </a:pPr>
            <a:r>
              <a:rPr lang="pl-PL" sz="2000" b="1" dirty="0" err="1" smtClean="0"/>
              <a:t>Przekaźnictwo</a:t>
            </a:r>
            <a:r>
              <a:rPr lang="pl-PL" sz="2000" b="1" dirty="0" smtClean="0"/>
              <a:t> sygnałów</a:t>
            </a:r>
            <a:r>
              <a:rPr lang="pl-PL" sz="2000" dirty="0" smtClean="0"/>
              <a:t>, udział w przewodzenie impulsów bioelektrycznych, udział w skurczu mięśni szkieletowych, gładkich i mięśnia sercowego;</a:t>
            </a:r>
          </a:p>
          <a:p>
            <a:pPr>
              <a:spcBef>
                <a:spcPts val="0"/>
              </a:spcBef>
              <a:spcAft>
                <a:spcPts val="600"/>
              </a:spcAft>
              <a:buBlip>
                <a:blip r:embed="rId3"/>
              </a:buBlip>
            </a:pPr>
            <a:r>
              <a:rPr lang="pl-PL" sz="2000" dirty="0" smtClean="0"/>
              <a:t>Udział w wydzielaniu hormonów zwierzęcych i neurotransmiterów oraz gruczołów </a:t>
            </a:r>
            <a:r>
              <a:rPr lang="pl-PL" sz="2000" dirty="0" err="1" smtClean="0"/>
              <a:t>zewnątrzwydzielniczych</a:t>
            </a:r>
            <a:r>
              <a:rPr lang="pl-PL" sz="2000" dirty="0" smtClean="0"/>
              <a:t>;</a:t>
            </a:r>
          </a:p>
          <a:p>
            <a:pPr>
              <a:spcBef>
                <a:spcPts val="0"/>
              </a:spcBef>
              <a:spcAft>
                <a:spcPts val="600"/>
              </a:spcAft>
              <a:buBlip>
                <a:blip r:embed="rId3"/>
              </a:buBlip>
            </a:pPr>
            <a:r>
              <a:rPr lang="pl-PL" sz="2000" dirty="0" smtClean="0"/>
              <a:t>Udział w krzepnięciu krwi;</a:t>
            </a:r>
          </a:p>
          <a:p>
            <a:pPr>
              <a:spcBef>
                <a:spcPts val="0"/>
              </a:spcBef>
              <a:spcAft>
                <a:spcPts val="600"/>
              </a:spcAft>
              <a:buBlip>
                <a:blip r:embed="rId3"/>
              </a:buBlip>
            </a:pPr>
            <a:r>
              <a:rPr lang="pl-PL" sz="2000" dirty="0" smtClean="0"/>
              <a:t>Udział w reakcjach zapalnych, regeneracji i proliferacji;</a:t>
            </a:r>
          </a:p>
          <a:p>
            <a:pPr>
              <a:spcBef>
                <a:spcPts val="0"/>
              </a:spcBef>
              <a:spcAft>
                <a:spcPts val="600"/>
              </a:spcAft>
              <a:buBlip>
                <a:blip r:embed="rId3"/>
              </a:buBlip>
            </a:pPr>
            <a:r>
              <a:rPr lang="pl-PL" sz="2000" dirty="0" smtClean="0"/>
              <a:t>Obniża stopień uwodnienia koloidów komórkowych;</a:t>
            </a:r>
          </a:p>
          <a:p>
            <a:pPr>
              <a:spcBef>
                <a:spcPts val="0"/>
              </a:spcBef>
              <a:spcAft>
                <a:spcPts val="600"/>
              </a:spcAft>
              <a:buBlip>
                <a:blip r:embed="rId3"/>
              </a:buBlip>
            </a:pPr>
            <a:r>
              <a:rPr lang="pl-PL" sz="2000" dirty="0" smtClean="0"/>
              <a:t>Regulacja transkrypcji;</a:t>
            </a:r>
          </a:p>
          <a:p>
            <a:pPr>
              <a:spcBef>
                <a:spcPts val="0"/>
              </a:spcBef>
              <a:spcAft>
                <a:spcPts val="600"/>
              </a:spcAft>
              <a:buBlip>
                <a:blip r:embed="rId3"/>
              </a:buBlip>
            </a:pPr>
            <a:r>
              <a:rPr lang="pl-PL" sz="2000" dirty="0" err="1" smtClean="0"/>
              <a:t>Apoptoza</a:t>
            </a:r>
            <a:r>
              <a:rPr lang="pl-PL" sz="2000" dirty="0" smtClean="0"/>
              <a:t>.</a:t>
            </a:r>
          </a:p>
          <a:p>
            <a:endParaRPr lang="pl-PL" sz="2400" dirty="0" smtClean="0"/>
          </a:p>
        </p:txBody>
      </p:sp>
      <p:sp>
        <p:nvSpPr>
          <p:cNvPr id="4" name="Prostokąt 3"/>
          <p:cNvSpPr/>
          <p:nvPr/>
        </p:nvSpPr>
        <p:spPr>
          <a:xfrm>
            <a:off x="2255566" y="334397"/>
            <a:ext cx="4632871"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600" b="1" cap="none" spc="0" dirty="0" smtClean="0">
                <a:ln w="11430"/>
                <a:solidFill>
                  <a:schemeClr val="bg2">
                    <a:lumMod val="50000"/>
                  </a:schemeClr>
                </a:solidFill>
                <a:effectLst>
                  <a:outerShdw blurRad="50800" dist="39000" dir="5460000" algn="tl">
                    <a:srgbClr val="000000">
                      <a:alpha val="38000"/>
                    </a:srgbClr>
                  </a:outerShdw>
                </a:effectLst>
              </a:rPr>
              <a:t>Wapń (Ca, łac. </a:t>
            </a:r>
            <a:r>
              <a:rPr lang="pl-PL" sz="3600" b="1" cap="none" spc="0" dirty="0" err="1" smtClean="0">
                <a:ln w="11430"/>
                <a:solidFill>
                  <a:schemeClr val="bg2">
                    <a:lumMod val="50000"/>
                  </a:schemeClr>
                </a:solidFill>
                <a:effectLst>
                  <a:outerShdw blurRad="50800" dist="39000" dir="5460000" algn="tl">
                    <a:srgbClr val="000000">
                      <a:alpha val="38000"/>
                    </a:srgbClr>
                  </a:outerShdw>
                </a:effectLst>
              </a:rPr>
              <a:t>calcium</a:t>
            </a:r>
            <a:r>
              <a:rPr lang="pl-PL" sz="3600" b="1" cap="none" spc="0" dirty="0" smtClean="0">
                <a:ln w="11430"/>
                <a:solidFill>
                  <a:schemeClr val="bg2">
                    <a:lumMod val="50000"/>
                  </a:schemeClr>
                </a:solidFill>
                <a:effectLst>
                  <a:outerShdw blurRad="50800" dist="39000" dir="5460000" algn="tl">
                    <a:srgbClr val="000000">
                      <a:alpha val="38000"/>
                    </a:srgbClr>
                  </a:outerShdw>
                </a:effectLst>
              </a:rPr>
              <a:t>)</a:t>
            </a:r>
            <a:endParaRPr lang="pl-PL" sz="3600" b="1" cap="none" spc="0" dirty="0">
              <a:ln w="11430"/>
              <a:solidFill>
                <a:schemeClr val="bg2">
                  <a:lumMod val="50000"/>
                </a:schemeClr>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836712"/>
            <a:ext cx="8229600" cy="4525963"/>
          </a:xfrm>
        </p:spPr>
        <p:txBody>
          <a:bodyPr>
            <a:normAutofit/>
          </a:bodyPr>
          <a:lstStyle/>
          <a:p>
            <a:pPr>
              <a:spcAft>
                <a:spcPts val="1200"/>
              </a:spcAft>
            </a:pPr>
            <a:r>
              <a:rPr lang="pl-PL" sz="2400" b="1" dirty="0" smtClean="0"/>
              <a:t>Ćw. 61</a:t>
            </a:r>
            <a:r>
              <a:rPr lang="pl-PL" sz="2400" dirty="0" smtClean="0"/>
              <a:t>. Lokalizacja związków wapniowych metodą van </a:t>
            </a:r>
            <a:r>
              <a:rPr lang="pl-PL" sz="2400" dirty="0" err="1" smtClean="0"/>
              <a:t>Kossa</a:t>
            </a:r>
            <a:r>
              <a:rPr lang="pl-PL" sz="2400" dirty="0" smtClean="0"/>
              <a:t> w </a:t>
            </a:r>
            <a:r>
              <a:rPr lang="pl-PL" sz="2400" dirty="0" err="1" smtClean="0"/>
              <a:t>wątrobotrzustce</a:t>
            </a:r>
            <a:r>
              <a:rPr lang="pl-PL" sz="2400" dirty="0" smtClean="0"/>
              <a:t> ślimaka winniczka </a:t>
            </a:r>
            <a:r>
              <a:rPr lang="pl-PL" sz="2400" i="1" dirty="0" err="1" smtClean="0"/>
              <a:t>Helix</a:t>
            </a:r>
            <a:r>
              <a:rPr lang="pl-PL" sz="2400" i="1" dirty="0" smtClean="0"/>
              <a:t> </a:t>
            </a:r>
            <a:r>
              <a:rPr lang="pl-PL" sz="2400" i="1" dirty="0" err="1" smtClean="0"/>
              <a:t>pomatia</a:t>
            </a:r>
            <a:r>
              <a:rPr lang="pl-PL" sz="2400" dirty="0" smtClean="0"/>
              <a:t> L. utrwalonej w </a:t>
            </a:r>
            <a:r>
              <a:rPr lang="pl-PL" sz="2400" dirty="0" err="1" smtClean="0"/>
              <a:t>Fo-Ca</a:t>
            </a:r>
            <a:r>
              <a:rPr lang="pl-PL" sz="2400" dirty="0" smtClean="0"/>
              <a:t> i zatopionej w parafinie.</a:t>
            </a:r>
            <a:endParaRPr lang="pl-PL" sz="2400" dirty="0"/>
          </a:p>
        </p:txBody>
      </p:sp>
      <p:sp>
        <p:nvSpPr>
          <p:cNvPr id="4" name="Prostokąt 3"/>
          <p:cNvSpPr/>
          <p:nvPr/>
        </p:nvSpPr>
        <p:spPr>
          <a:xfrm>
            <a:off x="2116367" y="188640"/>
            <a:ext cx="4546822"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200" b="1" dirty="0" smtClean="0">
                <a:ln w="11430"/>
                <a:solidFill>
                  <a:srgbClr val="00B050"/>
                </a:solidFill>
                <a:effectLst>
                  <a:outerShdw blurRad="50800" dist="39000" dir="5460000" algn="tl">
                    <a:srgbClr val="000000">
                      <a:alpha val="38000"/>
                    </a:srgbClr>
                  </a:outerShdw>
                </a:effectLst>
              </a:rPr>
              <a:t>ćw. 53, 57, 58, 61 (Skrypt)</a:t>
            </a:r>
            <a:endParaRPr lang="pl-PL" sz="3200" b="1" dirty="0">
              <a:ln w="11430"/>
              <a:solidFill>
                <a:srgbClr val="00B050"/>
              </a:solidFill>
              <a:effectLst>
                <a:outerShdw blurRad="50800" dist="39000" dir="5460000" algn="tl">
                  <a:srgbClr val="000000">
                    <a:alpha val="38000"/>
                  </a:srgbClr>
                </a:outerShdw>
              </a:effectLst>
            </a:endParaRPr>
          </a:p>
        </p:txBody>
      </p:sp>
      <p:pic>
        <p:nvPicPr>
          <p:cNvPr id="5" name="Obraz 4" descr="korekta watrobotrzustkahelix2.jpg"/>
          <p:cNvPicPr>
            <a:picLocks noChangeAspect="1"/>
          </p:cNvPicPr>
          <p:nvPr/>
        </p:nvPicPr>
        <p:blipFill>
          <a:blip r:embed="rId3" cstate="print"/>
          <a:stretch>
            <a:fillRect/>
          </a:stretch>
        </p:blipFill>
        <p:spPr>
          <a:xfrm>
            <a:off x="2627784" y="2132856"/>
            <a:ext cx="3851919" cy="2888939"/>
          </a:xfrm>
          <a:prstGeom prst="rect">
            <a:avLst/>
          </a:prstGeom>
        </p:spPr>
      </p:pic>
      <p:sp>
        <p:nvSpPr>
          <p:cNvPr id="6" name="Prostokąt 5"/>
          <p:cNvSpPr/>
          <p:nvPr/>
        </p:nvSpPr>
        <p:spPr>
          <a:xfrm>
            <a:off x="467544" y="5661248"/>
            <a:ext cx="8280920" cy="923330"/>
          </a:xfrm>
          <a:prstGeom prst="rect">
            <a:avLst/>
          </a:prstGeom>
        </p:spPr>
        <p:txBody>
          <a:bodyPr wrap="square">
            <a:spAutoFit/>
          </a:bodyPr>
          <a:lstStyle/>
          <a:p>
            <a:pPr algn="ctr">
              <a:defRPr/>
            </a:pPr>
            <a:r>
              <a:rPr lang="pl-PL" dirty="0" smtClean="0">
                <a:ln>
                  <a:solidFill>
                    <a:schemeClr val="tx1"/>
                  </a:solidFill>
                </a:ln>
                <a:solidFill>
                  <a:srgbClr val="0070C0"/>
                </a:solidFill>
              </a:rPr>
              <a:t>Komórki wapienne odznaczają się obecnością dużych pęcherzyków zawierających konkrecje wapienne o koncentrycznej strukturze (</a:t>
            </a:r>
            <a:r>
              <a:rPr lang="pl-PL" dirty="0" err="1" smtClean="0">
                <a:ln>
                  <a:solidFill>
                    <a:schemeClr val="tx1"/>
                  </a:solidFill>
                </a:ln>
                <a:solidFill>
                  <a:srgbClr val="0070C0"/>
                </a:solidFill>
              </a:rPr>
              <a:t>kalkosferyty</a:t>
            </a:r>
            <a:r>
              <a:rPr lang="pl-PL" dirty="0" smtClean="0">
                <a:ln>
                  <a:solidFill>
                    <a:schemeClr val="tx1"/>
                  </a:solidFill>
                </a:ln>
                <a:solidFill>
                  <a:srgbClr val="0070C0"/>
                </a:solidFill>
              </a:rPr>
              <a:t>). </a:t>
            </a:r>
          </a:p>
          <a:p>
            <a:pPr algn="ctr"/>
            <a:r>
              <a:rPr lang="pl-PL" dirty="0" smtClean="0">
                <a:ln>
                  <a:solidFill>
                    <a:schemeClr val="tx1"/>
                  </a:solidFill>
                </a:ln>
                <a:solidFill>
                  <a:srgbClr val="0070C0"/>
                </a:solidFill>
              </a:rPr>
              <a:t>Inne komórki nie posiadają zdolności odkładnia wapnia.</a:t>
            </a:r>
            <a:endParaRPr lang="pl-PL" dirty="0">
              <a:ln>
                <a:solidFill>
                  <a:schemeClr val="tx1"/>
                </a:solidFill>
              </a:ln>
              <a:solidFill>
                <a:srgbClr val="0070C0"/>
              </a:solidFill>
            </a:endParaRPr>
          </a:p>
        </p:txBody>
      </p:sp>
      <p:sp>
        <p:nvSpPr>
          <p:cNvPr id="7" name="pole tekstowe 6"/>
          <p:cNvSpPr txBox="1"/>
          <p:nvPr/>
        </p:nvSpPr>
        <p:spPr>
          <a:xfrm>
            <a:off x="395536" y="5301208"/>
            <a:ext cx="8280920" cy="369332"/>
          </a:xfrm>
          <a:prstGeom prst="rect">
            <a:avLst/>
          </a:prstGeom>
          <a:noFill/>
        </p:spPr>
        <p:txBody>
          <a:bodyPr wrap="square" rtlCol="0">
            <a:spAutoFit/>
          </a:bodyPr>
          <a:lstStyle/>
          <a:p>
            <a:pPr algn="ctr"/>
            <a:r>
              <a:rPr lang="pl-PL" i="1" dirty="0" smtClean="0"/>
              <a:t>W miejscach występowania wapnia obserwuje się czarne </a:t>
            </a:r>
            <a:r>
              <a:rPr lang="pl-PL" i="1" dirty="0" err="1" smtClean="0"/>
              <a:t>strąty</a:t>
            </a:r>
            <a:r>
              <a:rPr lang="pl-PL" i="1" dirty="0" smtClean="0"/>
              <a:t> zredukowanego srebra.</a:t>
            </a:r>
            <a:endParaRPr lang="pl-PL" i="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2608312"/>
            <a:ext cx="4546848" cy="2332856"/>
          </a:xfrm>
        </p:spPr>
        <p:txBody>
          <a:bodyPr>
            <a:normAutofit/>
          </a:bodyPr>
          <a:lstStyle/>
          <a:p>
            <a:pPr>
              <a:buSzPct val="60000"/>
              <a:buBlip>
                <a:blip r:embed="rId3"/>
              </a:buBlip>
            </a:pPr>
            <a:r>
              <a:rPr lang="pl-PL" sz="2000" dirty="0" smtClean="0"/>
              <a:t>Gatunek</a:t>
            </a:r>
            <a:r>
              <a:rPr lang="pl-PL" sz="2000" dirty="0"/>
              <a:t> lądowego </a:t>
            </a:r>
            <a:r>
              <a:rPr lang="pl-PL" sz="2000" dirty="0" smtClean="0"/>
              <a:t>skorupiaka               </a:t>
            </a:r>
            <a:r>
              <a:rPr lang="pl-PL" sz="2000" dirty="0"/>
              <a:t> z rzędu </a:t>
            </a:r>
            <a:r>
              <a:rPr lang="pl-PL" sz="2000" dirty="0" smtClean="0"/>
              <a:t>równonogów.</a:t>
            </a:r>
          </a:p>
          <a:p>
            <a:pPr>
              <a:buSzPct val="60000"/>
              <a:buBlip>
                <a:blip r:embed="rId3"/>
              </a:buBlip>
            </a:pPr>
            <a:r>
              <a:rPr lang="pl-PL" sz="2000" dirty="0"/>
              <a:t>Najczęstszy jest w ogrodach, na skrajach łąk i w świetlistych lasach</a:t>
            </a:r>
            <a:r>
              <a:rPr lang="pl-PL" sz="2000"/>
              <a:t>. </a:t>
            </a:r>
            <a:r>
              <a:rPr lang="pl-PL" sz="2000" smtClean="0"/>
              <a:t>    Za </a:t>
            </a:r>
            <a:r>
              <a:rPr lang="pl-PL" sz="2000" dirty="0"/>
              <a:t>dnia ukrywa się pod kamieniami </a:t>
            </a:r>
            <a:r>
              <a:rPr lang="pl-PL" sz="2000" dirty="0" smtClean="0"/>
              <a:t>                i </a:t>
            </a:r>
            <a:r>
              <a:rPr lang="pl-PL" sz="2000" dirty="0"/>
              <a:t>butwiejącym </a:t>
            </a:r>
            <a:r>
              <a:rPr lang="pl-PL" sz="2000" dirty="0" smtClean="0"/>
              <a:t>drewnem.</a:t>
            </a:r>
            <a:endParaRPr lang="pl-PL" sz="2000" u="sng" dirty="0"/>
          </a:p>
        </p:txBody>
      </p:sp>
      <p:pic>
        <p:nvPicPr>
          <p:cNvPr id="2050" name="Picture 2" descr="Porcellio_scaber_(AU)-left_01.jpg (1149×665)"/>
          <p:cNvPicPr>
            <a:picLocks noChangeAspect="1" noChangeArrowheads="1"/>
          </p:cNvPicPr>
          <p:nvPr/>
        </p:nvPicPr>
        <p:blipFill>
          <a:blip r:embed="rId4" cstate="print"/>
          <a:srcRect/>
          <a:stretch>
            <a:fillRect/>
          </a:stretch>
        </p:blipFill>
        <p:spPr bwMode="auto">
          <a:xfrm>
            <a:off x="5580087" y="1340768"/>
            <a:ext cx="3563913" cy="2062665"/>
          </a:xfrm>
          <a:prstGeom prst="rect">
            <a:avLst/>
          </a:prstGeom>
          <a:noFill/>
        </p:spPr>
      </p:pic>
      <p:pic>
        <p:nvPicPr>
          <p:cNvPr id="2052" name="Picture 4" descr="https://upload.wikimedia.org/wikipedia/commons/thumb/0/01/Porcellio_scaber_and_Oniscus_asellus_-_Zaln%C3%A920070205.jpg/1024px-Porcellio_scaber_and_Oniscus_asellus_-_Zaln%C3%A920070205.jpg"/>
          <p:cNvPicPr>
            <a:picLocks noChangeAspect="1" noChangeArrowheads="1"/>
          </p:cNvPicPr>
          <p:nvPr/>
        </p:nvPicPr>
        <p:blipFill>
          <a:blip r:embed="rId5" cstate="print"/>
          <a:srcRect/>
          <a:stretch>
            <a:fillRect/>
          </a:stretch>
        </p:blipFill>
        <p:spPr bwMode="auto">
          <a:xfrm>
            <a:off x="5292080" y="3699030"/>
            <a:ext cx="3700984" cy="2775738"/>
          </a:xfrm>
          <a:prstGeom prst="rect">
            <a:avLst/>
          </a:prstGeom>
          <a:noFill/>
        </p:spPr>
      </p:pic>
      <p:sp>
        <p:nvSpPr>
          <p:cNvPr id="6" name="Prostokąt 5"/>
          <p:cNvSpPr/>
          <p:nvPr/>
        </p:nvSpPr>
        <p:spPr>
          <a:xfrm>
            <a:off x="1436081" y="260648"/>
            <a:ext cx="6271846"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Materiał badawczy</a:t>
            </a:r>
            <a:b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pl-PL" sz="32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prosionek</a:t>
            </a:r>
            <a: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szorstki (</a:t>
            </a:r>
            <a:r>
              <a:rPr lang="pl-PL" sz="32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Porcellio</a:t>
            </a:r>
            <a: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pl-PL" sz="32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scaber</a:t>
            </a:r>
            <a: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pl-PL"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1371600" y="1988840"/>
            <a:ext cx="6800800" cy="4176464"/>
          </a:xfrm>
        </p:spPr>
        <p:txBody>
          <a:bodyPr>
            <a:noAutofit/>
          </a:bodyPr>
          <a:lstStyle/>
          <a:p>
            <a:pPr marL="457200" indent="-457200" algn="l"/>
            <a:r>
              <a:rPr lang="pl-PL" sz="2000" dirty="0" smtClean="0">
                <a:solidFill>
                  <a:schemeClr val="tx1"/>
                </a:solidFill>
              </a:rPr>
              <a:t>1. Jądro komórkowe </a:t>
            </a:r>
          </a:p>
          <a:p>
            <a:pPr algn="l"/>
            <a:r>
              <a:rPr lang="pl-PL" sz="2000" dirty="0" smtClean="0">
                <a:solidFill>
                  <a:schemeClr val="tx1"/>
                </a:solidFill>
              </a:rPr>
              <a:t>struktura i funkcje jądra komórkowego, mitoza: obraz poszczególnych faz, cykl komórkowy: regulatory cyklu komórkowego, cykliny, kinazy , chromosomy metafazowe, struktura chromatyny, budowa </a:t>
            </a:r>
            <a:r>
              <a:rPr lang="pl-PL" sz="2000" dirty="0" err="1" smtClean="0">
                <a:solidFill>
                  <a:schemeClr val="tx1"/>
                </a:solidFill>
              </a:rPr>
              <a:t>nukleosomu</a:t>
            </a:r>
            <a:r>
              <a:rPr lang="pl-PL" sz="2000" dirty="0" smtClean="0">
                <a:solidFill>
                  <a:schemeClr val="tx1"/>
                </a:solidFill>
              </a:rPr>
              <a:t>, rodzaje histonów, heterochromatyna, </a:t>
            </a:r>
            <a:r>
              <a:rPr lang="pl-PL" sz="2000" dirty="0" err="1" smtClean="0">
                <a:solidFill>
                  <a:schemeClr val="tx1"/>
                </a:solidFill>
              </a:rPr>
              <a:t>euchromatyna</a:t>
            </a:r>
            <a:r>
              <a:rPr lang="pl-PL" sz="2000" dirty="0" smtClean="0">
                <a:solidFill>
                  <a:schemeClr val="tx1"/>
                </a:solidFill>
              </a:rPr>
              <a:t>, transport białek jądrowych, chromatyna płciowa: </a:t>
            </a:r>
            <a:r>
              <a:rPr lang="pl-PL" sz="2000" b="1" dirty="0" smtClean="0">
                <a:solidFill>
                  <a:schemeClr val="tx1"/>
                </a:solidFill>
              </a:rPr>
              <a:t>ciałko Barra</a:t>
            </a:r>
            <a:r>
              <a:rPr lang="pl-PL" sz="2000" dirty="0" smtClean="0">
                <a:solidFill>
                  <a:schemeClr val="tx1"/>
                </a:solidFill>
              </a:rPr>
              <a:t>, pałeczka dobosza, endomitoza </a:t>
            </a:r>
          </a:p>
          <a:p>
            <a:pPr marL="457200" indent="-457200" algn="l"/>
            <a:endParaRPr lang="pl-PL" sz="2000" b="1" dirty="0" smtClean="0">
              <a:solidFill>
                <a:schemeClr val="tx1"/>
              </a:solidFill>
            </a:endParaRPr>
          </a:p>
          <a:p>
            <a:pPr marL="457200" indent="-457200" algn="l"/>
            <a:r>
              <a:rPr lang="pl-PL" sz="2000" dirty="0" smtClean="0">
                <a:solidFill>
                  <a:schemeClr val="tx1"/>
                </a:solidFill>
              </a:rPr>
              <a:t>2. Chemiczne składniki komórek zwierzęcych </a:t>
            </a:r>
          </a:p>
          <a:p>
            <a:pPr algn="l"/>
            <a:r>
              <a:rPr lang="pl-PL" sz="2000" b="1" dirty="0" smtClean="0">
                <a:solidFill>
                  <a:schemeClr val="tx1"/>
                </a:solidFill>
              </a:rPr>
              <a:t>związki organiczne i mineralne gromadzone w </a:t>
            </a:r>
            <a:r>
              <a:rPr lang="pl-PL" sz="2000" b="1" dirty="0" err="1" smtClean="0">
                <a:solidFill>
                  <a:schemeClr val="tx1"/>
                </a:solidFill>
              </a:rPr>
              <a:t>wyspecjalizo-wanych</a:t>
            </a:r>
            <a:r>
              <a:rPr lang="pl-PL" sz="2000" b="1" dirty="0" smtClean="0">
                <a:solidFill>
                  <a:schemeClr val="tx1"/>
                </a:solidFill>
              </a:rPr>
              <a:t> komórkach bezkręgowców i kręgowców, rola wapnia, miedzi i żelaza w organizmie </a:t>
            </a:r>
          </a:p>
          <a:p>
            <a:pPr algn="l"/>
            <a:r>
              <a:rPr lang="pl-PL" sz="2000" b="1" dirty="0" smtClean="0">
                <a:solidFill>
                  <a:schemeClr val="tx1"/>
                </a:solidFill>
              </a:rPr>
              <a:t> </a:t>
            </a:r>
          </a:p>
          <a:p>
            <a:endParaRPr lang="pl-PL" sz="2400" dirty="0"/>
          </a:p>
        </p:txBody>
      </p:sp>
      <p:sp>
        <p:nvSpPr>
          <p:cNvPr id="5" name="Prostokąt 4"/>
          <p:cNvSpPr/>
          <p:nvPr/>
        </p:nvSpPr>
        <p:spPr>
          <a:xfrm>
            <a:off x="447153" y="404664"/>
            <a:ext cx="8249694"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Ćwiczenie </a:t>
            </a:r>
            <a:r>
              <a:rPr lang="pl-PL"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nr 2</a:t>
            </a:r>
            <a:endParaRPr lang="pl-PL"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pl-PL"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Chemiczne składniki komórek zwierzęcych</a:t>
            </a:r>
            <a:endParaRPr lang="pl-PL"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Fig-1-a-Schematic-diagram-of-the-digestive-system-of-the-Porcellio-scaber-b.png"/>
          <p:cNvPicPr>
            <a:picLocks noGrp="1" noChangeAspect="1"/>
          </p:cNvPicPr>
          <p:nvPr>
            <p:ph idx="1"/>
          </p:nvPr>
        </p:nvPicPr>
        <p:blipFill>
          <a:blip r:embed="rId3" cstate="print"/>
          <a:stretch>
            <a:fillRect/>
          </a:stretch>
        </p:blipFill>
        <p:spPr>
          <a:xfrm>
            <a:off x="55718" y="1844824"/>
            <a:ext cx="9088282" cy="3528392"/>
          </a:xfrm>
        </p:spPr>
      </p:pic>
      <p:sp>
        <p:nvSpPr>
          <p:cNvPr id="3" name="pole tekstowe 2"/>
          <p:cNvSpPr txBox="1"/>
          <p:nvPr/>
        </p:nvSpPr>
        <p:spPr>
          <a:xfrm>
            <a:off x="395536" y="1772816"/>
            <a:ext cx="955560" cy="338554"/>
          </a:xfrm>
          <a:prstGeom prst="rect">
            <a:avLst/>
          </a:prstGeom>
          <a:solidFill>
            <a:schemeClr val="bg1"/>
          </a:solidFill>
        </p:spPr>
        <p:txBody>
          <a:bodyPr wrap="square" rtlCol="0">
            <a:spAutoFit/>
          </a:bodyPr>
          <a:lstStyle/>
          <a:p>
            <a:pPr algn="r"/>
            <a:r>
              <a:rPr lang="pl-PL" sz="1600" b="1" dirty="0" smtClean="0"/>
              <a:t>jelito </a:t>
            </a:r>
            <a:endParaRPr lang="pl-PL" sz="1600" b="1" dirty="0"/>
          </a:p>
        </p:txBody>
      </p:sp>
      <p:sp>
        <p:nvSpPr>
          <p:cNvPr id="6" name="pole tekstowe 5"/>
          <p:cNvSpPr txBox="1"/>
          <p:nvPr/>
        </p:nvSpPr>
        <p:spPr>
          <a:xfrm>
            <a:off x="2411760" y="1908121"/>
            <a:ext cx="1656184" cy="584775"/>
          </a:xfrm>
          <a:prstGeom prst="rect">
            <a:avLst/>
          </a:prstGeom>
          <a:solidFill>
            <a:schemeClr val="bg1"/>
          </a:solidFill>
        </p:spPr>
        <p:txBody>
          <a:bodyPr wrap="square" rtlCol="0">
            <a:spAutoFit/>
          </a:bodyPr>
          <a:lstStyle/>
          <a:p>
            <a:pPr algn="r"/>
            <a:r>
              <a:rPr lang="pl-PL" sz="1600" b="1" dirty="0" smtClean="0"/>
              <a:t>przewód </a:t>
            </a:r>
          </a:p>
          <a:p>
            <a:pPr algn="r"/>
            <a:r>
              <a:rPr lang="pl-PL" sz="1600" b="1" dirty="0" err="1" smtClean="0"/>
              <a:t>wątrobotrzustki</a:t>
            </a:r>
            <a:r>
              <a:rPr lang="pl-PL" sz="1600" b="1" dirty="0" smtClean="0"/>
              <a:t> </a:t>
            </a:r>
            <a:endParaRPr lang="pl-PL" sz="1600" b="1" dirty="0"/>
          </a:p>
        </p:txBody>
      </p:sp>
      <p:sp>
        <p:nvSpPr>
          <p:cNvPr id="5" name="pole tekstowe 4"/>
          <p:cNvSpPr txBox="1"/>
          <p:nvPr/>
        </p:nvSpPr>
        <p:spPr>
          <a:xfrm>
            <a:off x="1763688" y="1650286"/>
            <a:ext cx="955560" cy="338554"/>
          </a:xfrm>
          <a:prstGeom prst="rect">
            <a:avLst/>
          </a:prstGeom>
          <a:solidFill>
            <a:schemeClr val="bg1"/>
          </a:solidFill>
        </p:spPr>
        <p:txBody>
          <a:bodyPr wrap="square" rtlCol="0">
            <a:spAutoFit/>
          </a:bodyPr>
          <a:lstStyle/>
          <a:p>
            <a:r>
              <a:rPr lang="pl-PL" sz="1600" b="1" dirty="0" smtClean="0"/>
              <a:t>żołądek </a:t>
            </a:r>
            <a:endParaRPr lang="pl-PL" sz="1600" b="1" dirty="0"/>
          </a:p>
        </p:txBody>
      </p:sp>
      <p:sp>
        <p:nvSpPr>
          <p:cNvPr id="8" name="Prostokąt 7"/>
          <p:cNvSpPr/>
          <p:nvPr/>
        </p:nvSpPr>
        <p:spPr>
          <a:xfrm>
            <a:off x="2195736" y="2060848"/>
            <a:ext cx="36004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2483768" y="4653136"/>
            <a:ext cx="1584176" cy="1077218"/>
          </a:xfrm>
          <a:prstGeom prst="rect">
            <a:avLst/>
          </a:prstGeom>
          <a:solidFill>
            <a:schemeClr val="bg1"/>
          </a:solidFill>
        </p:spPr>
        <p:txBody>
          <a:bodyPr wrap="square" rtlCol="0">
            <a:spAutoFit/>
          </a:bodyPr>
          <a:lstStyle/>
          <a:p>
            <a:pPr algn="ctr"/>
            <a:r>
              <a:rPr lang="pl-PL" sz="1600" b="1" dirty="0" smtClean="0"/>
              <a:t>przekrój porzeczny przez przewód </a:t>
            </a:r>
          </a:p>
          <a:p>
            <a:pPr algn="ctr"/>
            <a:r>
              <a:rPr lang="pl-PL" sz="1600" b="1" dirty="0" err="1" smtClean="0"/>
              <a:t>wątrobotrzustki</a:t>
            </a:r>
            <a:r>
              <a:rPr lang="pl-PL" sz="1600" b="1" dirty="0" smtClean="0"/>
              <a:t> </a:t>
            </a:r>
            <a:endParaRPr lang="pl-PL" sz="1600" b="1" dirty="0"/>
          </a:p>
        </p:txBody>
      </p:sp>
      <p:sp>
        <p:nvSpPr>
          <p:cNvPr id="10" name="Prostokąt 9"/>
          <p:cNvSpPr/>
          <p:nvPr/>
        </p:nvSpPr>
        <p:spPr>
          <a:xfrm>
            <a:off x="2267744" y="4983992"/>
            <a:ext cx="216024"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p:cNvSpPr txBox="1"/>
          <p:nvPr/>
        </p:nvSpPr>
        <p:spPr>
          <a:xfrm>
            <a:off x="3707904" y="4335487"/>
            <a:ext cx="1008112" cy="461665"/>
          </a:xfrm>
          <a:prstGeom prst="rect">
            <a:avLst/>
          </a:prstGeom>
          <a:solidFill>
            <a:schemeClr val="bg1"/>
          </a:solidFill>
        </p:spPr>
        <p:txBody>
          <a:bodyPr wrap="square" rtlCol="0">
            <a:spAutoFit/>
          </a:bodyPr>
          <a:lstStyle/>
          <a:p>
            <a:pPr algn="r"/>
            <a:r>
              <a:rPr lang="pl-PL" sz="1200" b="1" dirty="0" smtClean="0"/>
              <a:t>komórki piramidalne  </a:t>
            </a:r>
            <a:endParaRPr lang="pl-PL" sz="1200" b="1" dirty="0"/>
          </a:p>
        </p:txBody>
      </p:sp>
      <p:sp>
        <p:nvSpPr>
          <p:cNvPr id="14" name="pole tekstowe 13"/>
          <p:cNvSpPr txBox="1"/>
          <p:nvPr/>
        </p:nvSpPr>
        <p:spPr>
          <a:xfrm>
            <a:off x="5796136" y="2708920"/>
            <a:ext cx="720080" cy="461665"/>
          </a:xfrm>
          <a:prstGeom prst="rect">
            <a:avLst/>
          </a:prstGeom>
          <a:solidFill>
            <a:schemeClr val="bg1"/>
          </a:solidFill>
        </p:spPr>
        <p:txBody>
          <a:bodyPr wrap="square" rtlCol="0">
            <a:spAutoFit/>
          </a:bodyPr>
          <a:lstStyle/>
          <a:p>
            <a:pPr algn="r"/>
            <a:r>
              <a:rPr lang="pl-PL" sz="1200" b="1" dirty="0" smtClean="0"/>
              <a:t>komórki owalne  </a:t>
            </a:r>
            <a:endParaRPr lang="pl-PL" sz="1200" b="1" dirty="0"/>
          </a:p>
        </p:txBody>
      </p:sp>
      <p:sp>
        <p:nvSpPr>
          <p:cNvPr id="15" name="Prostokąt 14"/>
          <p:cNvSpPr/>
          <p:nvPr/>
        </p:nvSpPr>
        <p:spPr>
          <a:xfrm>
            <a:off x="5004048" y="3193812"/>
            <a:ext cx="792088" cy="523220"/>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pl-PL" sz="2800" b="1" cap="none" spc="0" dirty="0" smtClean="0">
                <a:ln/>
                <a:solidFill>
                  <a:srgbClr val="00B0F0"/>
                </a:solidFill>
                <a:effectLst/>
              </a:rPr>
              <a:t>Fe</a:t>
            </a:r>
            <a:endParaRPr lang="pl-PL" sz="2800" b="1" cap="none" spc="0" dirty="0">
              <a:ln/>
              <a:solidFill>
                <a:srgbClr val="00B0F0"/>
              </a:solidFill>
              <a:effectLst/>
            </a:endParaRPr>
          </a:p>
        </p:txBody>
      </p:sp>
      <p:sp>
        <p:nvSpPr>
          <p:cNvPr id="16" name="Prostokąt 15"/>
          <p:cNvSpPr/>
          <p:nvPr/>
        </p:nvSpPr>
        <p:spPr>
          <a:xfrm>
            <a:off x="4580280" y="3789040"/>
            <a:ext cx="567784"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2800" b="1" cap="none" spc="0" dirty="0" smtClean="0">
                <a:ln w="11430"/>
                <a:solidFill>
                  <a:srgbClr val="88B800"/>
                </a:solidFill>
                <a:effectLst>
                  <a:outerShdw blurRad="50800" dist="39000" dir="5460000" algn="tl">
                    <a:srgbClr val="000000">
                      <a:alpha val="38000"/>
                    </a:srgbClr>
                  </a:outerShdw>
                </a:effectLst>
              </a:rPr>
              <a:t>Cu</a:t>
            </a:r>
            <a:endParaRPr lang="pl-PL" sz="2800" b="1" cap="none" spc="0" dirty="0">
              <a:ln w="11430"/>
              <a:solidFill>
                <a:srgbClr val="88B800"/>
              </a:solidFill>
              <a:effectLst>
                <a:outerShdw blurRad="50800" dist="39000" dir="5460000" algn="tl">
                  <a:srgbClr val="000000">
                    <a:alpha val="38000"/>
                  </a:srgbClr>
                </a:outerShdw>
              </a:effectLst>
            </a:endParaRPr>
          </a:p>
        </p:txBody>
      </p:sp>
      <p:sp>
        <p:nvSpPr>
          <p:cNvPr id="13" name="pole tekstowe 12"/>
          <p:cNvSpPr txBox="1"/>
          <p:nvPr/>
        </p:nvSpPr>
        <p:spPr>
          <a:xfrm>
            <a:off x="3779912" y="838453"/>
            <a:ext cx="5112568" cy="646331"/>
          </a:xfrm>
          <a:prstGeom prst="rect">
            <a:avLst/>
          </a:prstGeom>
          <a:noFill/>
        </p:spPr>
        <p:txBody>
          <a:bodyPr wrap="square" rtlCol="0">
            <a:spAutoFit/>
          </a:bodyPr>
          <a:lstStyle/>
          <a:p>
            <a:pPr algn="ctr"/>
            <a:r>
              <a:rPr lang="pl-PL" dirty="0" smtClean="0">
                <a:ln>
                  <a:solidFill>
                    <a:schemeClr val="tx1"/>
                  </a:solidFill>
                </a:ln>
                <a:solidFill>
                  <a:srgbClr val="00B0F0"/>
                </a:solidFill>
              </a:rPr>
              <a:t>Jony żelaza  reagują z żelazicyjankiem potasu  tworząc niebieskie </a:t>
            </a:r>
            <a:r>
              <a:rPr lang="pl-PL" dirty="0" err="1" smtClean="0">
                <a:ln>
                  <a:solidFill>
                    <a:schemeClr val="tx1"/>
                  </a:solidFill>
                </a:ln>
                <a:solidFill>
                  <a:srgbClr val="00B0F0"/>
                </a:solidFill>
              </a:rPr>
              <a:t>strąty</a:t>
            </a:r>
            <a:r>
              <a:rPr lang="pl-PL" dirty="0" smtClean="0">
                <a:ln>
                  <a:solidFill>
                    <a:schemeClr val="tx1"/>
                  </a:solidFill>
                </a:ln>
                <a:solidFill>
                  <a:srgbClr val="00B0F0"/>
                </a:solidFill>
              </a:rPr>
              <a:t> zwane błękitem pruskim.</a:t>
            </a:r>
            <a:endParaRPr lang="pl-PL" dirty="0">
              <a:ln>
                <a:solidFill>
                  <a:schemeClr val="tx1"/>
                </a:solidFill>
              </a:ln>
              <a:solidFill>
                <a:srgbClr val="00B0F0"/>
              </a:solidFill>
            </a:endParaRPr>
          </a:p>
        </p:txBody>
      </p:sp>
      <p:sp>
        <p:nvSpPr>
          <p:cNvPr id="17" name="pole tekstowe 16"/>
          <p:cNvSpPr txBox="1"/>
          <p:nvPr/>
        </p:nvSpPr>
        <p:spPr>
          <a:xfrm>
            <a:off x="3851920" y="5518973"/>
            <a:ext cx="5112568" cy="646331"/>
          </a:xfrm>
          <a:prstGeom prst="rect">
            <a:avLst/>
          </a:prstGeom>
          <a:noFill/>
        </p:spPr>
        <p:txBody>
          <a:bodyPr wrap="square" rtlCol="0">
            <a:spAutoFit/>
          </a:bodyPr>
          <a:lstStyle/>
          <a:p>
            <a:pPr algn="ctr"/>
            <a:r>
              <a:rPr lang="pl-PL" dirty="0" smtClean="0">
                <a:ln>
                  <a:solidFill>
                    <a:schemeClr val="tx1"/>
                  </a:solidFill>
                </a:ln>
                <a:solidFill>
                  <a:srgbClr val="88B800"/>
                </a:solidFill>
              </a:rPr>
              <a:t>Jony miedzi </a:t>
            </a:r>
            <a:r>
              <a:rPr lang="pl-PL" dirty="0" err="1" smtClean="0">
                <a:ln>
                  <a:solidFill>
                    <a:schemeClr val="tx1"/>
                  </a:solidFill>
                </a:ln>
                <a:solidFill>
                  <a:srgbClr val="88B800"/>
                </a:solidFill>
              </a:rPr>
              <a:t>chelatowane</a:t>
            </a:r>
            <a:r>
              <a:rPr lang="pl-PL" dirty="0" smtClean="0">
                <a:ln>
                  <a:solidFill>
                    <a:schemeClr val="tx1"/>
                  </a:solidFill>
                </a:ln>
                <a:solidFill>
                  <a:srgbClr val="88B800"/>
                </a:solidFill>
              </a:rPr>
              <a:t> są przez kwas </a:t>
            </a:r>
            <a:r>
              <a:rPr lang="pl-PL" dirty="0" err="1" smtClean="0">
                <a:ln>
                  <a:solidFill>
                    <a:schemeClr val="tx1"/>
                  </a:solidFill>
                </a:ln>
                <a:solidFill>
                  <a:srgbClr val="88B800"/>
                </a:solidFill>
              </a:rPr>
              <a:t>rubeanowy</a:t>
            </a:r>
            <a:r>
              <a:rPr lang="pl-PL" dirty="0" smtClean="0">
                <a:ln>
                  <a:solidFill>
                    <a:schemeClr val="tx1"/>
                  </a:solidFill>
                </a:ln>
                <a:solidFill>
                  <a:srgbClr val="88B800"/>
                </a:solidFill>
              </a:rPr>
              <a:t> </a:t>
            </a:r>
            <a:r>
              <a:rPr lang="pl-PL" baseline="30000" dirty="0" smtClean="0">
                <a:ln>
                  <a:solidFill>
                    <a:schemeClr val="tx1"/>
                  </a:solidFill>
                </a:ln>
                <a:solidFill>
                  <a:srgbClr val="88B800"/>
                </a:solidFill>
              </a:rPr>
              <a:t> </a:t>
            </a:r>
            <a:r>
              <a:rPr lang="pl-PL" dirty="0" smtClean="0">
                <a:ln>
                  <a:solidFill>
                    <a:schemeClr val="tx1"/>
                  </a:solidFill>
                </a:ln>
                <a:solidFill>
                  <a:srgbClr val="88B800"/>
                </a:solidFill>
              </a:rPr>
              <a:t>tworząc zielonoczarny </a:t>
            </a:r>
            <a:r>
              <a:rPr lang="pl-PL" dirty="0" err="1" smtClean="0">
                <a:ln>
                  <a:solidFill>
                    <a:schemeClr val="tx1"/>
                  </a:solidFill>
                </a:ln>
                <a:solidFill>
                  <a:srgbClr val="88B800"/>
                </a:solidFill>
              </a:rPr>
              <a:t>rubeanian</a:t>
            </a:r>
            <a:r>
              <a:rPr lang="pl-PL" dirty="0" smtClean="0">
                <a:ln>
                  <a:solidFill>
                    <a:schemeClr val="tx1"/>
                  </a:solidFill>
                </a:ln>
                <a:solidFill>
                  <a:srgbClr val="88B800"/>
                </a:solidFill>
              </a:rPr>
              <a:t> miedzi.</a:t>
            </a:r>
            <a:endParaRPr lang="pl-PL" dirty="0">
              <a:ln>
                <a:solidFill>
                  <a:schemeClr val="tx1"/>
                </a:solidFill>
              </a:ln>
              <a:solidFill>
                <a:srgbClr val="88B8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484784"/>
            <a:ext cx="8229600" cy="4525963"/>
          </a:xfrm>
        </p:spPr>
        <p:txBody>
          <a:bodyPr>
            <a:normAutofit/>
          </a:bodyPr>
          <a:lstStyle/>
          <a:p>
            <a:pPr>
              <a:spcAft>
                <a:spcPts val="1200"/>
              </a:spcAft>
            </a:pPr>
            <a:r>
              <a:rPr lang="pl-PL" sz="2400" b="1" dirty="0" smtClean="0">
                <a:solidFill>
                  <a:schemeClr val="tx1">
                    <a:lumMod val="50000"/>
                    <a:lumOff val="50000"/>
                  </a:schemeClr>
                </a:solidFill>
              </a:rPr>
              <a:t>Ćw. 53</a:t>
            </a:r>
            <a:r>
              <a:rPr lang="pl-PL" sz="2400" dirty="0" smtClean="0">
                <a:solidFill>
                  <a:schemeClr val="tx1">
                    <a:lumMod val="50000"/>
                    <a:lumOff val="50000"/>
                  </a:schemeClr>
                </a:solidFill>
              </a:rPr>
              <a:t>. Wykrywanie tłuszczowców Sudanem III i IV </a:t>
            </a:r>
            <a:br>
              <a:rPr lang="pl-PL" sz="2400" dirty="0" smtClean="0">
                <a:solidFill>
                  <a:schemeClr val="tx1">
                    <a:lumMod val="50000"/>
                    <a:lumOff val="50000"/>
                  </a:schemeClr>
                </a:solidFill>
              </a:rPr>
            </a:br>
            <a:r>
              <a:rPr lang="pl-PL" sz="2400" dirty="0" smtClean="0">
                <a:solidFill>
                  <a:schemeClr val="tx1">
                    <a:lumMod val="50000"/>
                    <a:lumOff val="50000"/>
                  </a:schemeClr>
                </a:solidFill>
              </a:rPr>
              <a:t>w jelicie cienkim.</a:t>
            </a:r>
          </a:p>
          <a:p>
            <a:pPr>
              <a:spcAft>
                <a:spcPts val="1200"/>
              </a:spcAft>
            </a:pPr>
            <a:r>
              <a:rPr lang="pl-PL" sz="2400" b="1" dirty="0" smtClean="0"/>
              <a:t>Ćw. 57</a:t>
            </a:r>
            <a:r>
              <a:rPr lang="pl-PL" sz="2400" dirty="0" smtClean="0"/>
              <a:t>. Lokalizacja żelaza metodą </a:t>
            </a:r>
            <a:r>
              <a:rPr lang="pl-PL" sz="2400" dirty="0" err="1" smtClean="0"/>
              <a:t>Perlsa</a:t>
            </a:r>
            <a:r>
              <a:rPr lang="pl-PL" sz="2400" dirty="0" smtClean="0"/>
              <a:t> </a:t>
            </a:r>
            <a:br>
              <a:rPr lang="pl-PL" sz="2400" dirty="0" smtClean="0"/>
            </a:br>
            <a:r>
              <a:rPr lang="pl-PL" sz="2400" dirty="0" smtClean="0"/>
              <a:t>w </a:t>
            </a:r>
            <a:r>
              <a:rPr lang="pl-PL" sz="2400" dirty="0" err="1" smtClean="0"/>
              <a:t>wątrobotrzustce</a:t>
            </a:r>
            <a:r>
              <a:rPr lang="pl-PL" sz="2400" dirty="0" smtClean="0"/>
              <a:t> </a:t>
            </a:r>
            <a:r>
              <a:rPr lang="pl-PL" sz="2400" i="1" dirty="0" err="1" smtClean="0"/>
              <a:t>Porcelio</a:t>
            </a:r>
            <a:r>
              <a:rPr lang="pl-PL" sz="2400" i="1" dirty="0" smtClean="0"/>
              <a:t> </a:t>
            </a:r>
            <a:r>
              <a:rPr lang="pl-PL" sz="2400" i="1" dirty="0" err="1" smtClean="0"/>
              <a:t>scaber</a:t>
            </a:r>
            <a:r>
              <a:rPr lang="pl-PL" sz="2400" dirty="0" smtClean="0"/>
              <a:t>.</a:t>
            </a:r>
          </a:p>
          <a:p>
            <a:pPr>
              <a:spcAft>
                <a:spcPts val="1200"/>
              </a:spcAft>
            </a:pPr>
            <a:r>
              <a:rPr lang="pl-PL" sz="2400" b="1" dirty="0" err="1" smtClean="0">
                <a:solidFill>
                  <a:schemeClr val="tx1">
                    <a:lumMod val="50000"/>
                    <a:lumOff val="50000"/>
                  </a:schemeClr>
                </a:solidFill>
              </a:rPr>
              <a:t>Ćw</a:t>
            </a:r>
            <a:r>
              <a:rPr lang="pl-PL" sz="2400" b="1" dirty="0" smtClean="0">
                <a:solidFill>
                  <a:schemeClr val="tx1">
                    <a:lumMod val="50000"/>
                    <a:lumOff val="50000"/>
                  </a:schemeClr>
                </a:solidFill>
              </a:rPr>
              <a:t> 58</a:t>
            </a:r>
            <a:r>
              <a:rPr lang="pl-PL" sz="2400" dirty="0" smtClean="0">
                <a:solidFill>
                  <a:schemeClr val="tx1">
                    <a:lumMod val="50000"/>
                    <a:lumOff val="50000"/>
                  </a:schemeClr>
                </a:solidFill>
              </a:rPr>
              <a:t>. Lokalizacja miedzi metodą </a:t>
            </a:r>
            <a:r>
              <a:rPr lang="pl-PL" sz="2400" dirty="0" err="1" smtClean="0">
                <a:solidFill>
                  <a:schemeClr val="tx1">
                    <a:lumMod val="50000"/>
                    <a:lumOff val="50000"/>
                  </a:schemeClr>
                </a:solidFill>
              </a:rPr>
              <a:t>Okamato</a:t>
            </a:r>
            <a:r>
              <a:rPr lang="pl-PL" sz="2400" dirty="0" smtClean="0">
                <a:solidFill>
                  <a:schemeClr val="tx1">
                    <a:lumMod val="50000"/>
                    <a:lumOff val="50000"/>
                  </a:schemeClr>
                </a:solidFill>
              </a:rPr>
              <a:t> </a:t>
            </a:r>
            <a:br>
              <a:rPr lang="pl-PL" sz="2400" dirty="0" smtClean="0">
                <a:solidFill>
                  <a:schemeClr val="tx1">
                    <a:lumMod val="50000"/>
                    <a:lumOff val="50000"/>
                  </a:schemeClr>
                </a:solidFill>
              </a:rPr>
            </a:br>
            <a:r>
              <a:rPr lang="pl-PL" sz="2400" dirty="0" smtClean="0">
                <a:solidFill>
                  <a:schemeClr val="tx1">
                    <a:lumMod val="50000"/>
                    <a:lumOff val="50000"/>
                  </a:schemeClr>
                </a:solidFill>
              </a:rPr>
              <a:t>i </a:t>
            </a:r>
            <a:r>
              <a:rPr lang="pl-PL" sz="2400" dirty="0" err="1" smtClean="0">
                <a:solidFill>
                  <a:schemeClr val="tx1">
                    <a:lumMod val="50000"/>
                    <a:lumOff val="50000"/>
                  </a:schemeClr>
                </a:solidFill>
              </a:rPr>
              <a:t>Utamura</a:t>
            </a:r>
            <a:r>
              <a:rPr lang="pl-PL" sz="2400" dirty="0" smtClean="0">
                <a:solidFill>
                  <a:schemeClr val="tx1">
                    <a:lumMod val="50000"/>
                    <a:lumOff val="50000"/>
                  </a:schemeClr>
                </a:solidFill>
              </a:rPr>
              <a:t> z kwasem </a:t>
            </a:r>
            <a:r>
              <a:rPr lang="pl-PL" sz="2400" dirty="0" err="1" smtClean="0">
                <a:solidFill>
                  <a:schemeClr val="tx1">
                    <a:lumMod val="50000"/>
                    <a:lumOff val="50000"/>
                  </a:schemeClr>
                </a:solidFill>
              </a:rPr>
              <a:t>rubeanowym</a:t>
            </a:r>
            <a:r>
              <a:rPr lang="pl-PL" sz="2400" dirty="0" smtClean="0">
                <a:solidFill>
                  <a:schemeClr val="tx1">
                    <a:lumMod val="50000"/>
                    <a:lumOff val="50000"/>
                  </a:schemeClr>
                </a:solidFill>
              </a:rPr>
              <a:t> w </a:t>
            </a:r>
            <a:r>
              <a:rPr lang="pl-PL" sz="2400" dirty="0" err="1" smtClean="0">
                <a:solidFill>
                  <a:schemeClr val="tx1">
                    <a:lumMod val="50000"/>
                    <a:lumOff val="50000"/>
                  </a:schemeClr>
                </a:solidFill>
              </a:rPr>
              <a:t>wątrobotrzustce</a:t>
            </a:r>
            <a:r>
              <a:rPr lang="pl-PL" sz="2400" dirty="0" smtClean="0">
                <a:solidFill>
                  <a:schemeClr val="tx1">
                    <a:lumMod val="50000"/>
                    <a:lumOff val="50000"/>
                  </a:schemeClr>
                </a:solidFill>
              </a:rPr>
              <a:t> </a:t>
            </a:r>
            <a:r>
              <a:rPr lang="pl-PL" sz="2400" i="1" dirty="0" err="1" smtClean="0">
                <a:solidFill>
                  <a:schemeClr val="tx1">
                    <a:lumMod val="50000"/>
                    <a:lumOff val="50000"/>
                  </a:schemeClr>
                </a:solidFill>
              </a:rPr>
              <a:t>Porcelio</a:t>
            </a:r>
            <a:r>
              <a:rPr lang="pl-PL" sz="2400" i="1" dirty="0" smtClean="0">
                <a:solidFill>
                  <a:schemeClr val="tx1">
                    <a:lumMod val="50000"/>
                    <a:lumOff val="50000"/>
                  </a:schemeClr>
                </a:solidFill>
              </a:rPr>
              <a:t> </a:t>
            </a:r>
            <a:r>
              <a:rPr lang="pl-PL" sz="2400" i="1" dirty="0" err="1" smtClean="0">
                <a:solidFill>
                  <a:schemeClr val="tx1">
                    <a:lumMod val="50000"/>
                    <a:lumOff val="50000"/>
                  </a:schemeClr>
                </a:solidFill>
              </a:rPr>
              <a:t>scaber</a:t>
            </a:r>
            <a:r>
              <a:rPr lang="pl-PL" sz="2400" dirty="0" smtClean="0">
                <a:solidFill>
                  <a:schemeClr val="tx1">
                    <a:lumMod val="50000"/>
                    <a:lumOff val="50000"/>
                  </a:schemeClr>
                </a:solidFill>
              </a:rPr>
              <a:t>.</a:t>
            </a:r>
          </a:p>
          <a:p>
            <a:pPr>
              <a:spcAft>
                <a:spcPts val="1200"/>
              </a:spcAft>
            </a:pPr>
            <a:r>
              <a:rPr lang="pl-PL" sz="2400" b="1" dirty="0" smtClean="0">
                <a:solidFill>
                  <a:schemeClr val="tx1">
                    <a:lumMod val="50000"/>
                    <a:lumOff val="50000"/>
                  </a:schemeClr>
                </a:solidFill>
              </a:rPr>
              <a:t>Ćw. 61</a:t>
            </a:r>
            <a:r>
              <a:rPr lang="pl-PL" sz="2400" dirty="0" smtClean="0">
                <a:solidFill>
                  <a:schemeClr val="tx1">
                    <a:lumMod val="50000"/>
                    <a:lumOff val="50000"/>
                  </a:schemeClr>
                </a:solidFill>
              </a:rPr>
              <a:t>. Lokalizacja związków wapniowych metodą van </a:t>
            </a:r>
            <a:r>
              <a:rPr lang="pl-PL" sz="2400" dirty="0" err="1" smtClean="0">
                <a:solidFill>
                  <a:schemeClr val="tx1">
                    <a:lumMod val="50000"/>
                    <a:lumOff val="50000"/>
                  </a:schemeClr>
                </a:solidFill>
              </a:rPr>
              <a:t>Kossa</a:t>
            </a:r>
            <a:r>
              <a:rPr lang="pl-PL" sz="2400" dirty="0" smtClean="0">
                <a:solidFill>
                  <a:schemeClr val="tx1">
                    <a:lumMod val="50000"/>
                    <a:lumOff val="50000"/>
                  </a:schemeClr>
                </a:solidFill>
              </a:rPr>
              <a:t> w </a:t>
            </a:r>
            <a:r>
              <a:rPr lang="pl-PL" sz="2400" dirty="0" err="1" smtClean="0">
                <a:solidFill>
                  <a:schemeClr val="tx1">
                    <a:lumMod val="50000"/>
                    <a:lumOff val="50000"/>
                  </a:schemeClr>
                </a:solidFill>
              </a:rPr>
              <a:t>wątrobotrzustce</a:t>
            </a:r>
            <a:r>
              <a:rPr lang="pl-PL" sz="2400" dirty="0" smtClean="0">
                <a:solidFill>
                  <a:schemeClr val="tx1">
                    <a:lumMod val="50000"/>
                    <a:lumOff val="50000"/>
                  </a:schemeClr>
                </a:solidFill>
              </a:rPr>
              <a:t> ślimaka winniczka </a:t>
            </a:r>
            <a:r>
              <a:rPr lang="pl-PL" sz="2400" i="1" dirty="0" err="1" smtClean="0">
                <a:solidFill>
                  <a:schemeClr val="tx1">
                    <a:lumMod val="50000"/>
                    <a:lumOff val="50000"/>
                  </a:schemeClr>
                </a:solidFill>
              </a:rPr>
              <a:t>Helix</a:t>
            </a:r>
            <a:r>
              <a:rPr lang="pl-PL" sz="2400" i="1" dirty="0" smtClean="0">
                <a:solidFill>
                  <a:schemeClr val="tx1">
                    <a:lumMod val="50000"/>
                    <a:lumOff val="50000"/>
                  </a:schemeClr>
                </a:solidFill>
              </a:rPr>
              <a:t> </a:t>
            </a:r>
            <a:r>
              <a:rPr lang="pl-PL" sz="2400" i="1" dirty="0" err="1" smtClean="0">
                <a:solidFill>
                  <a:schemeClr val="tx1">
                    <a:lumMod val="50000"/>
                    <a:lumOff val="50000"/>
                  </a:schemeClr>
                </a:solidFill>
              </a:rPr>
              <a:t>pomatia</a:t>
            </a:r>
            <a:r>
              <a:rPr lang="pl-PL" sz="2400" dirty="0" smtClean="0">
                <a:solidFill>
                  <a:schemeClr val="tx1">
                    <a:lumMod val="50000"/>
                    <a:lumOff val="50000"/>
                  </a:schemeClr>
                </a:solidFill>
              </a:rPr>
              <a:t> L. utrwalonej w </a:t>
            </a:r>
            <a:r>
              <a:rPr lang="pl-PL" sz="2400" dirty="0" err="1" smtClean="0">
                <a:solidFill>
                  <a:schemeClr val="tx1">
                    <a:lumMod val="50000"/>
                    <a:lumOff val="50000"/>
                  </a:schemeClr>
                </a:solidFill>
              </a:rPr>
              <a:t>Fo-Ca</a:t>
            </a:r>
            <a:r>
              <a:rPr lang="pl-PL" sz="2400" dirty="0" smtClean="0">
                <a:solidFill>
                  <a:schemeClr val="tx1">
                    <a:lumMod val="50000"/>
                    <a:lumOff val="50000"/>
                  </a:schemeClr>
                </a:solidFill>
              </a:rPr>
              <a:t> i zatopionej w parafinie.</a:t>
            </a:r>
            <a:endParaRPr lang="pl-PL" sz="2400" dirty="0">
              <a:solidFill>
                <a:schemeClr val="tx1">
                  <a:lumMod val="50000"/>
                  <a:lumOff val="50000"/>
                </a:schemeClr>
              </a:solidFill>
            </a:endParaRPr>
          </a:p>
        </p:txBody>
      </p:sp>
      <p:sp>
        <p:nvSpPr>
          <p:cNvPr id="4" name="Prostokąt 3"/>
          <p:cNvSpPr/>
          <p:nvPr/>
        </p:nvSpPr>
        <p:spPr>
          <a:xfrm>
            <a:off x="2116367" y="539969"/>
            <a:ext cx="4546822"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200" b="1" dirty="0" smtClean="0">
                <a:ln w="11430"/>
                <a:solidFill>
                  <a:srgbClr val="00B050"/>
                </a:solidFill>
                <a:effectLst>
                  <a:outerShdw blurRad="50800" dist="39000" dir="5460000" algn="tl">
                    <a:srgbClr val="000000">
                      <a:alpha val="38000"/>
                    </a:srgbClr>
                  </a:outerShdw>
                </a:effectLst>
              </a:rPr>
              <a:t>ćw. 53, 57, 58, 61 (Skrypt)</a:t>
            </a:r>
            <a:endParaRPr lang="pl-PL" sz="3200" b="1" dirty="0">
              <a:ln w="11430"/>
              <a:solidFill>
                <a:srgbClr val="00B05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903871"/>
            <a:ext cx="8435280" cy="5477457"/>
          </a:xfrm>
        </p:spPr>
        <p:txBody>
          <a:bodyPr>
            <a:noAutofit/>
          </a:bodyPr>
          <a:lstStyle/>
          <a:p>
            <a:pPr>
              <a:spcBef>
                <a:spcPts val="0"/>
              </a:spcBef>
              <a:spcAft>
                <a:spcPts val="600"/>
              </a:spcAft>
              <a:buBlip>
                <a:blip r:embed="rId3"/>
              </a:buBlip>
            </a:pPr>
            <a:r>
              <a:rPr lang="pl-PL" sz="1800" dirty="0" smtClean="0"/>
              <a:t>Jony żelaza mogą zmieniać stopień utlenienia  (Fe</a:t>
            </a:r>
            <a:r>
              <a:rPr lang="pl-PL" sz="1800" baseline="30000" dirty="0" smtClean="0"/>
              <a:t>2+</a:t>
            </a:r>
            <a:r>
              <a:rPr lang="pl-PL" sz="1800" dirty="0" smtClean="0"/>
              <a:t>/ Fe</a:t>
            </a:r>
            <a:r>
              <a:rPr lang="pl-PL" sz="1800" baseline="30000" dirty="0" smtClean="0"/>
              <a:t>3+ </a:t>
            </a:r>
            <a:r>
              <a:rPr lang="pl-PL" sz="1800" dirty="0" smtClean="0"/>
              <a:t>);</a:t>
            </a:r>
          </a:p>
          <a:p>
            <a:pPr>
              <a:spcBef>
                <a:spcPts val="0"/>
              </a:spcBef>
              <a:spcAft>
                <a:spcPts val="600"/>
              </a:spcAft>
              <a:buBlip>
                <a:blip r:embed="rId3"/>
              </a:buBlip>
            </a:pPr>
            <a:r>
              <a:rPr lang="pl-PL" sz="1800" dirty="0" smtClean="0"/>
              <a:t>Fe nie występuje w postaci wolnych jonów, jest </a:t>
            </a:r>
            <a:r>
              <a:rPr lang="pl-PL" sz="1800" dirty="0" err="1" smtClean="0"/>
              <a:t>zkompleksowane</a:t>
            </a:r>
            <a:r>
              <a:rPr lang="pl-PL" sz="1800" dirty="0" smtClean="0"/>
              <a:t> z hemem (Fe</a:t>
            </a:r>
            <a:r>
              <a:rPr lang="pl-PL" sz="1800" baseline="30000" dirty="0" smtClean="0"/>
              <a:t>2+</a:t>
            </a:r>
            <a:r>
              <a:rPr lang="pl-PL" sz="1800" dirty="0" smtClean="0"/>
              <a:t>) lub bezpośrednio z białkami transportowymi i magazynowymi:</a:t>
            </a:r>
          </a:p>
          <a:p>
            <a:pPr>
              <a:spcBef>
                <a:spcPts val="0"/>
              </a:spcBef>
              <a:spcAft>
                <a:spcPts val="600"/>
              </a:spcAft>
              <a:buNone/>
            </a:pPr>
            <a:r>
              <a:rPr lang="pl-PL" sz="1800" dirty="0" smtClean="0"/>
              <a:t>       – </a:t>
            </a:r>
            <a:r>
              <a:rPr lang="pl-PL" sz="1800" dirty="0" err="1" smtClean="0"/>
              <a:t>transferyną</a:t>
            </a:r>
            <a:r>
              <a:rPr lang="pl-PL" sz="1800" dirty="0" smtClean="0"/>
              <a:t> (białko regulujące stężenie jonów żelaza w osoczu krwi i transportujące je do tkanek) ,</a:t>
            </a:r>
          </a:p>
          <a:p>
            <a:pPr>
              <a:spcBef>
                <a:spcPts val="0"/>
              </a:spcBef>
              <a:spcAft>
                <a:spcPts val="600"/>
              </a:spcAft>
              <a:buNone/>
            </a:pPr>
            <a:r>
              <a:rPr lang="pl-PL" sz="1800" dirty="0" smtClean="0"/>
              <a:t>       – ferrytyną  (białko </a:t>
            </a:r>
            <a:r>
              <a:rPr lang="pl-PL" sz="1800" dirty="0" err="1" smtClean="0"/>
              <a:t>kompleksujące</a:t>
            </a:r>
            <a:r>
              <a:rPr lang="pl-PL" sz="1800" dirty="0" smtClean="0"/>
              <a:t> jony żelaza Fe</a:t>
            </a:r>
            <a:r>
              <a:rPr lang="pl-PL" sz="1800" baseline="30000" dirty="0" smtClean="0"/>
              <a:t>3+</a:t>
            </a:r>
            <a:r>
              <a:rPr lang="pl-PL" sz="1800" dirty="0" smtClean="0"/>
              <a:t> i przechowujące je w wątrobie);</a:t>
            </a:r>
          </a:p>
          <a:p>
            <a:pPr>
              <a:spcBef>
                <a:spcPts val="0"/>
              </a:spcBef>
              <a:spcAft>
                <a:spcPts val="600"/>
              </a:spcAft>
              <a:buBlip>
                <a:blip r:embed="rId3"/>
              </a:buBlip>
            </a:pPr>
            <a:r>
              <a:rPr lang="pl-PL" sz="1800" dirty="0" smtClean="0"/>
              <a:t>Występuje w centrach aktywnych wielu enzymów np. katalazy. Znajduje się tam, ze względu na łatwość pobierania i oddawania elektronu w czasie zmiany stopnia utlenienia;</a:t>
            </a:r>
          </a:p>
          <a:p>
            <a:pPr>
              <a:spcBef>
                <a:spcPts val="0"/>
              </a:spcBef>
              <a:spcAft>
                <a:spcPts val="600"/>
              </a:spcAft>
              <a:buBlip>
                <a:blip r:embed="rId3"/>
              </a:buBlip>
            </a:pPr>
            <a:r>
              <a:rPr lang="pl-PL" sz="1800" dirty="0" smtClean="0"/>
              <a:t>Białka zawierające żelazo biorą udział w transporcie elektronów oraz</a:t>
            </a:r>
            <a:br>
              <a:rPr lang="pl-PL" sz="1800" dirty="0" smtClean="0"/>
            </a:br>
            <a:r>
              <a:rPr lang="pl-PL" sz="1800" dirty="0" smtClean="0"/>
              <a:t>w utrzymaniu równowagi </a:t>
            </a:r>
            <a:r>
              <a:rPr lang="pl-PL" sz="1800" dirty="0" err="1" smtClean="0"/>
              <a:t>oksydoredukcyjnej</a:t>
            </a:r>
            <a:r>
              <a:rPr lang="pl-PL" sz="1800" dirty="0" smtClean="0"/>
              <a:t>;</a:t>
            </a:r>
          </a:p>
          <a:p>
            <a:pPr>
              <a:spcBef>
                <a:spcPts val="0"/>
              </a:spcBef>
              <a:spcAft>
                <a:spcPts val="600"/>
              </a:spcAft>
              <a:buBlip>
                <a:blip r:embed="rId3"/>
              </a:buBlip>
            </a:pPr>
            <a:r>
              <a:rPr lang="pl-PL" sz="1800" dirty="0" smtClean="0"/>
              <a:t>Żelazo jest niezbędne w tlenowym oddychaniu wszystkich organizmów eukariotycznych. W mitochondriach stwierdzono obecność centrów żelazowo – siarkowych biorących udział w transporcie elektronów wzdłuż łańcucha oddechowego;</a:t>
            </a:r>
          </a:p>
          <a:p>
            <a:pPr>
              <a:buBlip>
                <a:blip r:embed="rId3"/>
              </a:buBlip>
            </a:pPr>
            <a:r>
              <a:rPr lang="pl-PL" sz="1800" dirty="0" smtClean="0"/>
              <a:t>Żelazo wchodzi w skład niektórych barwników oddechowych,  takich jak: hemoglobina i mioglobina (białko globularne  biorące udział w magazynowaniu tlenu w mięśniach poprzecznie prążkowanych)</a:t>
            </a:r>
          </a:p>
          <a:p>
            <a:endParaRPr lang="pl-PL" sz="1800" dirty="0"/>
          </a:p>
        </p:txBody>
      </p:sp>
      <p:sp>
        <p:nvSpPr>
          <p:cNvPr id="4" name="Prostokąt 3"/>
          <p:cNvSpPr/>
          <p:nvPr/>
        </p:nvSpPr>
        <p:spPr>
          <a:xfrm>
            <a:off x="2123728" y="188640"/>
            <a:ext cx="4524252"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pl-PL" sz="3600" b="1" cap="none" spc="0" dirty="0" smtClean="0">
                <a:ln/>
                <a:solidFill>
                  <a:srgbClr val="00B0F0"/>
                </a:solidFill>
                <a:effectLst/>
              </a:rPr>
              <a:t>Żelazo (Fe, łac. </a:t>
            </a:r>
            <a:r>
              <a:rPr lang="pl-PL" sz="3600" b="1" i="1" cap="none" spc="0" dirty="0" err="1" smtClean="0">
                <a:ln/>
                <a:solidFill>
                  <a:srgbClr val="00B0F0"/>
                </a:solidFill>
                <a:effectLst/>
              </a:rPr>
              <a:t>ferrum</a:t>
            </a:r>
            <a:r>
              <a:rPr lang="pl-PL" sz="3600" b="1" cap="none" spc="0" dirty="0" smtClean="0">
                <a:ln/>
                <a:solidFill>
                  <a:srgbClr val="00B0F0"/>
                </a:solidFill>
                <a:effectLst/>
              </a:rPr>
              <a:t>)</a:t>
            </a:r>
            <a:endParaRPr lang="pl-PL" sz="3600" b="1" cap="none" spc="0" dirty="0">
              <a:ln/>
              <a:solidFill>
                <a:srgbClr val="00B0F0"/>
              </a:solidFill>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968381"/>
            <a:ext cx="8229600" cy="5268931"/>
          </a:xfrm>
        </p:spPr>
        <p:txBody>
          <a:bodyPr>
            <a:noAutofit/>
          </a:bodyPr>
          <a:lstStyle/>
          <a:p>
            <a:pPr>
              <a:buFont typeface="Wingdings" pitchFamily="2" charset="2"/>
              <a:buChar char="ü"/>
            </a:pPr>
            <a:r>
              <a:rPr lang="pl-PL" sz="2000" b="1" dirty="0" smtClean="0">
                <a:solidFill>
                  <a:srgbClr val="00B0F0"/>
                </a:solidFill>
              </a:rPr>
              <a:t>Reakcja </a:t>
            </a:r>
            <a:r>
              <a:rPr lang="pl-PL" sz="2000" b="1" dirty="0" err="1" smtClean="0">
                <a:solidFill>
                  <a:srgbClr val="00B0F0"/>
                </a:solidFill>
              </a:rPr>
              <a:t>Fentona</a:t>
            </a:r>
            <a:r>
              <a:rPr lang="pl-PL" sz="2000" dirty="0" smtClean="0"/>
              <a:t> – reakcja nadtlenku wodoru z jonem żelaza(II) (Fe</a:t>
            </a:r>
            <a:r>
              <a:rPr lang="pl-PL" sz="2000" baseline="30000" dirty="0" smtClean="0"/>
              <a:t>2+</a:t>
            </a:r>
            <a:r>
              <a:rPr lang="pl-PL" sz="2000" dirty="0" smtClean="0"/>
              <a:t>) będąca metodą wytwarzania rodnika hydroksylowego. Została opisana przez brytyjskiego chemika H.J.H. </a:t>
            </a:r>
            <a:r>
              <a:rPr lang="pl-PL" sz="2000" dirty="0" err="1" smtClean="0"/>
              <a:t>Fentona</a:t>
            </a:r>
            <a:r>
              <a:rPr lang="pl-PL" sz="2000" dirty="0" smtClean="0"/>
              <a:t>  w 1876 r.</a:t>
            </a:r>
          </a:p>
          <a:p>
            <a:endParaRPr lang="pl-PL" sz="2000" dirty="0" smtClean="0"/>
          </a:p>
          <a:p>
            <a:pPr>
              <a:buNone/>
            </a:pPr>
            <a:r>
              <a:rPr lang="pl-PL" sz="2400" dirty="0" smtClean="0"/>
              <a:t>     Reakcja </a:t>
            </a:r>
            <a:r>
              <a:rPr lang="pl-PL" sz="2400" dirty="0" err="1" smtClean="0"/>
              <a:t>Fentona</a:t>
            </a:r>
            <a:r>
              <a:rPr lang="pl-PL" sz="2400" dirty="0" smtClean="0"/>
              <a:t>:</a:t>
            </a:r>
          </a:p>
          <a:p>
            <a:pPr>
              <a:buNone/>
            </a:pPr>
            <a:r>
              <a:rPr lang="pl-PL" sz="2400" dirty="0" smtClean="0"/>
              <a:t>	Fe</a:t>
            </a:r>
            <a:r>
              <a:rPr lang="pl-PL" sz="2400" baseline="30000" dirty="0" smtClean="0"/>
              <a:t>2+</a:t>
            </a:r>
            <a:r>
              <a:rPr lang="pl-PL" sz="2400" dirty="0" smtClean="0"/>
              <a:t> + H</a:t>
            </a:r>
            <a:r>
              <a:rPr lang="pl-PL" sz="2400" baseline="-25000" dirty="0" smtClean="0"/>
              <a:t>2</a:t>
            </a:r>
            <a:r>
              <a:rPr lang="pl-PL" sz="2400" dirty="0" smtClean="0"/>
              <a:t>O</a:t>
            </a:r>
            <a:r>
              <a:rPr lang="pl-PL" sz="2400" baseline="-25000" dirty="0" smtClean="0"/>
              <a:t>2</a:t>
            </a:r>
            <a:r>
              <a:rPr lang="pl-PL" sz="2400" dirty="0" smtClean="0"/>
              <a:t> → Fe</a:t>
            </a:r>
            <a:r>
              <a:rPr lang="pl-PL" sz="2400" baseline="30000" dirty="0" smtClean="0"/>
              <a:t>3+</a:t>
            </a:r>
            <a:r>
              <a:rPr lang="pl-PL" sz="2400" dirty="0" smtClean="0"/>
              <a:t> + </a:t>
            </a:r>
            <a:r>
              <a:rPr lang="pl-PL" sz="2400" b="1" baseline="30000" dirty="0" smtClean="0">
                <a:solidFill>
                  <a:srgbClr val="CC3300"/>
                </a:solidFill>
              </a:rPr>
              <a:t>•</a:t>
            </a:r>
            <a:r>
              <a:rPr lang="pl-PL" sz="2400" b="1" dirty="0" smtClean="0">
                <a:solidFill>
                  <a:srgbClr val="CC3300"/>
                </a:solidFill>
              </a:rPr>
              <a:t>OH</a:t>
            </a:r>
            <a:r>
              <a:rPr lang="pl-PL" sz="2400" dirty="0" smtClean="0"/>
              <a:t> + </a:t>
            </a:r>
            <a:r>
              <a:rPr lang="pl-PL" sz="2400" dirty="0" err="1" smtClean="0"/>
              <a:t>OH</a:t>
            </a:r>
            <a:r>
              <a:rPr lang="pl-PL" sz="2400" baseline="30000" dirty="0" err="1" smtClean="0"/>
              <a:t>−</a:t>
            </a:r>
            <a:endParaRPr lang="pl-PL" sz="2400" baseline="30000" dirty="0" smtClean="0"/>
          </a:p>
          <a:p>
            <a:pPr>
              <a:buNone/>
            </a:pPr>
            <a:r>
              <a:rPr lang="pl-PL" sz="2400" dirty="0" smtClean="0"/>
              <a:t>     Fe</a:t>
            </a:r>
            <a:r>
              <a:rPr lang="pl-PL" sz="2400" baseline="30000" dirty="0" smtClean="0"/>
              <a:t>3+</a:t>
            </a:r>
            <a:r>
              <a:rPr lang="pl-PL" sz="2400" dirty="0" smtClean="0"/>
              <a:t> + O</a:t>
            </a:r>
            <a:r>
              <a:rPr lang="pl-PL" sz="2400" b="1" baseline="30000" dirty="0" smtClean="0"/>
              <a:t>•</a:t>
            </a:r>
            <a:r>
              <a:rPr lang="pl-PL" sz="2400" baseline="30000" dirty="0" smtClean="0"/>
              <a:t>−</a:t>
            </a:r>
            <a:r>
              <a:rPr lang="pl-PL" sz="2400" baseline="-25000" dirty="0" smtClean="0"/>
              <a:t>2</a:t>
            </a:r>
            <a:r>
              <a:rPr lang="pl-PL" sz="2400" dirty="0" smtClean="0"/>
              <a:t> → Fe</a:t>
            </a:r>
            <a:r>
              <a:rPr lang="pl-PL" sz="2400" baseline="30000" dirty="0" smtClean="0"/>
              <a:t>2+</a:t>
            </a:r>
            <a:r>
              <a:rPr lang="pl-PL" sz="2400" dirty="0" smtClean="0"/>
              <a:t> + O</a:t>
            </a:r>
            <a:r>
              <a:rPr lang="pl-PL" sz="2400" baseline="-25000" dirty="0" smtClean="0"/>
              <a:t>2</a:t>
            </a:r>
          </a:p>
          <a:p>
            <a:pPr>
              <a:buNone/>
            </a:pPr>
            <a:endParaRPr lang="pl-PL" sz="2400" baseline="-25000" dirty="0" smtClean="0"/>
          </a:p>
          <a:p>
            <a:pPr>
              <a:buNone/>
            </a:pPr>
            <a:r>
              <a:rPr lang="pl-PL" sz="2400" b="1" baseline="30000" dirty="0" smtClean="0"/>
              <a:t>         •</a:t>
            </a:r>
            <a:r>
              <a:rPr lang="pl-PL" sz="2400" dirty="0" smtClean="0"/>
              <a:t>OH </a:t>
            </a:r>
            <a:r>
              <a:rPr lang="pl-PL" sz="2400" baseline="30000" dirty="0" smtClean="0"/>
              <a:t> </a:t>
            </a:r>
            <a:r>
              <a:rPr lang="pl-PL" sz="2400" dirty="0" smtClean="0"/>
              <a:t>rodnik hydroksylowy</a:t>
            </a:r>
          </a:p>
          <a:p>
            <a:pPr>
              <a:buNone/>
            </a:pPr>
            <a:r>
              <a:rPr lang="pl-PL" sz="2400" dirty="0" smtClean="0"/>
              <a:t>       O</a:t>
            </a:r>
            <a:r>
              <a:rPr lang="pl-PL" sz="2400" b="1" baseline="30000" dirty="0" smtClean="0"/>
              <a:t>•</a:t>
            </a:r>
            <a:r>
              <a:rPr lang="pl-PL" sz="2400" baseline="30000" dirty="0" smtClean="0"/>
              <a:t>−</a:t>
            </a:r>
            <a:r>
              <a:rPr lang="pl-PL" sz="2400" baseline="-25000" dirty="0" smtClean="0"/>
              <a:t>2  </a:t>
            </a:r>
            <a:r>
              <a:rPr lang="pl-PL" sz="2400" dirty="0" smtClean="0"/>
              <a:t>anionorodnik ponadtlenkowy</a:t>
            </a:r>
          </a:p>
          <a:p>
            <a:pPr>
              <a:buNone/>
            </a:pPr>
            <a:endParaRPr lang="pl-PL" sz="2400" dirty="0" smtClean="0"/>
          </a:p>
          <a:p>
            <a:pPr algn="ctr">
              <a:buNone/>
            </a:pPr>
            <a:r>
              <a:rPr lang="pl-PL" sz="2400" b="1" i="1" dirty="0" smtClean="0">
                <a:solidFill>
                  <a:srgbClr val="CC3300"/>
                </a:solidFill>
              </a:rPr>
              <a:t>W reakcji </a:t>
            </a:r>
            <a:r>
              <a:rPr lang="pl-PL" sz="2400" b="1" i="1" dirty="0" err="1" smtClean="0">
                <a:solidFill>
                  <a:srgbClr val="CC3300"/>
                </a:solidFill>
              </a:rPr>
              <a:t>Fentona</a:t>
            </a:r>
            <a:r>
              <a:rPr lang="pl-PL" sz="2400" b="1" i="1" dirty="0" smtClean="0">
                <a:solidFill>
                  <a:srgbClr val="CC3300"/>
                </a:solidFill>
              </a:rPr>
              <a:t> jony </a:t>
            </a:r>
            <a:r>
              <a:rPr lang="pl-PL" sz="2400" b="1" i="1" u="sng" dirty="0" smtClean="0">
                <a:solidFill>
                  <a:srgbClr val="CC3300"/>
                </a:solidFill>
              </a:rPr>
              <a:t>żelaza</a:t>
            </a:r>
            <a:r>
              <a:rPr lang="pl-PL" sz="2400" b="1" i="1" dirty="0" smtClean="0">
                <a:solidFill>
                  <a:srgbClr val="CC3300"/>
                </a:solidFill>
              </a:rPr>
              <a:t> mogą być zastąpione przez jony </a:t>
            </a:r>
            <a:r>
              <a:rPr lang="pl-PL" sz="2400" b="1" i="1" u="sng" dirty="0" smtClean="0">
                <a:solidFill>
                  <a:srgbClr val="CC3300"/>
                </a:solidFill>
              </a:rPr>
              <a:t>miedzi </a:t>
            </a:r>
            <a:r>
              <a:rPr lang="pl-PL" sz="2400" b="1" i="1" dirty="0" smtClean="0">
                <a:solidFill>
                  <a:srgbClr val="CC3300"/>
                </a:solidFill>
              </a:rPr>
              <a:t>lub jony innych metali grup przejściowych </a:t>
            </a:r>
            <a:r>
              <a:rPr lang="pl-PL" sz="2400" i="1" dirty="0" smtClean="0">
                <a:solidFill>
                  <a:srgbClr val="CC3300"/>
                </a:solidFill>
              </a:rPr>
              <a:t>!</a:t>
            </a:r>
            <a:endParaRPr lang="pl-PL" sz="2400" i="1" dirty="0">
              <a:solidFill>
                <a:srgbClr val="CC3300"/>
              </a:solidFill>
            </a:endParaRPr>
          </a:p>
        </p:txBody>
      </p:sp>
      <p:sp>
        <p:nvSpPr>
          <p:cNvPr id="4" name="Prostokąt 3"/>
          <p:cNvSpPr/>
          <p:nvPr/>
        </p:nvSpPr>
        <p:spPr>
          <a:xfrm>
            <a:off x="2123728" y="116632"/>
            <a:ext cx="4524252"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pl-PL" sz="3600" b="1" cap="none" spc="0" dirty="0" smtClean="0">
                <a:ln/>
                <a:solidFill>
                  <a:srgbClr val="00B0F0"/>
                </a:solidFill>
                <a:effectLst/>
              </a:rPr>
              <a:t>Żelazo (Fe, łac. </a:t>
            </a:r>
            <a:r>
              <a:rPr lang="pl-PL" sz="3600" b="1" i="1" cap="none" spc="0" dirty="0" err="1" smtClean="0">
                <a:ln/>
                <a:solidFill>
                  <a:srgbClr val="00B0F0"/>
                </a:solidFill>
                <a:effectLst/>
              </a:rPr>
              <a:t>ferrum</a:t>
            </a:r>
            <a:r>
              <a:rPr lang="pl-PL" sz="3600" b="1" cap="none" spc="0" dirty="0" smtClean="0">
                <a:ln/>
                <a:solidFill>
                  <a:srgbClr val="00B0F0"/>
                </a:solidFill>
                <a:effectLst/>
              </a:rPr>
              <a:t>)</a:t>
            </a:r>
            <a:endParaRPr lang="pl-PL" sz="3600" b="1" cap="none" spc="0" dirty="0">
              <a:ln/>
              <a:solidFill>
                <a:srgbClr val="00B0F0"/>
              </a:solidFill>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D:\Dokumenty\Ćwiczenia\Komórka w warunkach stresu\Prezentacja Parakwat i RFT\Materiały wyjściowe\komórka.tif"/>
          <p:cNvPicPr>
            <a:picLocks noChangeAspect="1" noChangeArrowheads="1"/>
          </p:cNvPicPr>
          <p:nvPr/>
        </p:nvPicPr>
        <p:blipFill>
          <a:blip r:embed="rId3" cstate="print"/>
          <a:srcRect/>
          <a:stretch>
            <a:fillRect/>
          </a:stretch>
        </p:blipFill>
        <p:spPr bwMode="auto">
          <a:xfrm>
            <a:off x="611560" y="1196752"/>
            <a:ext cx="8247063" cy="4830763"/>
          </a:xfrm>
          <a:prstGeom prst="rect">
            <a:avLst/>
          </a:prstGeom>
          <a:noFill/>
          <a:ln w="9525">
            <a:noFill/>
            <a:miter lim="800000"/>
            <a:headEnd/>
            <a:tailEnd/>
          </a:ln>
        </p:spPr>
      </p:pic>
      <p:sp>
        <p:nvSpPr>
          <p:cNvPr id="6" name="pole tekstowe 5"/>
          <p:cNvSpPr txBox="1"/>
          <p:nvPr/>
        </p:nvSpPr>
        <p:spPr>
          <a:xfrm>
            <a:off x="2411760" y="332656"/>
            <a:ext cx="4392488"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pl-PL" sz="3600" b="1" dirty="0" smtClean="0">
                <a:ln w="11430"/>
                <a:solidFill>
                  <a:srgbClr val="873A96"/>
                </a:solidFill>
                <a:effectLst>
                  <a:outerShdw blurRad="50800" dist="39000" dir="5460000" algn="tl">
                    <a:srgbClr val="000000">
                      <a:alpha val="38000"/>
                    </a:srgbClr>
                  </a:outerShdw>
                </a:effectLst>
              </a:rPr>
              <a:t>Atak RFT w komórce</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484784"/>
            <a:ext cx="8229600" cy="4525963"/>
          </a:xfrm>
        </p:spPr>
        <p:txBody>
          <a:bodyPr>
            <a:normAutofit/>
          </a:bodyPr>
          <a:lstStyle/>
          <a:p>
            <a:pPr>
              <a:spcAft>
                <a:spcPts val="1200"/>
              </a:spcAft>
            </a:pPr>
            <a:r>
              <a:rPr lang="pl-PL" sz="2400" b="1" dirty="0" smtClean="0">
                <a:solidFill>
                  <a:schemeClr val="tx1">
                    <a:lumMod val="50000"/>
                    <a:lumOff val="50000"/>
                  </a:schemeClr>
                </a:solidFill>
              </a:rPr>
              <a:t>Ćw. 53</a:t>
            </a:r>
            <a:r>
              <a:rPr lang="pl-PL" sz="2400" dirty="0" smtClean="0">
                <a:solidFill>
                  <a:schemeClr val="tx1">
                    <a:lumMod val="50000"/>
                    <a:lumOff val="50000"/>
                  </a:schemeClr>
                </a:solidFill>
              </a:rPr>
              <a:t>. Wykrywanie tłuszczowców Sudanem III i IV </a:t>
            </a:r>
            <a:br>
              <a:rPr lang="pl-PL" sz="2400" dirty="0" smtClean="0">
                <a:solidFill>
                  <a:schemeClr val="tx1">
                    <a:lumMod val="50000"/>
                    <a:lumOff val="50000"/>
                  </a:schemeClr>
                </a:solidFill>
              </a:rPr>
            </a:br>
            <a:r>
              <a:rPr lang="pl-PL" sz="2400" dirty="0" smtClean="0">
                <a:solidFill>
                  <a:schemeClr val="tx1">
                    <a:lumMod val="50000"/>
                    <a:lumOff val="50000"/>
                  </a:schemeClr>
                </a:solidFill>
              </a:rPr>
              <a:t>w jelicie cienkim.</a:t>
            </a:r>
          </a:p>
          <a:p>
            <a:pPr>
              <a:spcAft>
                <a:spcPts val="1200"/>
              </a:spcAft>
            </a:pPr>
            <a:r>
              <a:rPr lang="pl-PL" sz="2400" b="1" dirty="0" smtClean="0">
                <a:solidFill>
                  <a:schemeClr val="tx1">
                    <a:lumMod val="50000"/>
                    <a:lumOff val="50000"/>
                  </a:schemeClr>
                </a:solidFill>
              </a:rPr>
              <a:t>Ćw. 57</a:t>
            </a:r>
            <a:r>
              <a:rPr lang="pl-PL" sz="2400" dirty="0" smtClean="0">
                <a:solidFill>
                  <a:schemeClr val="tx1">
                    <a:lumMod val="50000"/>
                    <a:lumOff val="50000"/>
                  </a:schemeClr>
                </a:solidFill>
              </a:rPr>
              <a:t>. Lokalizacja żelaza metodą </a:t>
            </a:r>
            <a:r>
              <a:rPr lang="pl-PL" sz="2400" dirty="0" err="1" smtClean="0">
                <a:solidFill>
                  <a:schemeClr val="tx1">
                    <a:lumMod val="50000"/>
                    <a:lumOff val="50000"/>
                  </a:schemeClr>
                </a:solidFill>
              </a:rPr>
              <a:t>Perlsa</a:t>
            </a:r>
            <a:r>
              <a:rPr lang="pl-PL" sz="2400" dirty="0" smtClean="0">
                <a:solidFill>
                  <a:schemeClr val="tx1">
                    <a:lumMod val="50000"/>
                    <a:lumOff val="50000"/>
                  </a:schemeClr>
                </a:solidFill>
              </a:rPr>
              <a:t> </a:t>
            </a:r>
            <a:br>
              <a:rPr lang="pl-PL" sz="2400" dirty="0" smtClean="0">
                <a:solidFill>
                  <a:schemeClr val="tx1">
                    <a:lumMod val="50000"/>
                    <a:lumOff val="50000"/>
                  </a:schemeClr>
                </a:solidFill>
              </a:rPr>
            </a:br>
            <a:r>
              <a:rPr lang="pl-PL" sz="2400" dirty="0" smtClean="0">
                <a:solidFill>
                  <a:schemeClr val="tx1">
                    <a:lumMod val="50000"/>
                    <a:lumOff val="50000"/>
                  </a:schemeClr>
                </a:solidFill>
              </a:rPr>
              <a:t>w </a:t>
            </a:r>
            <a:r>
              <a:rPr lang="pl-PL" sz="2400" dirty="0" err="1" smtClean="0">
                <a:solidFill>
                  <a:schemeClr val="tx1">
                    <a:lumMod val="50000"/>
                    <a:lumOff val="50000"/>
                  </a:schemeClr>
                </a:solidFill>
              </a:rPr>
              <a:t>wątrobotrzustce</a:t>
            </a:r>
            <a:r>
              <a:rPr lang="pl-PL" sz="2400" dirty="0" smtClean="0">
                <a:solidFill>
                  <a:schemeClr val="tx1">
                    <a:lumMod val="50000"/>
                    <a:lumOff val="50000"/>
                  </a:schemeClr>
                </a:solidFill>
              </a:rPr>
              <a:t> </a:t>
            </a:r>
            <a:r>
              <a:rPr lang="pl-PL" sz="2400" i="1" dirty="0" err="1" smtClean="0">
                <a:solidFill>
                  <a:schemeClr val="tx1">
                    <a:lumMod val="50000"/>
                    <a:lumOff val="50000"/>
                  </a:schemeClr>
                </a:solidFill>
              </a:rPr>
              <a:t>Porcelio</a:t>
            </a:r>
            <a:r>
              <a:rPr lang="pl-PL" sz="2400" i="1" dirty="0" smtClean="0">
                <a:solidFill>
                  <a:schemeClr val="tx1">
                    <a:lumMod val="50000"/>
                    <a:lumOff val="50000"/>
                  </a:schemeClr>
                </a:solidFill>
              </a:rPr>
              <a:t> </a:t>
            </a:r>
            <a:r>
              <a:rPr lang="pl-PL" sz="2400" i="1" dirty="0" err="1" smtClean="0">
                <a:solidFill>
                  <a:schemeClr val="tx1">
                    <a:lumMod val="50000"/>
                    <a:lumOff val="50000"/>
                  </a:schemeClr>
                </a:solidFill>
              </a:rPr>
              <a:t>scaber</a:t>
            </a:r>
            <a:r>
              <a:rPr lang="pl-PL" sz="2400" dirty="0" smtClean="0">
                <a:solidFill>
                  <a:schemeClr val="tx1">
                    <a:lumMod val="50000"/>
                    <a:lumOff val="50000"/>
                  </a:schemeClr>
                </a:solidFill>
              </a:rPr>
              <a:t>.</a:t>
            </a:r>
          </a:p>
          <a:p>
            <a:pPr>
              <a:spcAft>
                <a:spcPts val="1200"/>
              </a:spcAft>
            </a:pPr>
            <a:r>
              <a:rPr lang="pl-PL" sz="2400" b="1" dirty="0" err="1" smtClean="0"/>
              <a:t>Ćw</a:t>
            </a:r>
            <a:r>
              <a:rPr lang="pl-PL" sz="2400" b="1" dirty="0" smtClean="0"/>
              <a:t> 58</a:t>
            </a:r>
            <a:r>
              <a:rPr lang="pl-PL" sz="2400" dirty="0" smtClean="0"/>
              <a:t>. Lokalizacja miedzi metodą </a:t>
            </a:r>
            <a:r>
              <a:rPr lang="pl-PL" sz="2400" dirty="0" err="1" smtClean="0"/>
              <a:t>Okamato</a:t>
            </a:r>
            <a:r>
              <a:rPr lang="pl-PL" sz="2400" dirty="0" smtClean="0"/>
              <a:t> </a:t>
            </a:r>
            <a:br>
              <a:rPr lang="pl-PL" sz="2400" dirty="0" smtClean="0"/>
            </a:br>
            <a:r>
              <a:rPr lang="pl-PL" sz="2400" dirty="0" smtClean="0"/>
              <a:t>i </a:t>
            </a:r>
            <a:r>
              <a:rPr lang="pl-PL" sz="2400" dirty="0" err="1" smtClean="0"/>
              <a:t>Utamura</a:t>
            </a:r>
            <a:r>
              <a:rPr lang="pl-PL" sz="2400" dirty="0" smtClean="0"/>
              <a:t> z kwasem </a:t>
            </a:r>
            <a:r>
              <a:rPr lang="pl-PL" sz="2400" dirty="0" err="1" smtClean="0"/>
              <a:t>rubeanowym</a:t>
            </a:r>
            <a:r>
              <a:rPr lang="pl-PL" sz="2400" dirty="0" smtClean="0"/>
              <a:t> w </a:t>
            </a:r>
            <a:r>
              <a:rPr lang="pl-PL" sz="2400" dirty="0" err="1" smtClean="0"/>
              <a:t>wątrobotrzustce</a:t>
            </a:r>
            <a:r>
              <a:rPr lang="pl-PL" sz="2400" dirty="0" smtClean="0"/>
              <a:t> </a:t>
            </a:r>
            <a:r>
              <a:rPr lang="pl-PL" sz="2400" i="1" dirty="0" err="1" smtClean="0"/>
              <a:t>Porcelio</a:t>
            </a:r>
            <a:r>
              <a:rPr lang="pl-PL" sz="2400" i="1" dirty="0" smtClean="0"/>
              <a:t> </a:t>
            </a:r>
            <a:r>
              <a:rPr lang="pl-PL" sz="2400" i="1" dirty="0" err="1" smtClean="0"/>
              <a:t>scaber</a:t>
            </a:r>
            <a:r>
              <a:rPr lang="pl-PL" sz="2400" dirty="0" smtClean="0"/>
              <a:t>.</a:t>
            </a:r>
          </a:p>
          <a:p>
            <a:pPr>
              <a:spcAft>
                <a:spcPts val="1200"/>
              </a:spcAft>
            </a:pPr>
            <a:r>
              <a:rPr lang="pl-PL" sz="2400" b="1" dirty="0" smtClean="0">
                <a:solidFill>
                  <a:schemeClr val="tx1">
                    <a:lumMod val="50000"/>
                    <a:lumOff val="50000"/>
                  </a:schemeClr>
                </a:solidFill>
              </a:rPr>
              <a:t>Ćw. 61</a:t>
            </a:r>
            <a:r>
              <a:rPr lang="pl-PL" sz="2400" dirty="0" smtClean="0">
                <a:solidFill>
                  <a:schemeClr val="tx1">
                    <a:lumMod val="50000"/>
                    <a:lumOff val="50000"/>
                  </a:schemeClr>
                </a:solidFill>
              </a:rPr>
              <a:t>. Lokalizacja związków wapniowych metodą van </a:t>
            </a:r>
            <a:r>
              <a:rPr lang="pl-PL" sz="2400" dirty="0" err="1" smtClean="0">
                <a:solidFill>
                  <a:schemeClr val="tx1">
                    <a:lumMod val="50000"/>
                    <a:lumOff val="50000"/>
                  </a:schemeClr>
                </a:solidFill>
              </a:rPr>
              <a:t>Kossa</a:t>
            </a:r>
            <a:r>
              <a:rPr lang="pl-PL" sz="2400" dirty="0" smtClean="0">
                <a:solidFill>
                  <a:schemeClr val="tx1">
                    <a:lumMod val="50000"/>
                    <a:lumOff val="50000"/>
                  </a:schemeClr>
                </a:solidFill>
              </a:rPr>
              <a:t> w </a:t>
            </a:r>
            <a:r>
              <a:rPr lang="pl-PL" sz="2400" dirty="0" err="1" smtClean="0">
                <a:solidFill>
                  <a:schemeClr val="tx1">
                    <a:lumMod val="50000"/>
                    <a:lumOff val="50000"/>
                  </a:schemeClr>
                </a:solidFill>
              </a:rPr>
              <a:t>wątrobotrzustce</a:t>
            </a:r>
            <a:r>
              <a:rPr lang="pl-PL" sz="2400" dirty="0" smtClean="0">
                <a:solidFill>
                  <a:schemeClr val="tx1">
                    <a:lumMod val="50000"/>
                    <a:lumOff val="50000"/>
                  </a:schemeClr>
                </a:solidFill>
              </a:rPr>
              <a:t> ślimaka winniczka </a:t>
            </a:r>
            <a:r>
              <a:rPr lang="pl-PL" sz="2400" i="1" dirty="0" err="1" smtClean="0">
                <a:solidFill>
                  <a:schemeClr val="tx1">
                    <a:lumMod val="50000"/>
                    <a:lumOff val="50000"/>
                  </a:schemeClr>
                </a:solidFill>
              </a:rPr>
              <a:t>Helix</a:t>
            </a:r>
            <a:r>
              <a:rPr lang="pl-PL" sz="2400" i="1" dirty="0" smtClean="0">
                <a:solidFill>
                  <a:schemeClr val="tx1">
                    <a:lumMod val="50000"/>
                    <a:lumOff val="50000"/>
                  </a:schemeClr>
                </a:solidFill>
              </a:rPr>
              <a:t> </a:t>
            </a:r>
            <a:r>
              <a:rPr lang="pl-PL" sz="2400" i="1" dirty="0" err="1" smtClean="0">
                <a:solidFill>
                  <a:schemeClr val="tx1">
                    <a:lumMod val="50000"/>
                    <a:lumOff val="50000"/>
                  </a:schemeClr>
                </a:solidFill>
              </a:rPr>
              <a:t>pomatia</a:t>
            </a:r>
            <a:r>
              <a:rPr lang="pl-PL" sz="2400" dirty="0" smtClean="0">
                <a:solidFill>
                  <a:schemeClr val="tx1">
                    <a:lumMod val="50000"/>
                    <a:lumOff val="50000"/>
                  </a:schemeClr>
                </a:solidFill>
              </a:rPr>
              <a:t> L. utrwalonej w </a:t>
            </a:r>
            <a:r>
              <a:rPr lang="pl-PL" sz="2400" dirty="0" err="1" smtClean="0">
                <a:solidFill>
                  <a:schemeClr val="tx1">
                    <a:lumMod val="50000"/>
                    <a:lumOff val="50000"/>
                  </a:schemeClr>
                </a:solidFill>
              </a:rPr>
              <a:t>Fo-Ca</a:t>
            </a:r>
            <a:r>
              <a:rPr lang="pl-PL" sz="2400" dirty="0" smtClean="0">
                <a:solidFill>
                  <a:schemeClr val="tx1">
                    <a:lumMod val="50000"/>
                    <a:lumOff val="50000"/>
                  </a:schemeClr>
                </a:solidFill>
              </a:rPr>
              <a:t> i zatopionej w parafinie.</a:t>
            </a:r>
            <a:endParaRPr lang="pl-PL" sz="2400" dirty="0">
              <a:solidFill>
                <a:schemeClr val="tx1">
                  <a:lumMod val="50000"/>
                  <a:lumOff val="50000"/>
                </a:schemeClr>
              </a:solidFill>
            </a:endParaRPr>
          </a:p>
        </p:txBody>
      </p:sp>
      <p:sp>
        <p:nvSpPr>
          <p:cNvPr id="4" name="Prostokąt 3"/>
          <p:cNvSpPr/>
          <p:nvPr/>
        </p:nvSpPr>
        <p:spPr>
          <a:xfrm>
            <a:off x="2116367" y="539969"/>
            <a:ext cx="4546822"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200" b="1" dirty="0" smtClean="0">
                <a:ln w="11430"/>
                <a:solidFill>
                  <a:srgbClr val="00B050"/>
                </a:solidFill>
                <a:effectLst>
                  <a:outerShdw blurRad="50800" dist="39000" dir="5460000" algn="tl">
                    <a:srgbClr val="000000">
                      <a:alpha val="38000"/>
                    </a:srgbClr>
                  </a:outerShdw>
                </a:effectLst>
              </a:rPr>
              <a:t>ćw. 53, 57, 58, 61 (Skrypt)</a:t>
            </a:r>
            <a:endParaRPr lang="pl-PL" sz="3200" b="1" dirty="0">
              <a:ln w="11430"/>
              <a:solidFill>
                <a:srgbClr val="00B05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60040" y="1196752"/>
            <a:ext cx="8820472" cy="5882426"/>
          </a:xfrm>
        </p:spPr>
        <p:txBody>
          <a:bodyPr>
            <a:noAutofit/>
          </a:bodyPr>
          <a:lstStyle/>
          <a:p>
            <a:pPr>
              <a:spcBef>
                <a:spcPts val="0"/>
              </a:spcBef>
              <a:spcAft>
                <a:spcPts val="600"/>
              </a:spcAft>
              <a:buBlip>
                <a:blip r:embed="rId3"/>
              </a:buBlip>
            </a:pPr>
            <a:r>
              <a:rPr lang="pl-PL" sz="2000" dirty="0" smtClean="0"/>
              <a:t>Jony miedzi mogą zmieniać stopień utlenienia  (Cu</a:t>
            </a:r>
            <a:r>
              <a:rPr lang="pl-PL" sz="2000" baseline="30000" dirty="0" smtClean="0"/>
              <a:t>+</a:t>
            </a:r>
            <a:r>
              <a:rPr lang="pl-PL" sz="2000" dirty="0" smtClean="0"/>
              <a:t>/ Cu</a:t>
            </a:r>
            <a:r>
              <a:rPr lang="pl-PL" sz="2000" baseline="30000" dirty="0" smtClean="0"/>
              <a:t>2+ </a:t>
            </a:r>
            <a:r>
              <a:rPr lang="pl-PL" sz="2000" dirty="0" smtClean="0"/>
              <a:t>);</a:t>
            </a:r>
          </a:p>
          <a:p>
            <a:pPr>
              <a:spcBef>
                <a:spcPts val="0"/>
              </a:spcBef>
              <a:spcAft>
                <a:spcPts val="600"/>
              </a:spcAft>
              <a:buBlip>
                <a:blip r:embed="rId3"/>
              </a:buBlip>
            </a:pPr>
            <a:r>
              <a:rPr lang="pl-PL" sz="2000" dirty="0" smtClean="0"/>
              <a:t>Występuje </a:t>
            </a:r>
            <a:r>
              <a:rPr lang="pl-PL" sz="2000" dirty="0"/>
              <a:t>w centrach aktywnych wielu enzymów. </a:t>
            </a:r>
            <a:r>
              <a:rPr lang="pl-PL" sz="2000" dirty="0" smtClean="0"/>
              <a:t>Znajdują </a:t>
            </a:r>
            <a:r>
              <a:rPr lang="pl-PL" sz="2000" dirty="0"/>
              <a:t>się tam, ze względu na łatwość pobierania i oddawania </a:t>
            </a:r>
            <a:r>
              <a:rPr lang="pl-PL" sz="2000" dirty="0" smtClean="0"/>
              <a:t>elektronów </a:t>
            </a:r>
            <a:r>
              <a:rPr lang="pl-PL" sz="2000" dirty="0"/>
              <a:t>w czasie zmiany stopnia </a:t>
            </a:r>
            <a:r>
              <a:rPr lang="pl-PL" sz="2000" dirty="0" smtClean="0"/>
              <a:t>utlenienia;</a:t>
            </a:r>
          </a:p>
          <a:p>
            <a:pPr>
              <a:spcBef>
                <a:spcPts val="0"/>
              </a:spcBef>
              <a:spcAft>
                <a:spcPts val="600"/>
              </a:spcAft>
              <a:buBlip>
                <a:blip r:embed="rId3"/>
              </a:buBlip>
            </a:pPr>
            <a:r>
              <a:rPr lang="pl-PL" sz="2000" dirty="0" smtClean="0"/>
              <a:t>Białka zawierające miedź biorą udział w transporcie elektronów;</a:t>
            </a:r>
          </a:p>
          <a:p>
            <a:pPr>
              <a:spcBef>
                <a:spcPts val="0"/>
              </a:spcBef>
              <a:spcAft>
                <a:spcPts val="600"/>
              </a:spcAft>
              <a:buBlip>
                <a:blip r:embed="rId3"/>
              </a:buBlip>
            </a:pPr>
            <a:r>
              <a:rPr lang="pl-PL" sz="2000" dirty="0" smtClean="0"/>
              <a:t>Miedź jest niezbędna w tlenowym oddychaniu wszystkich organizmów eukariotycznych. W mitochondriach stwierdzono obecność miedzi w oksydazie cytochromu c , bierze udział w ostatnim etapie fosforylacji oksydacyjnej;</a:t>
            </a:r>
          </a:p>
          <a:p>
            <a:pPr>
              <a:spcBef>
                <a:spcPts val="0"/>
              </a:spcBef>
              <a:spcAft>
                <a:spcPts val="600"/>
              </a:spcAft>
              <a:buBlip>
                <a:blip r:embed="rId3"/>
              </a:buBlip>
            </a:pPr>
            <a:r>
              <a:rPr lang="pl-PL" sz="2000" dirty="0" smtClean="0"/>
              <a:t>Miedź wchodzi w skład niektórych barwników oddechowych (np. </a:t>
            </a:r>
            <a:r>
              <a:rPr lang="pl-PL" sz="2000" dirty="0" err="1" smtClean="0"/>
              <a:t>hemocjaniny</a:t>
            </a:r>
            <a:r>
              <a:rPr lang="pl-PL" sz="2000" dirty="0" smtClean="0"/>
              <a:t> pełniącej u bezkręgowców funkcję analogiczną do hemoglobiny);</a:t>
            </a:r>
          </a:p>
          <a:p>
            <a:pPr>
              <a:spcBef>
                <a:spcPts val="0"/>
              </a:spcBef>
              <a:spcAft>
                <a:spcPts val="600"/>
              </a:spcAft>
              <a:buBlip>
                <a:blip r:embed="rId3"/>
              </a:buBlip>
            </a:pPr>
            <a:r>
              <a:rPr lang="pl-PL" sz="2000" dirty="0" smtClean="0"/>
              <a:t>Wchodzi w skład dysmutazy ponadtlenkowej, enzymu o działaniu przeciw-utleniającym, chroniącego błony komórkowe przed wolnymi rodnikami, katalizującego redukcję anionorodnika ponadtlenkowego do nadtlenku wodoru;</a:t>
            </a:r>
          </a:p>
          <a:p>
            <a:pPr>
              <a:spcBef>
                <a:spcPts val="0"/>
              </a:spcBef>
              <a:spcAft>
                <a:spcPts val="600"/>
              </a:spcAft>
              <a:buBlip>
                <a:blip r:embed="rId3"/>
              </a:buBlip>
            </a:pPr>
            <a:r>
              <a:rPr lang="pl-PL" sz="2000" dirty="0" smtClean="0"/>
              <a:t>Bierze </a:t>
            </a:r>
            <a:r>
              <a:rPr lang="pl-PL" sz="2000" dirty="0"/>
              <a:t>udział w tworzeniu tkanki łącznej </a:t>
            </a:r>
            <a:r>
              <a:rPr lang="pl-PL" sz="2000" dirty="0" smtClean="0"/>
              <a:t>i syntezie prostaglandyn (hormonów zwierzęcych). Wiązania </a:t>
            </a:r>
            <a:r>
              <a:rPr lang="pl-PL" sz="2000" dirty="0"/>
              <a:t>krzyżowe </a:t>
            </a:r>
            <a:r>
              <a:rPr lang="pl-PL" sz="2000" dirty="0" smtClean="0"/>
              <a:t>w cząsteczkach</a:t>
            </a:r>
            <a:r>
              <a:rPr lang="pl-PL" sz="2000" dirty="0"/>
              <a:t> </a:t>
            </a:r>
            <a:r>
              <a:rPr lang="pl-PL" sz="2000" dirty="0" smtClean="0"/>
              <a:t>kolagenu</a:t>
            </a:r>
            <a:r>
              <a:rPr lang="pl-PL" sz="2000" dirty="0"/>
              <a:t> i elastyny </a:t>
            </a:r>
            <a:r>
              <a:rPr lang="pl-PL" sz="2000" dirty="0" smtClean="0"/>
              <a:t>tworzone są </a:t>
            </a:r>
            <a:r>
              <a:rPr lang="pl-PL" sz="2000" dirty="0"/>
              <a:t>przez oksydazę </a:t>
            </a:r>
            <a:r>
              <a:rPr lang="pl-PL" sz="2000" dirty="0" err="1" smtClean="0"/>
              <a:t>lizylową</a:t>
            </a:r>
            <a:r>
              <a:rPr lang="pl-PL" sz="2000" dirty="0" smtClean="0"/>
              <a:t> zawierającą miedź.</a:t>
            </a:r>
          </a:p>
        </p:txBody>
      </p:sp>
      <p:sp>
        <p:nvSpPr>
          <p:cNvPr id="6" name="Prostokąt 5"/>
          <p:cNvSpPr/>
          <p:nvPr/>
        </p:nvSpPr>
        <p:spPr>
          <a:xfrm>
            <a:off x="2222639" y="334397"/>
            <a:ext cx="469872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600" b="1" cap="none" spc="0" dirty="0" smtClean="0">
                <a:ln w="11430"/>
                <a:solidFill>
                  <a:srgbClr val="88B800"/>
                </a:solidFill>
                <a:effectLst>
                  <a:outerShdw blurRad="50800" dist="39000" dir="5460000" algn="tl">
                    <a:srgbClr val="000000">
                      <a:alpha val="38000"/>
                    </a:srgbClr>
                  </a:outerShdw>
                </a:effectLst>
              </a:rPr>
              <a:t>Miedź (Cu, łac. </a:t>
            </a:r>
            <a:r>
              <a:rPr lang="pl-PL" sz="3600" b="1" i="1" cap="none" spc="0" dirty="0" err="1" smtClean="0">
                <a:ln w="11430"/>
                <a:solidFill>
                  <a:srgbClr val="88B800"/>
                </a:solidFill>
                <a:effectLst>
                  <a:outerShdw blurRad="50800" dist="39000" dir="5460000" algn="tl">
                    <a:srgbClr val="000000">
                      <a:alpha val="38000"/>
                    </a:srgbClr>
                  </a:outerShdw>
                </a:effectLst>
              </a:rPr>
              <a:t>cuprum</a:t>
            </a:r>
            <a:r>
              <a:rPr lang="pl-PL" sz="3600" b="1" cap="none" spc="0" dirty="0" smtClean="0">
                <a:ln w="11430"/>
                <a:solidFill>
                  <a:srgbClr val="88B800"/>
                </a:solidFill>
                <a:effectLst>
                  <a:outerShdw blurRad="50800" dist="39000" dir="5460000" algn="tl">
                    <a:srgbClr val="000000">
                      <a:alpha val="38000"/>
                    </a:srgbClr>
                  </a:outerShdw>
                </a:effectLst>
              </a:rPr>
              <a:t>)</a:t>
            </a:r>
            <a:endParaRPr lang="pl-PL" sz="3600" b="1" cap="none" spc="0" dirty="0">
              <a:ln w="11430"/>
              <a:solidFill>
                <a:srgbClr val="88B80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404664"/>
            <a:ext cx="7772400" cy="1470025"/>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pl-PL"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Dziękuję za uwagę</a:t>
            </a:r>
            <a:endParaRPr lang="pl-PL"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Symbol zastępczy numeru slajdu 3"/>
          <p:cNvSpPr>
            <a:spLocks noGrp="1"/>
          </p:cNvSpPr>
          <p:nvPr>
            <p:ph type="sldNum" sz="quarter" idx="12"/>
          </p:nvPr>
        </p:nvSpPr>
        <p:spPr/>
        <p:txBody>
          <a:bodyPr/>
          <a:lstStyle/>
          <a:p>
            <a:fld id="{F48B604F-D9EC-49A4-86B9-CD559C89E3FE}" type="slidenum">
              <a:rPr lang="pl-PL" smtClean="0"/>
              <a:pPr/>
              <a:t>27</a:t>
            </a:fld>
            <a:endParaRPr lang="pl-PL"/>
          </a:p>
        </p:txBody>
      </p:sp>
      <p:pic>
        <p:nvPicPr>
          <p:cNvPr id="2050" name="Picture 2" descr="Znalezione obrazy dla zapytania komórka"/>
          <p:cNvPicPr>
            <a:picLocks noChangeAspect="1" noChangeArrowheads="1"/>
          </p:cNvPicPr>
          <p:nvPr/>
        </p:nvPicPr>
        <p:blipFill>
          <a:blip r:embed="rId3" cstate="print"/>
          <a:srcRect/>
          <a:stretch>
            <a:fillRect/>
          </a:stretch>
        </p:blipFill>
        <p:spPr bwMode="auto">
          <a:xfrm>
            <a:off x="2627784" y="2060848"/>
            <a:ext cx="3960440" cy="4137773"/>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760040" y="2276872"/>
            <a:ext cx="7772400" cy="1470025"/>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pl-PL"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Materiały dodatkowe</a:t>
            </a:r>
            <a:br>
              <a:rPr lang="pl-PL"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pl-PL"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Symbol zastępczy numeru slajdu 3"/>
          <p:cNvSpPr>
            <a:spLocks noGrp="1"/>
          </p:cNvSpPr>
          <p:nvPr>
            <p:ph type="sldNum" sz="quarter" idx="12"/>
          </p:nvPr>
        </p:nvSpPr>
        <p:spPr/>
        <p:txBody>
          <a:bodyPr/>
          <a:lstStyle/>
          <a:p>
            <a:fld id="{F48B604F-D9EC-49A4-86B9-CD559C89E3FE}" type="slidenum">
              <a:rPr lang="pl-PL" smtClean="0"/>
              <a:pPr/>
              <a:t>28</a:t>
            </a:fld>
            <a:endParaRPr lang="pl-PL"/>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60363" y="1260475"/>
            <a:ext cx="8640762" cy="368325"/>
          </a:xfrm>
          <a:prstGeom prst="rect">
            <a:avLst/>
          </a:prstGeom>
          <a:noFill/>
          <a:ln w="9525" cap="flat">
            <a:noFill/>
            <a:round/>
            <a:headEnd/>
            <a:tailEnd/>
          </a:ln>
          <a:effectLst/>
        </p:spPr>
        <p:txBody>
          <a:bodyPr lIns="90000" tIns="45000" rIns="90000" bIns="45000"/>
          <a:lstStyle/>
          <a:p>
            <a:pPr algn="ctr">
              <a:spcAft>
                <a:spcPts val="3188"/>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1000" i="1" dirty="0">
                <a:ea typeface="ＭＳ Ｐゴシック" charset="0"/>
                <a:cs typeface="ＭＳ Ｐゴシック" charset="0"/>
              </a:rPr>
              <a:t>Regulators of Iron Homeostasis: New Players in Metabolism, Cell Death, and </a:t>
            </a:r>
            <a:r>
              <a:rPr lang="en-US" sz="1000" i="1" dirty="0" smtClean="0">
                <a:ea typeface="ＭＳ Ｐゴシック" charset="0"/>
                <a:cs typeface="ＭＳ Ｐゴシック" charset="0"/>
              </a:rPr>
              <a:t>Disease</a:t>
            </a:r>
            <a:r>
              <a:rPr lang="pl-PL" sz="1000" i="1" dirty="0" smtClean="0">
                <a:ea typeface="ＭＳ Ｐゴシック" charset="0"/>
                <a:cs typeface="ＭＳ Ｐゴシック" charset="0"/>
              </a:rPr>
              <a:t> </a:t>
            </a:r>
            <a:r>
              <a:rPr lang="en-US" sz="1000" i="1" dirty="0" smtClean="0">
                <a:ea typeface="ＭＳ Ｐゴシック" charset="0"/>
                <a:cs typeface="ＭＳ Ｐゴシック" charset="0"/>
              </a:rPr>
              <a:t>Alexander </a:t>
            </a:r>
            <a:r>
              <a:rPr lang="en-US" sz="1000" i="1" dirty="0">
                <a:ea typeface="ＭＳ Ｐゴシック" charset="0"/>
                <a:cs typeface="ＭＳ Ｐゴシック" charset="0"/>
              </a:rPr>
              <a:t>R. </a:t>
            </a:r>
            <a:r>
              <a:rPr lang="en-US" sz="1000" i="1" dirty="0" err="1">
                <a:ea typeface="ＭＳ Ｐゴシック" charset="0"/>
                <a:cs typeface="ＭＳ Ｐゴシック" charset="0"/>
              </a:rPr>
              <a:t>Bogdan</a:t>
            </a:r>
            <a:r>
              <a:rPr lang="en-US" sz="1000" i="1" dirty="0">
                <a:ea typeface="ＭＳ Ｐゴシック" charset="0"/>
                <a:cs typeface="ＭＳ Ｐゴシック" charset="0"/>
              </a:rPr>
              <a:t>, Masaki Miyazawa, Kazunori Hashimoto, Yoshiaki Tsuji</a:t>
            </a:r>
            <a:r>
              <a:rPr lang="en-US" sz="1000" dirty="0">
                <a:ea typeface="ＭＳ Ｐゴシック" charset="0"/>
                <a:cs typeface="ＭＳ Ｐゴシック" charset="0"/>
              </a:rPr>
              <a:t> </a:t>
            </a:r>
            <a:r>
              <a:rPr lang="pl-PL" sz="1000" dirty="0" smtClean="0">
                <a:ea typeface="ＭＳ Ｐゴシック" charset="0"/>
                <a:cs typeface="ＭＳ Ｐゴシック" charset="0"/>
              </a:rPr>
              <a:t> </a:t>
            </a:r>
            <a:r>
              <a:rPr lang="en-US" sz="1000" i="1" dirty="0" smtClean="0">
                <a:ea typeface="ＭＳ Ｐゴシック" charset="0"/>
                <a:cs typeface="ＭＳ Ｐゴシック" charset="0"/>
              </a:rPr>
              <a:t>Trends </a:t>
            </a:r>
            <a:r>
              <a:rPr lang="en-US" sz="1000" i="1" dirty="0">
                <a:ea typeface="ＭＳ Ｐゴシック" charset="0"/>
                <a:cs typeface="ＭＳ Ｐゴシック" charset="0"/>
              </a:rPr>
              <a:t>in Biochemical Sciences</a:t>
            </a:r>
            <a:r>
              <a:rPr lang="en-US" sz="1000" dirty="0">
                <a:ea typeface="ＭＳ Ｐゴシック" charset="0"/>
                <a:cs typeface="ＭＳ Ｐゴシック" charset="0"/>
              </a:rPr>
              <a:t> </a:t>
            </a:r>
            <a:r>
              <a:rPr lang="en-US" sz="1000" dirty="0" smtClean="0">
                <a:ea typeface="ＭＳ Ｐゴシック" charset="0"/>
                <a:cs typeface="ＭＳ Ｐゴシック" charset="0"/>
              </a:rPr>
              <a:t>Volume </a:t>
            </a:r>
            <a:r>
              <a:rPr lang="en-US" sz="1000" dirty="0">
                <a:ea typeface="ＭＳ Ｐゴシック" charset="0"/>
                <a:cs typeface="ＭＳ Ｐゴシック" charset="0"/>
              </a:rPr>
              <a:t>41, Issue 3, Pages 274-286 (March 2016) </a:t>
            </a:r>
            <a:r>
              <a:rPr lang="en-US" sz="1000" dirty="0" smtClean="0">
                <a:ea typeface="ＭＳ Ｐゴシック" charset="0"/>
                <a:cs typeface="ＭＳ Ｐゴシック" charset="0"/>
              </a:rPr>
              <a:t>DOI</a:t>
            </a:r>
            <a:r>
              <a:rPr lang="en-US" sz="1000" dirty="0">
                <a:ea typeface="ＭＳ Ｐゴシック" charset="0"/>
                <a:cs typeface="ＭＳ Ｐゴシック" charset="0"/>
              </a:rPr>
              <a:t>: 10.1016/j.tibs.2015.11.012</a:t>
            </a:r>
          </a:p>
        </p:txBody>
      </p:sp>
      <p:sp>
        <p:nvSpPr>
          <p:cNvPr id="3074" name="Text Box 2"/>
          <p:cNvSpPr txBox="1">
            <a:spLocks noChangeArrowheads="1"/>
          </p:cNvSpPr>
          <p:nvPr/>
        </p:nvSpPr>
        <p:spPr bwMode="auto">
          <a:xfrm>
            <a:off x="952500" y="6624638"/>
            <a:ext cx="5556250" cy="231775"/>
          </a:xfrm>
          <a:prstGeom prst="rect">
            <a:avLst/>
          </a:prstGeom>
          <a:noFill/>
          <a:ln w="9525" cap="flat">
            <a:noFill/>
            <a:round/>
            <a:headEnd/>
            <a:tailEnd/>
          </a:ln>
          <a:effectLst/>
        </p:spPr>
        <p:txBody>
          <a:bodyPr lIns="90000" tIns="46800" rIns="90000" bIns="46800" anchor="ctr"/>
          <a:lstStyle/>
          <a:p>
            <a:pPr>
              <a:tabLst>
                <a:tab pos="723900" algn="l"/>
                <a:tab pos="1447800" algn="l"/>
                <a:tab pos="2171700" algn="l"/>
                <a:tab pos="2895600" algn="l"/>
                <a:tab pos="3619500" algn="l"/>
                <a:tab pos="4343400" algn="l"/>
                <a:tab pos="5067300" algn="l"/>
              </a:tabLst>
            </a:pPr>
            <a:r>
              <a:rPr lang="en-US" sz="900">
                <a:solidFill>
                  <a:srgbClr val="FFFFFF"/>
                </a:solidFill>
                <a:ea typeface="ＭＳ Ｐゴシック" charset="0"/>
                <a:cs typeface="ＭＳ Ｐゴシック" charset="0"/>
              </a:rPr>
              <a:t>Copyright © 2015 Elsevier Ltd</a:t>
            </a:r>
            <a:r>
              <a:rPr lang="en-US" sz="900">
                <a:solidFill>
                  <a:srgbClr val="FFFFFF"/>
                </a:solidFill>
                <a:ea typeface="ＭＳ Ｐゴシック" charset="0"/>
                <a:cs typeface="ＭＳ Ｐゴシック" charset="0"/>
                <a:hlinkClick r:id="rId3"/>
              </a:rPr>
              <a:t> Terms and Conditions</a:t>
            </a:r>
          </a:p>
        </p:txBody>
      </p:sp>
      <p:pic>
        <p:nvPicPr>
          <p:cNvPr id="3075" name="Picture 3"/>
          <p:cNvPicPr>
            <a:picLocks noChangeAspect="1" noChangeArrowheads="1"/>
          </p:cNvPicPr>
          <p:nvPr/>
        </p:nvPicPr>
        <p:blipFill>
          <a:blip r:embed="rId4" cstate="print"/>
          <a:srcRect/>
          <a:stretch>
            <a:fillRect/>
          </a:stretch>
        </p:blipFill>
        <p:spPr bwMode="auto">
          <a:xfrm>
            <a:off x="79375" y="6213475"/>
            <a:ext cx="708025" cy="496888"/>
          </a:xfrm>
          <a:prstGeom prst="rect">
            <a:avLst/>
          </a:prstGeom>
          <a:noFill/>
          <a:ln w="9525" cap="flat">
            <a:noFill/>
            <a:round/>
            <a:headEnd/>
            <a:tailEnd/>
          </a:ln>
          <a:effectLst/>
        </p:spPr>
      </p:pic>
    </p:spTree>
  </p:cSld>
  <p:clrMapOvr>
    <a:masterClrMapping/>
  </p:clrMapOvr>
  <p:transition>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764704"/>
            <a:ext cx="8229600" cy="936104"/>
          </a:xfrm>
        </p:spPr>
        <p:txBody>
          <a:bodyPr>
            <a:normAutofit/>
          </a:bodyPr>
          <a:lstStyle/>
          <a:p>
            <a:pPr>
              <a:spcAft>
                <a:spcPts val="1200"/>
              </a:spcAft>
            </a:pPr>
            <a:r>
              <a:rPr lang="pl-PL" sz="2400" b="1" dirty="0" smtClean="0"/>
              <a:t>Ćw. 43</a:t>
            </a:r>
            <a:r>
              <a:rPr lang="pl-PL" sz="2400" dirty="0" smtClean="0"/>
              <a:t>.  Obserwacja chromatyny płciowej w rozmazach z jamy ustnej człowieka.</a:t>
            </a:r>
            <a:endParaRPr lang="pl-PL" sz="2400" dirty="0"/>
          </a:p>
        </p:txBody>
      </p:sp>
      <p:sp>
        <p:nvSpPr>
          <p:cNvPr id="4" name="Prostokąt 3"/>
          <p:cNvSpPr/>
          <p:nvPr/>
        </p:nvSpPr>
        <p:spPr>
          <a:xfrm>
            <a:off x="3039696" y="188640"/>
            <a:ext cx="2700163"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200" b="1" dirty="0" smtClean="0">
                <a:ln w="11430"/>
                <a:solidFill>
                  <a:srgbClr val="00B050"/>
                </a:solidFill>
                <a:effectLst>
                  <a:outerShdw blurRad="50800" dist="39000" dir="5460000" algn="tl">
                    <a:srgbClr val="000000">
                      <a:alpha val="38000"/>
                    </a:srgbClr>
                  </a:outerShdw>
                </a:effectLst>
              </a:rPr>
              <a:t>ćw. 43 (Skrypt)</a:t>
            </a:r>
            <a:endParaRPr lang="pl-PL" sz="3200" b="1" dirty="0">
              <a:ln w="11430"/>
              <a:solidFill>
                <a:srgbClr val="00B050"/>
              </a:solidFill>
              <a:effectLst>
                <a:outerShdw blurRad="50800" dist="39000" dir="5460000" algn="tl">
                  <a:srgbClr val="000000">
                    <a:alpha val="38000"/>
                  </a:srgbClr>
                </a:outerShdw>
              </a:effectLst>
            </a:endParaRPr>
          </a:p>
        </p:txBody>
      </p:sp>
      <p:pic>
        <p:nvPicPr>
          <p:cNvPr id="10242" name="Picture 2" descr="Podobny obraz"/>
          <p:cNvPicPr>
            <a:picLocks noChangeAspect="1" noChangeArrowheads="1"/>
          </p:cNvPicPr>
          <p:nvPr/>
        </p:nvPicPr>
        <p:blipFill>
          <a:blip r:embed="rId3" cstate="print"/>
          <a:srcRect/>
          <a:stretch>
            <a:fillRect/>
          </a:stretch>
        </p:blipFill>
        <p:spPr bwMode="auto">
          <a:xfrm>
            <a:off x="2123728" y="2708920"/>
            <a:ext cx="4876800" cy="3600451"/>
          </a:xfrm>
          <a:prstGeom prst="rect">
            <a:avLst/>
          </a:prstGeom>
          <a:noFill/>
        </p:spPr>
      </p:pic>
      <p:sp>
        <p:nvSpPr>
          <p:cNvPr id="5" name="Elipsa 4"/>
          <p:cNvSpPr/>
          <p:nvPr/>
        </p:nvSpPr>
        <p:spPr>
          <a:xfrm>
            <a:off x="3275856" y="5589240"/>
            <a:ext cx="504056" cy="648072"/>
          </a:xfrm>
          <a:prstGeom prst="ellipse">
            <a:avLst/>
          </a:pr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Elipsa 5"/>
          <p:cNvSpPr/>
          <p:nvPr/>
        </p:nvSpPr>
        <p:spPr>
          <a:xfrm>
            <a:off x="5868144" y="5589240"/>
            <a:ext cx="504056" cy="648072"/>
          </a:xfrm>
          <a:prstGeom prst="ellipse">
            <a:avLst/>
          </a:pr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ole tekstowe 6"/>
          <p:cNvSpPr txBox="1"/>
          <p:nvPr/>
        </p:nvSpPr>
        <p:spPr>
          <a:xfrm>
            <a:off x="755576" y="1785590"/>
            <a:ext cx="7632848" cy="923330"/>
          </a:xfrm>
          <a:prstGeom prst="rect">
            <a:avLst/>
          </a:prstGeom>
          <a:noFill/>
        </p:spPr>
        <p:txBody>
          <a:bodyPr wrap="square" rtlCol="0">
            <a:spAutoFit/>
          </a:bodyPr>
          <a:lstStyle/>
          <a:p>
            <a:pPr algn="ctr"/>
            <a:r>
              <a:rPr lang="pl-PL" b="1" dirty="0" smtClean="0"/>
              <a:t>Kariotyp</a:t>
            </a:r>
            <a:r>
              <a:rPr lang="pl-PL" dirty="0" smtClean="0"/>
              <a:t> – kompletny zestaw chromosomów  komórki somatycznej organizmu. </a:t>
            </a:r>
          </a:p>
          <a:p>
            <a:pPr algn="ctr"/>
            <a:r>
              <a:rPr lang="pl-PL" dirty="0" smtClean="0"/>
              <a:t>W kariotypie wyróżnia się </a:t>
            </a:r>
            <a:r>
              <a:rPr lang="pl-PL" b="1" dirty="0" smtClean="0">
                <a:solidFill>
                  <a:srgbClr val="0070C0"/>
                </a:solidFill>
              </a:rPr>
              <a:t>autosomy</a:t>
            </a:r>
            <a:r>
              <a:rPr lang="pl-PL" dirty="0" smtClean="0"/>
              <a:t> (chromosomy nieróżniące się u osobników różnych płci, u człowieka 22 pary) oraz </a:t>
            </a:r>
            <a:r>
              <a:rPr lang="pl-PL" b="1" dirty="0" smtClean="0">
                <a:solidFill>
                  <a:srgbClr val="C00000"/>
                </a:solidFill>
              </a:rPr>
              <a:t>chromosomy płci</a:t>
            </a:r>
            <a:r>
              <a:rPr lang="pl-PL" dirty="0" smtClean="0"/>
              <a:t>.</a:t>
            </a:r>
            <a:endParaRPr lang="pl-PL"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7" name="AutoShape 1"/>
          <p:cNvSpPr>
            <a:spLocks noChangeArrowheads="1"/>
          </p:cNvSpPr>
          <p:nvPr/>
        </p:nvSpPr>
        <p:spPr bwMode="auto">
          <a:xfrm>
            <a:off x="4129088" y="79375"/>
            <a:ext cx="884237" cy="30638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cap="flat">
            <a:noFill/>
            <a:round/>
            <a:headEnd/>
            <a:tailEnd/>
          </a:ln>
          <a:effectLst/>
        </p:spPr>
        <p:txBody>
          <a:bodyPr wrap="none" lIns="90000" tIns="46800" rIns="90000" bIns="46800">
            <a:spAutoFit/>
          </a:bodyPr>
          <a:lstStyle/>
          <a:p>
            <a:pPr>
              <a:tabLst>
                <a:tab pos="723900" algn="l"/>
              </a:tabLst>
            </a:pPr>
            <a:r>
              <a:rPr lang="en-US">
                <a:solidFill>
                  <a:srgbClr val="FFFFFF"/>
                </a:solidFill>
                <a:ea typeface="ＭＳ Ｐゴシック" charset="0"/>
                <a:cs typeface="ＭＳ Ｐゴシック" charset="0"/>
              </a:rPr>
              <a:t>Figure 1 </a:t>
            </a:r>
          </a:p>
        </p:txBody>
      </p:sp>
      <p:pic>
        <p:nvPicPr>
          <p:cNvPr id="4098" name="Picture 2"/>
          <p:cNvPicPr>
            <a:picLocks noChangeAspect="1" noChangeArrowheads="1"/>
          </p:cNvPicPr>
          <p:nvPr/>
        </p:nvPicPr>
        <p:blipFill>
          <a:blip r:embed="rId3" cstate="print"/>
          <a:srcRect/>
          <a:stretch>
            <a:fillRect/>
          </a:stretch>
        </p:blipFill>
        <p:spPr bwMode="auto">
          <a:xfrm>
            <a:off x="395536" y="-25178"/>
            <a:ext cx="8748464" cy="6828176"/>
          </a:xfrm>
          <a:prstGeom prst="rect">
            <a:avLst/>
          </a:prstGeom>
          <a:noFill/>
          <a:ln w="9525" cap="flat">
            <a:noFill/>
            <a:round/>
            <a:headEnd/>
            <a:tailEnd/>
          </a:ln>
          <a:effectLst/>
        </p:spPr>
      </p:pic>
      <p:sp>
        <p:nvSpPr>
          <p:cNvPr id="4099" name="Text Box 3"/>
          <p:cNvSpPr txBox="1">
            <a:spLocks noChangeArrowheads="1"/>
          </p:cNvSpPr>
          <p:nvPr/>
        </p:nvSpPr>
        <p:spPr bwMode="auto">
          <a:xfrm>
            <a:off x="952500" y="6477000"/>
            <a:ext cx="8255000" cy="227013"/>
          </a:xfrm>
          <a:prstGeom prst="rect">
            <a:avLst/>
          </a:prstGeom>
          <a:noFill/>
          <a:ln w="9525" cap="flat">
            <a:noFill/>
            <a:round/>
            <a:headEnd/>
            <a:tailEnd/>
          </a:ln>
          <a:effectLst/>
        </p:spPr>
        <p:txBody>
          <a:bodyPr lIns="90000" tIns="4500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900" i="1" dirty="0">
                <a:solidFill>
                  <a:srgbClr val="FFFFFF"/>
                </a:solidFill>
                <a:ea typeface="ＭＳ Ｐゴシック" charset="0"/>
                <a:cs typeface="ＭＳ Ｐゴシック" charset="0"/>
              </a:rPr>
              <a:t>Trends in Biochemical Sciences</a:t>
            </a:r>
            <a:r>
              <a:rPr lang="en-US" sz="900" dirty="0">
                <a:solidFill>
                  <a:srgbClr val="FFFFFF"/>
                </a:solidFill>
                <a:ea typeface="ＭＳ Ｐゴシック" charset="0"/>
                <a:cs typeface="ＭＳ Ｐゴシック" charset="0"/>
              </a:rPr>
              <a:t> 2016 41, 274-286DOI: (10.1016/j.tibs.2015.11.012) </a:t>
            </a:r>
          </a:p>
        </p:txBody>
      </p:sp>
      <p:sp>
        <p:nvSpPr>
          <p:cNvPr id="4100" name="Text Box 4"/>
          <p:cNvSpPr txBox="1">
            <a:spLocks noChangeArrowheads="1"/>
          </p:cNvSpPr>
          <p:nvPr/>
        </p:nvSpPr>
        <p:spPr bwMode="auto">
          <a:xfrm>
            <a:off x="952500" y="6624638"/>
            <a:ext cx="5556250" cy="231775"/>
          </a:xfrm>
          <a:prstGeom prst="rect">
            <a:avLst/>
          </a:prstGeom>
          <a:noFill/>
          <a:ln w="9525" cap="flat">
            <a:noFill/>
            <a:round/>
            <a:headEnd/>
            <a:tailEnd/>
          </a:ln>
          <a:effectLst/>
        </p:spPr>
        <p:txBody>
          <a:bodyPr lIns="90000" tIns="46800" rIns="90000" bIns="46800" anchor="ctr"/>
          <a:lstStyle/>
          <a:p>
            <a:pPr>
              <a:tabLst>
                <a:tab pos="723900" algn="l"/>
                <a:tab pos="1447800" algn="l"/>
                <a:tab pos="2171700" algn="l"/>
                <a:tab pos="2895600" algn="l"/>
                <a:tab pos="3619500" algn="l"/>
                <a:tab pos="4343400" algn="l"/>
                <a:tab pos="5067300" algn="l"/>
              </a:tabLst>
            </a:pPr>
            <a:r>
              <a:rPr lang="en-US" sz="900" dirty="0">
                <a:solidFill>
                  <a:srgbClr val="FFFFFF"/>
                </a:solidFill>
                <a:ea typeface="ＭＳ Ｐゴシック" charset="0"/>
                <a:cs typeface="ＭＳ Ｐゴシック" charset="0"/>
              </a:rPr>
              <a:t>Copyright © 2015 Elsevier Ltd</a:t>
            </a:r>
            <a:r>
              <a:rPr lang="en-US" sz="900" dirty="0">
                <a:solidFill>
                  <a:srgbClr val="FFFFFF"/>
                </a:solidFill>
                <a:ea typeface="ＭＳ Ｐゴシック" charset="0"/>
                <a:cs typeface="ＭＳ Ｐゴシック" charset="0"/>
                <a:hlinkClick r:id="rId4"/>
              </a:rPr>
              <a:t> Terms and Conditions</a:t>
            </a:r>
          </a:p>
        </p:txBody>
      </p:sp>
      <p:pic>
        <p:nvPicPr>
          <p:cNvPr id="4101" name="Picture 5"/>
          <p:cNvPicPr>
            <a:picLocks noChangeAspect="1" noChangeArrowheads="1"/>
          </p:cNvPicPr>
          <p:nvPr/>
        </p:nvPicPr>
        <p:blipFill>
          <a:blip r:embed="rId5" cstate="print"/>
          <a:srcRect/>
          <a:stretch>
            <a:fillRect/>
          </a:stretch>
        </p:blipFill>
        <p:spPr bwMode="auto">
          <a:xfrm>
            <a:off x="79375" y="6213475"/>
            <a:ext cx="708025" cy="496888"/>
          </a:xfrm>
          <a:prstGeom prst="rect">
            <a:avLst/>
          </a:prstGeom>
          <a:noFill/>
          <a:ln w="9525" cap="flat">
            <a:noFill/>
            <a:round/>
            <a:headEnd/>
            <a:tailEnd/>
          </a:ln>
          <a:effectLst/>
        </p:spPr>
      </p:pic>
      <p:sp>
        <p:nvSpPr>
          <p:cNvPr id="7" name="pole tekstowe 6"/>
          <p:cNvSpPr txBox="1"/>
          <p:nvPr/>
        </p:nvSpPr>
        <p:spPr>
          <a:xfrm>
            <a:off x="2555776" y="836712"/>
            <a:ext cx="2160240" cy="276999"/>
          </a:xfrm>
          <a:prstGeom prst="rect">
            <a:avLst/>
          </a:prstGeom>
          <a:noFill/>
        </p:spPr>
        <p:txBody>
          <a:bodyPr wrap="square" rtlCol="0">
            <a:spAutoFit/>
          </a:bodyPr>
          <a:lstStyle/>
          <a:p>
            <a:r>
              <a:rPr lang="pl-PL" sz="1200" dirty="0" err="1" smtClean="0">
                <a:solidFill>
                  <a:srgbClr val="FF0000"/>
                </a:solidFill>
              </a:rPr>
              <a:t>Transferyny</a:t>
            </a:r>
            <a:endParaRPr lang="pl-PL" sz="1200" dirty="0">
              <a:solidFill>
                <a:srgbClr val="FF0000"/>
              </a:solidFill>
            </a:endParaRPr>
          </a:p>
        </p:txBody>
      </p:sp>
      <p:sp>
        <p:nvSpPr>
          <p:cNvPr id="8" name="pole tekstowe 7"/>
          <p:cNvSpPr txBox="1"/>
          <p:nvPr/>
        </p:nvSpPr>
        <p:spPr>
          <a:xfrm>
            <a:off x="2123728" y="1556792"/>
            <a:ext cx="2160240" cy="276999"/>
          </a:xfrm>
          <a:prstGeom prst="rect">
            <a:avLst/>
          </a:prstGeom>
          <a:noFill/>
        </p:spPr>
        <p:txBody>
          <a:bodyPr wrap="square" rtlCol="0">
            <a:spAutoFit/>
          </a:bodyPr>
          <a:lstStyle/>
          <a:p>
            <a:r>
              <a:rPr lang="pl-PL" sz="1200" dirty="0" smtClean="0">
                <a:solidFill>
                  <a:srgbClr val="FF0000"/>
                </a:solidFill>
              </a:rPr>
              <a:t>Transportery żelaza</a:t>
            </a:r>
            <a:endParaRPr lang="pl-PL" sz="1200" dirty="0">
              <a:solidFill>
                <a:srgbClr val="FF0000"/>
              </a:solidFill>
            </a:endParaRPr>
          </a:p>
        </p:txBody>
      </p:sp>
      <p:sp>
        <p:nvSpPr>
          <p:cNvPr id="9" name="pole tekstowe 8"/>
          <p:cNvSpPr txBox="1"/>
          <p:nvPr/>
        </p:nvSpPr>
        <p:spPr>
          <a:xfrm>
            <a:off x="1979712" y="1124744"/>
            <a:ext cx="2160240" cy="276999"/>
          </a:xfrm>
          <a:prstGeom prst="rect">
            <a:avLst/>
          </a:prstGeom>
          <a:noFill/>
        </p:spPr>
        <p:txBody>
          <a:bodyPr wrap="square" rtlCol="0">
            <a:spAutoFit/>
          </a:bodyPr>
          <a:lstStyle/>
          <a:p>
            <a:r>
              <a:rPr lang="pl-PL" sz="1200" dirty="0" smtClean="0">
                <a:solidFill>
                  <a:srgbClr val="FF0000"/>
                </a:solidFill>
              </a:rPr>
              <a:t>Białka prionowe</a:t>
            </a:r>
            <a:endParaRPr lang="pl-PL" sz="1200" dirty="0">
              <a:solidFill>
                <a:srgbClr val="FF0000"/>
              </a:solidFill>
            </a:endParaRPr>
          </a:p>
        </p:txBody>
      </p:sp>
      <p:sp>
        <p:nvSpPr>
          <p:cNvPr id="11" name="pole tekstowe 10"/>
          <p:cNvSpPr txBox="1"/>
          <p:nvPr/>
        </p:nvSpPr>
        <p:spPr>
          <a:xfrm>
            <a:off x="2051720" y="4077072"/>
            <a:ext cx="2160240" cy="276999"/>
          </a:xfrm>
          <a:prstGeom prst="rect">
            <a:avLst/>
          </a:prstGeom>
          <a:noFill/>
        </p:spPr>
        <p:txBody>
          <a:bodyPr wrap="square" rtlCol="0">
            <a:spAutoFit/>
          </a:bodyPr>
          <a:lstStyle/>
          <a:p>
            <a:r>
              <a:rPr lang="pl-PL" sz="1200" dirty="0" err="1" smtClean="0">
                <a:solidFill>
                  <a:srgbClr val="FF0000"/>
                </a:solidFill>
              </a:rPr>
              <a:t>Metaloreduktazy</a:t>
            </a:r>
            <a:endParaRPr lang="pl-PL" sz="1200" dirty="0">
              <a:solidFill>
                <a:srgbClr val="FF0000"/>
              </a:solidFill>
            </a:endParaRPr>
          </a:p>
        </p:txBody>
      </p:sp>
      <p:sp>
        <p:nvSpPr>
          <p:cNvPr id="12" name="pole tekstowe 11"/>
          <p:cNvSpPr txBox="1"/>
          <p:nvPr/>
        </p:nvSpPr>
        <p:spPr>
          <a:xfrm>
            <a:off x="3203848" y="3933056"/>
            <a:ext cx="2160240" cy="276999"/>
          </a:xfrm>
          <a:prstGeom prst="rect">
            <a:avLst/>
          </a:prstGeom>
          <a:noFill/>
        </p:spPr>
        <p:txBody>
          <a:bodyPr wrap="square" rtlCol="0">
            <a:spAutoFit/>
          </a:bodyPr>
          <a:lstStyle/>
          <a:p>
            <a:r>
              <a:rPr lang="pl-PL" sz="1200" dirty="0" err="1" smtClean="0">
                <a:solidFill>
                  <a:srgbClr val="FF0000"/>
                </a:solidFill>
              </a:rPr>
              <a:t>Metalotransportery</a:t>
            </a:r>
            <a:endParaRPr lang="pl-PL" sz="1200" dirty="0">
              <a:solidFill>
                <a:srgbClr val="FF0000"/>
              </a:solidFill>
            </a:endParaRPr>
          </a:p>
        </p:txBody>
      </p:sp>
      <p:sp>
        <p:nvSpPr>
          <p:cNvPr id="13" name="Prostokąt 12"/>
          <p:cNvSpPr/>
          <p:nvPr/>
        </p:nvSpPr>
        <p:spPr>
          <a:xfrm>
            <a:off x="7060801" y="2276872"/>
            <a:ext cx="2083199" cy="276999"/>
          </a:xfrm>
          <a:prstGeom prst="rect">
            <a:avLst/>
          </a:prstGeom>
        </p:spPr>
        <p:txBody>
          <a:bodyPr wrap="none">
            <a:spAutoFit/>
          </a:bodyPr>
          <a:lstStyle/>
          <a:p>
            <a:r>
              <a:rPr lang="pl-PL" sz="1200" dirty="0" err="1" smtClean="0">
                <a:solidFill>
                  <a:srgbClr val="FF0000"/>
                </a:solidFill>
              </a:rPr>
              <a:t>Nuclear</a:t>
            </a:r>
            <a:r>
              <a:rPr lang="pl-PL" sz="1200" dirty="0" smtClean="0">
                <a:solidFill>
                  <a:srgbClr val="FF0000"/>
                </a:solidFill>
              </a:rPr>
              <a:t> receptor </a:t>
            </a:r>
            <a:r>
              <a:rPr lang="pl-PL" sz="1200" dirty="0" err="1" smtClean="0">
                <a:solidFill>
                  <a:srgbClr val="FF0000"/>
                </a:solidFill>
              </a:rPr>
              <a:t>coactivator</a:t>
            </a:r>
            <a:r>
              <a:rPr lang="pl-PL" sz="1200" dirty="0" smtClean="0">
                <a:solidFill>
                  <a:srgbClr val="FF0000"/>
                </a:solidFill>
              </a:rPr>
              <a:t> 4</a:t>
            </a:r>
          </a:p>
        </p:txBody>
      </p:sp>
      <p:sp>
        <p:nvSpPr>
          <p:cNvPr id="14" name="Prostokąt 13"/>
          <p:cNvSpPr/>
          <p:nvPr/>
        </p:nvSpPr>
        <p:spPr>
          <a:xfrm>
            <a:off x="416007" y="-25643"/>
            <a:ext cx="1059649" cy="646331"/>
          </a:xfrm>
          <a:prstGeom prst="rect">
            <a:avLst/>
          </a:prstGeom>
        </p:spPr>
        <p:txBody>
          <a:bodyPr wrap="none">
            <a:spAutoFit/>
          </a:bodyPr>
          <a:lstStyle/>
          <a:p>
            <a:r>
              <a:rPr lang="pl-PL" sz="1200" dirty="0" smtClean="0">
                <a:solidFill>
                  <a:srgbClr val="FF0000"/>
                </a:solidFill>
              </a:rPr>
              <a:t>żelazo wolne, </a:t>
            </a:r>
          </a:p>
          <a:p>
            <a:r>
              <a:rPr lang="pl-PL" sz="1200" dirty="0" smtClean="0">
                <a:solidFill>
                  <a:srgbClr val="FF0000"/>
                </a:solidFill>
              </a:rPr>
              <a:t>niezwiązane </a:t>
            </a:r>
            <a:br>
              <a:rPr lang="pl-PL" sz="1200" dirty="0" smtClean="0">
                <a:solidFill>
                  <a:srgbClr val="FF0000"/>
                </a:solidFill>
              </a:rPr>
            </a:br>
            <a:r>
              <a:rPr lang="pl-PL" sz="1200" dirty="0" smtClean="0">
                <a:solidFill>
                  <a:srgbClr val="FF0000"/>
                </a:solidFill>
              </a:rPr>
              <a:t>z </a:t>
            </a:r>
            <a:r>
              <a:rPr lang="pl-PL" sz="1200" dirty="0" err="1" smtClean="0">
                <a:solidFill>
                  <a:srgbClr val="FF0000"/>
                </a:solidFill>
              </a:rPr>
              <a:t>transferyną</a:t>
            </a:r>
            <a:endParaRPr lang="pl-PL" dirty="0"/>
          </a:p>
        </p:txBody>
      </p:sp>
      <p:sp>
        <p:nvSpPr>
          <p:cNvPr id="15" name="pole tekstowe 14"/>
          <p:cNvSpPr txBox="1"/>
          <p:nvPr/>
        </p:nvSpPr>
        <p:spPr>
          <a:xfrm>
            <a:off x="4499992" y="3656057"/>
            <a:ext cx="2160240" cy="276999"/>
          </a:xfrm>
          <a:prstGeom prst="rect">
            <a:avLst/>
          </a:prstGeom>
          <a:noFill/>
        </p:spPr>
        <p:txBody>
          <a:bodyPr wrap="square" rtlCol="0">
            <a:spAutoFit/>
          </a:bodyPr>
          <a:lstStyle/>
          <a:p>
            <a:r>
              <a:rPr lang="pl-PL" sz="1200" dirty="0" err="1" smtClean="0">
                <a:solidFill>
                  <a:srgbClr val="FF0000"/>
                </a:solidFill>
              </a:rPr>
              <a:t>chaperony</a:t>
            </a:r>
            <a:endParaRPr lang="pl-PL" sz="1200" dirty="0">
              <a:solidFill>
                <a:srgbClr val="FF0000"/>
              </a:solidFill>
            </a:endParaRPr>
          </a:p>
        </p:txBody>
      </p:sp>
    </p:spTree>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1" name="AutoShape 1"/>
          <p:cNvSpPr>
            <a:spLocks noChangeArrowheads="1"/>
          </p:cNvSpPr>
          <p:nvPr/>
        </p:nvSpPr>
        <p:spPr bwMode="auto">
          <a:xfrm>
            <a:off x="2555776" y="332656"/>
            <a:ext cx="4420932" cy="371513"/>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cap="flat">
            <a:noFill/>
            <a:round/>
            <a:headEnd/>
            <a:tailEnd/>
          </a:ln>
          <a:effectLst/>
        </p:spPr>
        <p:txBody>
          <a:bodyPr wrap="none" lIns="90000" tIns="46800" rIns="90000" bIns="46800">
            <a:spAutoFit/>
          </a:bodyPr>
          <a:lstStyle/>
          <a:p>
            <a:pPr>
              <a:tabLst>
                <a:tab pos="723900" algn="l"/>
              </a:tabLst>
            </a:pPr>
            <a:r>
              <a:rPr lang="pl-PL" dirty="0" smtClean="0">
                <a:solidFill>
                  <a:srgbClr val="FFFFFF"/>
                </a:solidFill>
                <a:ea typeface="ＭＳ Ｐゴシック" charset="0"/>
                <a:cs typeface="ＭＳ Ｐゴシック" charset="0"/>
              </a:rPr>
              <a:t>Mechanizm cytotoksycznego działania żelaza </a:t>
            </a:r>
            <a:endParaRPr lang="en-US" dirty="0">
              <a:solidFill>
                <a:srgbClr val="FFFFFF"/>
              </a:solidFill>
              <a:ea typeface="ＭＳ Ｐゴシック" charset="0"/>
              <a:cs typeface="ＭＳ Ｐゴシック" charset="0"/>
            </a:endParaRPr>
          </a:p>
        </p:txBody>
      </p:sp>
      <p:pic>
        <p:nvPicPr>
          <p:cNvPr id="5122" name="Picture 2"/>
          <p:cNvPicPr>
            <a:picLocks noChangeAspect="1" noChangeArrowheads="1"/>
          </p:cNvPicPr>
          <p:nvPr/>
        </p:nvPicPr>
        <p:blipFill>
          <a:blip r:embed="rId3" cstate="print"/>
          <a:srcRect/>
          <a:stretch>
            <a:fillRect/>
          </a:stretch>
        </p:blipFill>
        <p:spPr bwMode="auto">
          <a:xfrm>
            <a:off x="755576" y="836712"/>
            <a:ext cx="7427426" cy="5238191"/>
          </a:xfrm>
          <a:prstGeom prst="rect">
            <a:avLst/>
          </a:prstGeom>
          <a:noFill/>
          <a:ln w="9525" cap="flat">
            <a:noFill/>
            <a:round/>
            <a:headEnd/>
            <a:tailEnd/>
          </a:ln>
          <a:effectLst/>
        </p:spPr>
      </p:pic>
      <p:sp>
        <p:nvSpPr>
          <p:cNvPr id="5123" name="Text Box 3"/>
          <p:cNvSpPr txBox="1">
            <a:spLocks noChangeArrowheads="1"/>
          </p:cNvSpPr>
          <p:nvPr/>
        </p:nvSpPr>
        <p:spPr bwMode="auto">
          <a:xfrm>
            <a:off x="952500" y="6477000"/>
            <a:ext cx="8255000" cy="227013"/>
          </a:xfrm>
          <a:prstGeom prst="rect">
            <a:avLst/>
          </a:prstGeom>
          <a:noFill/>
          <a:ln w="9525" cap="flat">
            <a:noFill/>
            <a:round/>
            <a:headEnd/>
            <a:tailEnd/>
          </a:ln>
          <a:effectLst/>
        </p:spPr>
        <p:txBody>
          <a:bodyPr lIns="90000" tIns="4500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900" i="1">
                <a:solidFill>
                  <a:srgbClr val="FFFFFF"/>
                </a:solidFill>
                <a:ea typeface="ＭＳ Ｐゴシック" charset="0"/>
                <a:cs typeface="ＭＳ Ｐゴシック" charset="0"/>
              </a:rPr>
              <a:t>Trends in Biochemical Sciences</a:t>
            </a:r>
            <a:r>
              <a:rPr lang="en-US" sz="900">
                <a:solidFill>
                  <a:srgbClr val="FFFFFF"/>
                </a:solidFill>
                <a:ea typeface="ＭＳ Ｐゴシック" charset="0"/>
                <a:cs typeface="ＭＳ Ｐゴシック" charset="0"/>
              </a:rPr>
              <a:t> 2016 41, 274-286DOI: (10.1016/j.tibs.2015.11.012) </a:t>
            </a:r>
          </a:p>
        </p:txBody>
      </p:sp>
      <p:sp>
        <p:nvSpPr>
          <p:cNvPr id="5124" name="Text Box 4"/>
          <p:cNvSpPr txBox="1">
            <a:spLocks noChangeArrowheads="1"/>
          </p:cNvSpPr>
          <p:nvPr/>
        </p:nvSpPr>
        <p:spPr bwMode="auto">
          <a:xfrm>
            <a:off x="952500" y="6624638"/>
            <a:ext cx="5556250" cy="231775"/>
          </a:xfrm>
          <a:prstGeom prst="rect">
            <a:avLst/>
          </a:prstGeom>
          <a:noFill/>
          <a:ln w="9525" cap="flat">
            <a:noFill/>
            <a:round/>
            <a:headEnd/>
            <a:tailEnd/>
          </a:ln>
          <a:effectLst/>
        </p:spPr>
        <p:txBody>
          <a:bodyPr lIns="90000" tIns="46800" rIns="90000" bIns="46800" anchor="ctr"/>
          <a:lstStyle/>
          <a:p>
            <a:pPr>
              <a:tabLst>
                <a:tab pos="723900" algn="l"/>
                <a:tab pos="1447800" algn="l"/>
                <a:tab pos="2171700" algn="l"/>
                <a:tab pos="2895600" algn="l"/>
                <a:tab pos="3619500" algn="l"/>
                <a:tab pos="4343400" algn="l"/>
                <a:tab pos="5067300" algn="l"/>
              </a:tabLst>
            </a:pPr>
            <a:r>
              <a:rPr lang="en-US" sz="900">
                <a:solidFill>
                  <a:srgbClr val="FFFFFF"/>
                </a:solidFill>
                <a:ea typeface="ＭＳ Ｐゴシック" charset="0"/>
                <a:cs typeface="ＭＳ Ｐゴシック" charset="0"/>
              </a:rPr>
              <a:t>Copyright © 2015 Elsevier Ltd</a:t>
            </a:r>
            <a:r>
              <a:rPr lang="en-US" sz="900">
                <a:solidFill>
                  <a:srgbClr val="FFFFFF"/>
                </a:solidFill>
                <a:ea typeface="ＭＳ Ｐゴシック" charset="0"/>
                <a:cs typeface="ＭＳ Ｐゴシック" charset="0"/>
                <a:hlinkClick r:id="rId4"/>
              </a:rPr>
              <a:t> Terms and Conditions</a:t>
            </a:r>
          </a:p>
        </p:txBody>
      </p:sp>
      <p:pic>
        <p:nvPicPr>
          <p:cNvPr id="5125" name="Picture 5"/>
          <p:cNvPicPr>
            <a:picLocks noChangeAspect="1" noChangeArrowheads="1"/>
          </p:cNvPicPr>
          <p:nvPr/>
        </p:nvPicPr>
        <p:blipFill>
          <a:blip r:embed="rId5" cstate="print"/>
          <a:srcRect/>
          <a:stretch>
            <a:fillRect/>
          </a:stretch>
        </p:blipFill>
        <p:spPr bwMode="auto">
          <a:xfrm>
            <a:off x="79375" y="6213475"/>
            <a:ext cx="708025" cy="496888"/>
          </a:xfrm>
          <a:prstGeom prst="rect">
            <a:avLst/>
          </a:prstGeom>
          <a:noFill/>
          <a:ln w="9525" cap="flat">
            <a:noFill/>
            <a:round/>
            <a:headEnd/>
            <a:tailEnd/>
          </a:ln>
          <a:effectLst/>
        </p:spPr>
      </p:pic>
    </p:spTree>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9" name="AutoShape 1"/>
          <p:cNvSpPr>
            <a:spLocks noChangeArrowheads="1"/>
          </p:cNvSpPr>
          <p:nvPr/>
        </p:nvSpPr>
        <p:spPr bwMode="auto">
          <a:xfrm>
            <a:off x="4129088" y="79375"/>
            <a:ext cx="884237" cy="30638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cap="flat">
            <a:noFill/>
            <a:round/>
            <a:headEnd/>
            <a:tailEnd/>
          </a:ln>
          <a:effectLst/>
        </p:spPr>
        <p:txBody>
          <a:bodyPr wrap="none" lIns="90000" tIns="46800" rIns="90000" bIns="46800">
            <a:spAutoFit/>
          </a:bodyPr>
          <a:lstStyle/>
          <a:p>
            <a:pPr>
              <a:tabLst>
                <a:tab pos="723900" algn="l"/>
              </a:tabLst>
            </a:pPr>
            <a:r>
              <a:rPr lang="en-US">
                <a:solidFill>
                  <a:srgbClr val="FFFFFF"/>
                </a:solidFill>
                <a:ea typeface="ＭＳ Ｐゴシック" charset="0"/>
                <a:cs typeface="ＭＳ Ｐゴシック" charset="0"/>
              </a:rPr>
              <a:t>Figure 4 </a:t>
            </a:r>
          </a:p>
        </p:txBody>
      </p:sp>
      <p:pic>
        <p:nvPicPr>
          <p:cNvPr id="7170" name="Picture 2"/>
          <p:cNvPicPr>
            <a:picLocks noChangeAspect="1" noChangeArrowheads="1"/>
          </p:cNvPicPr>
          <p:nvPr/>
        </p:nvPicPr>
        <p:blipFill>
          <a:blip r:embed="rId3" cstate="print"/>
          <a:srcRect/>
          <a:stretch>
            <a:fillRect/>
          </a:stretch>
        </p:blipFill>
        <p:spPr bwMode="auto">
          <a:xfrm>
            <a:off x="1422400" y="1223963"/>
            <a:ext cx="6350000" cy="4059237"/>
          </a:xfrm>
          <a:prstGeom prst="rect">
            <a:avLst/>
          </a:prstGeom>
          <a:noFill/>
          <a:ln w="9525" cap="flat">
            <a:noFill/>
            <a:round/>
            <a:headEnd/>
            <a:tailEnd/>
          </a:ln>
          <a:effectLst/>
        </p:spPr>
      </p:pic>
      <p:sp>
        <p:nvSpPr>
          <p:cNvPr id="7171" name="Text Box 3"/>
          <p:cNvSpPr txBox="1">
            <a:spLocks noChangeArrowheads="1"/>
          </p:cNvSpPr>
          <p:nvPr/>
        </p:nvSpPr>
        <p:spPr bwMode="auto">
          <a:xfrm>
            <a:off x="952500" y="6477000"/>
            <a:ext cx="8255000" cy="227013"/>
          </a:xfrm>
          <a:prstGeom prst="rect">
            <a:avLst/>
          </a:prstGeom>
          <a:noFill/>
          <a:ln w="9525" cap="flat">
            <a:noFill/>
            <a:round/>
            <a:headEnd/>
            <a:tailEnd/>
          </a:ln>
          <a:effectLst/>
        </p:spPr>
        <p:txBody>
          <a:bodyPr lIns="90000" tIns="4500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900" i="1">
                <a:solidFill>
                  <a:srgbClr val="FFFFFF"/>
                </a:solidFill>
                <a:ea typeface="ＭＳ Ｐゴシック" charset="0"/>
                <a:cs typeface="ＭＳ Ｐゴシック" charset="0"/>
              </a:rPr>
              <a:t>Trends in Biochemical Sciences</a:t>
            </a:r>
            <a:r>
              <a:rPr lang="en-US" sz="900">
                <a:solidFill>
                  <a:srgbClr val="FFFFFF"/>
                </a:solidFill>
                <a:ea typeface="ＭＳ Ｐゴシック" charset="0"/>
                <a:cs typeface="ＭＳ Ｐゴシック" charset="0"/>
              </a:rPr>
              <a:t> 2016 41, 274-286DOI: (10.1016/j.tibs.2015.11.012) </a:t>
            </a:r>
          </a:p>
        </p:txBody>
      </p:sp>
      <p:sp>
        <p:nvSpPr>
          <p:cNvPr id="7172" name="Text Box 4"/>
          <p:cNvSpPr txBox="1">
            <a:spLocks noChangeArrowheads="1"/>
          </p:cNvSpPr>
          <p:nvPr/>
        </p:nvSpPr>
        <p:spPr bwMode="auto">
          <a:xfrm>
            <a:off x="952500" y="6624638"/>
            <a:ext cx="5556250" cy="231775"/>
          </a:xfrm>
          <a:prstGeom prst="rect">
            <a:avLst/>
          </a:prstGeom>
          <a:noFill/>
          <a:ln w="9525" cap="flat">
            <a:noFill/>
            <a:round/>
            <a:headEnd/>
            <a:tailEnd/>
          </a:ln>
          <a:effectLst/>
        </p:spPr>
        <p:txBody>
          <a:bodyPr lIns="90000" tIns="46800" rIns="90000" bIns="46800" anchor="ctr"/>
          <a:lstStyle/>
          <a:p>
            <a:pPr>
              <a:tabLst>
                <a:tab pos="723900" algn="l"/>
                <a:tab pos="1447800" algn="l"/>
                <a:tab pos="2171700" algn="l"/>
                <a:tab pos="2895600" algn="l"/>
                <a:tab pos="3619500" algn="l"/>
                <a:tab pos="4343400" algn="l"/>
                <a:tab pos="5067300" algn="l"/>
              </a:tabLst>
            </a:pPr>
            <a:r>
              <a:rPr lang="en-US" sz="900">
                <a:solidFill>
                  <a:srgbClr val="FFFFFF"/>
                </a:solidFill>
                <a:ea typeface="ＭＳ Ｐゴシック" charset="0"/>
                <a:cs typeface="ＭＳ Ｐゴシック" charset="0"/>
              </a:rPr>
              <a:t>Copyright © 2015 Elsevier Ltd</a:t>
            </a:r>
            <a:r>
              <a:rPr lang="en-US" sz="900">
                <a:solidFill>
                  <a:srgbClr val="FFFFFF"/>
                </a:solidFill>
                <a:ea typeface="ＭＳ Ｐゴシック" charset="0"/>
                <a:cs typeface="ＭＳ Ｐゴシック" charset="0"/>
                <a:hlinkClick r:id="rId4"/>
              </a:rPr>
              <a:t> Terms and Conditions</a:t>
            </a:r>
          </a:p>
        </p:txBody>
      </p:sp>
      <p:pic>
        <p:nvPicPr>
          <p:cNvPr id="7173" name="Picture 5"/>
          <p:cNvPicPr>
            <a:picLocks noChangeAspect="1" noChangeArrowheads="1"/>
          </p:cNvPicPr>
          <p:nvPr/>
        </p:nvPicPr>
        <p:blipFill>
          <a:blip r:embed="rId5" cstate="print"/>
          <a:srcRect/>
          <a:stretch>
            <a:fillRect/>
          </a:stretch>
        </p:blipFill>
        <p:spPr bwMode="auto">
          <a:xfrm>
            <a:off x="79375" y="6213475"/>
            <a:ext cx="708025" cy="496888"/>
          </a:xfrm>
          <a:prstGeom prst="rect">
            <a:avLst/>
          </a:prstGeom>
          <a:noFill/>
          <a:ln w="9525" cap="flat">
            <a:noFill/>
            <a:round/>
            <a:headEnd/>
            <a:tailEnd/>
          </a:ln>
          <a:effectLst/>
        </p:spPr>
      </p:pic>
    </p:spTree>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3" name="AutoShape 1"/>
          <p:cNvSpPr>
            <a:spLocks noChangeArrowheads="1"/>
          </p:cNvSpPr>
          <p:nvPr/>
        </p:nvSpPr>
        <p:spPr bwMode="auto">
          <a:xfrm>
            <a:off x="4154488" y="79375"/>
            <a:ext cx="836612" cy="30638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cap="flat">
            <a:noFill/>
            <a:round/>
            <a:headEnd/>
            <a:tailEnd/>
          </a:ln>
          <a:effectLst/>
        </p:spPr>
        <p:txBody>
          <a:bodyPr wrap="none" lIns="90000" tIns="46800" rIns="90000" bIns="46800">
            <a:spAutoFit/>
          </a:bodyPr>
          <a:lstStyle/>
          <a:p>
            <a:pPr>
              <a:tabLst>
                <a:tab pos="723900" algn="l"/>
              </a:tabLst>
            </a:pPr>
            <a:r>
              <a:rPr lang="en-US">
                <a:solidFill>
                  <a:srgbClr val="FFFFFF"/>
                </a:solidFill>
                <a:ea typeface="ＭＳ Ｐゴシック" charset="0"/>
                <a:cs typeface="ＭＳ Ｐゴシック" charset="0"/>
              </a:rPr>
              <a:t>Figure I </a:t>
            </a:r>
          </a:p>
        </p:txBody>
      </p:sp>
      <p:pic>
        <p:nvPicPr>
          <p:cNvPr id="8194" name="Picture 2"/>
          <p:cNvPicPr>
            <a:picLocks noChangeAspect="1" noChangeArrowheads="1"/>
          </p:cNvPicPr>
          <p:nvPr/>
        </p:nvPicPr>
        <p:blipFill>
          <a:blip r:embed="rId3" cstate="print"/>
          <a:srcRect/>
          <a:stretch>
            <a:fillRect/>
          </a:stretch>
        </p:blipFill>
        <p:spPr bwMode="auto">
          <a:xfrm>
            <a:off x="2348929" y="761999"/>
            <a:ext cx="4527327" cy="5306385"/>
          </a:xfrm>
          <a:prstGeom prst="rect">
            <a:avLst/>
          </a:prstGeom>
          <a:noFill/>
          <a:ln w="9525" cap="flat">
            <a:noFill/>
            <a:round/>
            <a:headEnd/>
            <a:tailEnd/>
          </a:ln>
          <a:effectLst/>
        </p:spPr>
      </p:pic>
      <p:sp>
        <p:nvSpPr>
          <p:cNvPr id="8195" name="Text Box 3"/>
          <p:cNvSpPr txBox="1">
            <a:spLocks noChangeArrowheads="1"/>
          </p:cNvSpPr>
          <p:nvPr/>
        </p:nvSpPr>
        <p:spPr bwMode="auto">
          <a:xfrm>
            <a:off x="952500" y="6477000"/>
            <a:ext cx="8255000" cy="227013"/>
          </a:xfrm>
          <a:prstGeom prst="rect">
            <a:avLst/>
          </a:prstGeom>
          <a:noFill/>
          <a:ln w="9525" cap="flat">
            <a:noFill/>
            <a:round/>
            <a:headEnd/>
            <a:tailEnd/>
          </a:ln>
          <a:effectLst/>
        </p:spPr>
        <p:txBody>
          <a:bodyPr lIns="90000" tIns="4500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900" i="1">
                <a:solidFill>
                  <a:srgbClr val="FFFFFF"/>
                </a:solidFill>
                <a:ea typeface="ＭＳ Ｐゴシック" charset="0"/>
                <a:cs typeface="ＭＳ Ｐゴシック" charset="0"/>
              </a:rPr>
              <a:t>Trends in Biochemical Sciences</a:t>
            </a:r>
            <a:r>
              <a:rPr lang="en-US" sz="900">
                <a:solidFill>
                  <a:srgbClr val="FFFFFF"/>
                </a:solidFill>
                <a:ea typeface="ＭＳ Ｐゴシック" charset="0"/>
                <a:cs typeface="ＭＳ Ｐゴシック" charset="0"/>
              </a:rPr>
              <a:t> 2016 41, 274-286DOI: (10.1016/j.tibs.2015.11.012) </a:t>
            </a:r>
          </a:p>
        </p:txBody>
      </p:sp>
      <p:sp>
        <p:nvSpPr>
          <p:cNvPr id="8196" name="Text Box 4"/>
          <p:cNvSpPr txBox="1">
            <a:spLocks noChangeArrowheads="1"/>
          </p:cNvSpPr>
          <p:nvPr/>
        </p:nvSpPr>
        <p:spPr bwMode="auto">
          <a:xfrm>
            <a:off x="952500" y="6624638"/>
            <a:ext cx="5556250" cy="231775"/>
          </a:xfrm>
          <a:prstGeom prst="rect">
            <a:avLst/>
          </a:prstGeom>
          <a:noFill/>
          <a:ln w="9525" cap="flat">
            <a:noFill/>
            <a:round/>
            <a:headEnd/>
            <a:tailEnd/>
          </a:ln>
          <a:effectLst/>
        </p:spPr>
        <p:txBody>
          <a:bodyPr lIns="90000" tIns="46800" rIns="90000" bIns="46800" anchor="ctr"/>
          <a:lstStyle/>
          <a:p>
            <a:pPr>
              <a:tabLst>
                <a:tab pos="723900" algn="l"/>
                <a:tab pos="1447800" algn="l"/>
                <a:tab pos="2171700" algn="l"/>
                <a:tab pos="2895600" algn="l"/>
                <a:tab pos="3619500" algn="l"/>
                <a:tab pos="4343400" algn="l"/>
                <a:tab pos="5067300" algn="l"/>
              </a:tabLst>
            </a:pPr>
            <a:r>
              <a:rPr lang="en-US" sz="900">
                <a:solidFill>
                  <a:srgbClr val="FFFFFF"/>
                </a:solidFill>
                <a:ea typeface="ＭＳ Ｐゴシック" charset="0"/>
                <a:cs typeface="ＭＳ Ｐゴシック" charset="0"/>
              </a:rPr>
              <a:t>Copyright © 2015 Elsevier Ltd</a:t>
            </a:r>
            <a:r>
              <a:rPr lang="en-US" sz="900">
                <a:solidFill>
                  <a:srgbClr val="FFFFFF"/>
                </a:solidFill>
                <a:ea typeface="ＭＳ Ｐゴシック" charset="0"/>
                <a:cs typeface="ＭＳ Ｐゴシック" charset="0"/>
                <a:hlinkClick r:id="rId4"/>
              </a:rPr>
              <a:t> Terms and Conditions</a:t>
            </a:r>
          </a:p>
        </p:txBody>
      </p:sp>
      <p:pic>
        <p:nvPicPr>
          <p:cNvPr id="8197" name="Picture 5"/>
          <p:cNvPicPr>
            <a:picLocks noChangeAspect="1" noChangeArrowheads="1"/>
          </p:cNvPicPr>
          <p:nvPr/>
        </p:nvPicPr>
        <p:blipFill>
          <a:blip r:embed="rId5" cstate="print"/>
          <a:srcRect/>
          <a:stretch>
            <a:fillRect/>
          </a:stretch>
        </p:blipFill>
        <p:spPr bwMode="auto">
          <a:xfrm>
            <a:off x="79375" y="6213475"/>
            <a:ext cx="708025" cy="496888"/>
          </a:xfrm>
          <a:prstGeom prst="rect">
            <a:avLst/>
          </a:prstGeom>
          <a:noFill/>
          <a:ln w="9525" cap="flat">
            <a:noFill/>
            <a:round/>
            <a:headEnd/>
            <a:tailEnd/>
          </a:ln>
          <a:effectLst/>
        </p:spPr>
      </p:pic>
    </p:spTree>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pl-PL" sz="1500" b="1" dirty="0" smtClean="0">
                <a:solidFill>
                  <a:srgbClr val="000000"/>
                </a:solidFill>
                <a:latin typeface="Arial" charset="0"/>
                <a:ea typeface="msgothic" charset="0"/>
                <a:cs typeface="msgothic" charset="0"/>
              </a:rPr>
              <a:t>Wewnątrzkomórkowe szlaki dystrybucji miedzi</a:t>
            </a:r>
            <a:r>
              <a:rPr lang="en-GB" sz="1500" b="1" dirty="0" smtClean="0">
                <a:solidFill>
                  <a:srgbClr val="000000"/>
                </a:solidFill>
                <a:latin typeface="Arial" charset="0"/>
                <a:ea typeface="msgothic" charset="0"/>
                <a:cs typeface="msgothic" charset="0"/>
              </a:rPr>
              <a:t> </a:t>
            </a:r>
            <a:endParaRPr lang="en-GB" sz="1500" b="1" dirty="0">
              <a:solidFill>
                <a:srgbClr val="000000"/>
              </a:solidFill>
              <a:latin typeface="Arial" charset="0"/>
              <a:ea typeface="msgothic" charset="0"/>
              <a:cs typeface="msgothic" charset="0"/>
            </a:endParaRPr>
          </a:p>
        </p:txBody>
      </p:sp>
      <p:pic>
        <p:nvPicPr>
          <p:cNvPr id="3074" name="Picture 2"/>
          <p:cNvPicPr>
            <a:picLocks noChangeAspect="1" noChangeArrowheads="1"/>
          </p:cNvPicPr>
          <p:nvPr/>
        </p:nvPicPr>
        <p:blipFill>
          <a:blip r:embed="rId3" cstate="print"/>
          <a:srcRect/>
          <a:stretch>
            <a:fillRect/>
          </a:stretch>
        </p:blipFill>
        <p:spPr bwMode="auto">
          <a:xfrm>
            <a:off x="4656960" y="5989590"/>
            <a:ext cx="4052160" cy="646627"/>
          </a:xfrm>
          <a:prstGeom prst="rect">
            <a:avLst/>
          </a:prstGeom>
          <a:noFill/>
          <a:ln w="9525">
            <a:noFill/>
            <a:round/>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1414080" y="979303"/>
            <a:ext cx="6321600" cy="4893634"/>
          </a:xfrm>
          <a:prstGeom prst="rect">
            <a:avLst/>
          </a:prstGeom>
          <a:noFill/>
          <a:ln w="9525">
            <a:noFill/>
            <a:round/>
            <a:headEnd/>
            <a:tailEnd/>
          </a:ln>
          <a:effectLst/>
        </p:spPr>
      </p:pic>
      <p:sp>
        <p:nvSpPr>
          <p:cNvPr id="3076" name="Text Box 4"/>
          <p:cNvSpPr txBox="1">
            <a:spLocks noChangeArrowheads="1"/>
          </p:cNvSpPr>
          <p:nvPr/>
        </p:nvSpPr>
        <p:spPr bwMode="auto">
          <a:xfrm>
            <a:off x="1414080"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a:solidFill>
                  <a:srgbClr val="000000"/>
                </a:solidFill>
                <a:latin typeface="Arial" charset="0"/>
                <a:ea typeface="msgothic" charset="0"/>
                <a:cs typeface="msgothic" charset="0"/>
              </a:rPr>
              <a:t>Svetlana </a:t>
            </a:r>
            <a:r>
              <a:rPr lang="en-GB" sz="1100" b="1" dirty="0" err="1">
                <a:solidFill>
                  <a:srgbClr val="000000"/>
                </a:solidFill>
                <a:latin typeface="Arial" charset="0"/>
                <a:ea typeface="msgothic" charset="0"/>
                <a:cs typeface="msgothic" charset="0"/>
              </a:rPr>
              <a:t>Lutsenko</a:t>
            </a:r>
            <a:r>
              <a:rPr lang="en-GB" sz="1100" b="1" dirty="0">
                <a:solidFill>
                  <a:srgbClr val="000000"/>
                </a:solidFill>
                <a:latin typeface="Arial" charset="0"/>
                <a:ea typeface="msgothic" charset="0"/>
                <a:cs typeface="msgothic" charset="0"/>
              </a:rPr>
              <a:t> et al. </a:t>
            </a:r>
            <a:r>
              <a:rPr lang="en-GB" sz="1100" b="1" dirty="0" err="1">
                <a:solidFill>
                  <a:srgbClr val="000000"/>
                </a:solidFill>
                <a:latin typeface="Arial" charset="0"/>
                <a:ea typeface="msgothic" charset="0"/>
                <a:cs typeface="msgothic" charset="0"/>
              </a:rPr>
              <a:t>Physiol</a:t>
            </a:r>
            <a:r>
              <a:rPr lang="en-GB" sz="1100" b="1" dirty="0">
                <a:solidFill>
                  <a:srgbClr val="000000"/>
                </a:solidFill>
                <a:latin typeface="Arial" charset="0"/>
                <a:ea typeface="msgothic" charset="0"/>
                <a:cs typeface="msgothic" charset="0"/>
              </a:rPr>
              <a:t> Rev 2007;87:1011-1046</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©2007 by American Physiological Society</a:t>
            </a:r>
          </a:p>
        </p:txBody>
      </p:sp>
      <p:sp>
        <p:nvSpPr>
          <p:cNvPr id="7" name="pole tekstowe 6"/>
          <p:cNvSpPr txBox="1"/>
          <p:nvPr/>
        </p:nvSpPr>
        <p:spPr>
          <a:xfrm>
            <a:off x="5436096" y="1700808"/>
            <a:ext cx="2232248" cy="369332"/>
          </a:xfrm>
          <a:prstGeom prst="rect">
            <a:avLst/>
          </a:prstGeom>
          <a:noFill/>
        </p:spPr>
        <p:txBody>
          <a:bodyPr wrap="square" rtlCol="0">
            <a:spAutoFit/>
          </a:bodyPr>
          <a:lstStyle/>
          <a:p>
            <a:r>
              <a:rPr lang="pl-PL" dirty="0" smtClean="0"/>
              <a:t>Transporter miedzi</a:t>
            </a:r>
            <a:endParaRPr lang="pl-PL" dirty="0"/>
          </a:p>
        </p:txBody>
      </p:sp>
      <p:sp>
        <p:nvSpPr>
          <p:cNvPr id="8" name="pole tekstowe 7"/>
          <p:cNvSpPr txBox="1"/>
          <p:nvPr/>
        </p:nvSpPr>
        <p:spPr>
          <a:xfrm>
            <a:off x="1187624" y="2564904"/>
            <a:ext cx="1512168" cy="646331"/>
          </a:xfrm>
          <a:prstGeom prst="rect">
            <a:avLst/>
          </a:prstGeom>
          <a:noFill/>
        </p:spPr>
        <p:txBody>
          <a:bodyPr wrap="square" rtlCol="0">
            <a:spAutoFit/>
          </a:bodyPr>
          <a:lstStyle/>
          <a:p>
            <a:r>
              <a:rPr lang="pl-PL" dirty="0" smtClean="0"/>
              <a:t>Oksydaza cytochromu c</a:t>
            </a:r>
            <a:endParaRPr lang="pl-PL" dirty="0"/>
          </a:p>
        </p:txBody>
      </p:sp>
      <p:sp>
        <p:nvSpPr>
          <p:cNvPr id="9" name="pole tekstowe 8"/>
          <p:cNvSpPr txBox="1"/>
          <p:nvPr/>
        </p:nvSpPr>
        <p:spPr>
          <a:xfrm>
            <a:off x="6372200" y="2564904"/>
            <a:ext cx="2376264" cy="923330"/>
          </a:xfrm>
          <a:prstGeom prst="rect">
            <a:avLst/>
          </a:prstGeom>
          <a:noFill/>
        </p:spPr>
        <p:txBody>
          <a:bodyPr wrap="square" rtlCol="0">
            <a:spAutoFit/>
          </a:bodyPr>
          <a:lstStyle/>
          <a:p>
            <a:r>
              <a:rPr lang="it-IT" b="1" dirty="0" smtClean="0"/>
              <a:t>Copper</a:t>
            </a:r>
            <a:r>
              <a:rPr lang="it-IT" dirty="0" smtClean="0"/>
              <a:t> chaperone for superoxide dismutase-1</a:t>
            </a:r>
            <a:endParaRPr lang="pl-PL" dirty="0"/>
          </a:p>
        </p:txBody>
      </p:sp>
      <p:sp>
        <p:nvSpPr>
          <p:cNvPr id="10" name="pole tekstowe 9"/>
          <p:cNvSpPr txBox="1"/>
          <p:nvPr/>
        </p:nvSpPr>
        <p:spPr>
          <a:xfrm>
            <a:off x="7452320" y="3789040"/>
            <a:ext cx="1512168" cy="584775"/>
          </a:xfrm>
          <a:prstGeom prst="rect">
            <a:avLst/>
          </a:prstGeom>
          <a:noFill/>
        </p:spPr>
        <p:txBody>
          <a:bodyPr wrap="square" rtlCol="0">
            <a:spAutoFit/>
          </a:bodyPr>
          <a:lstStyle/>
          <a:p>
            <a:r>
              <a:rPr lang="pl-PL" sz="1600" dirty="0" smtClean="0"/>
              <a:t>Dysmutaza ponadtlenkowa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7" name="AutoShape 1"/>
          <p:cNvSpPr>
            <a:spLocks noChangeArrowheads="1"/>
          </p:cNvSpPr>
          <p:nvPr/>
        </p:nvSpPr>
        <p:spPr bwMode="auto">
          <a:xfrm>
            <a:off x="4154488" y="79375"/>
            <a:ext cx="836612" cy="30638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cap="flat">
            <a:noFill/>
            <a:round/>
            <a:headEnd/>
            <a:tailEnd/>
          </a:ln>
          <a:effectLst/>
        </p:spPr>
        <p:txBody>
          <a:bodyPr wrap="none" lIns="90000" tIns="46800" rIns="90000" bIns="46800">
            <a:spAutoFit/>
          </a:bodyPr>
          <a:lstStyle/>
          <a:p>
            <a:pPr>
              <a:tabLst>
                <a:tab pos="723900" algn="l"/>
              </a:tabLst>
            </a:pPr>
            <a:r>
              <a:rPr lang="en-US">
                <a:solidFill>
                  <a:srgbClr val="FFFFFF"/>
                </a:solidFill>
                <a:ea typeface="ＭＳ Ｐゴシック" charset="0"/>
                <a:cs typeface="ＭＳ Ｐゴシック" charset="0"/>
              </a:rPr>
              <a:t>Figure I </a:t>
            </a:r>
          </a:p>
        </p:txBody>
      </p:sp>
      <p:pic>
        <p:nvPicPr>
          <p:cNvPr id="9218" name="Picture 2"/>
          <p:cNvPicPr>
            <a:picLocks noChangeAspect="1" noChangeArrowheads="1"/>
          </p:cNvPicPr>
          <p:nvPr/>
        </p:nvPicPr>
        <p:blipFill>
          <a:blip r:embed="rId3" cstate="print"/>
          <a:srcRect/>
          <a:stretch>
            <a:fillRect/>
          </a:stretch>
        </p:blipFill>
        <p:spPr bwMode="auto">
          <a:xfrm>
            <a:off x="1422400" y="2098675"/>
            <a:ext cx="6350000" cy="2311400"/>
          </a:xfrm>
          <a:prstGeom prst="rect">
            <a:avLst/>
          </a:prstGeom>
          <a:noFill/>
          <a:ln w="9525" cap="flat">
            <a:noFill/>
            <a:round/>
            <a:headEnd/>
            <a:tailEnd/>
          </a:ln>
          <a:effectLst/>
        </p:spPr>
      </p:pic>
      <p:sp>
        <p:nvSpPr>
          <p:cNvPr id="9219" name="Text Box 3"/>
          <p:cNvSpPr txBox="1">
            <a:spLocks noChangeArrowheads="1"/>
          </p:cNvSpPr>
          <p:nvPr/>
        </p:nvSpPr>
        <p:spPr bwMode="auto">
          <a:xfrm>
            <a:off x="952500" y="6477000"/>
            <a:ext cx="8255000" cy="227013"/>
          </a:xfrm>
          <a:prstGeom prst="rect">
            <a:avLst/>
          </a:prstGeom>
          <a:noFill/>
          <a:ln w="9525" cap="flat">
            <a:noFill/>
            <a:round/>
            <a:headEnd/>
            <a:tailEnd/>
          </a:ln>
          <a:effectLst/>
        </p:spPr>
        <p:txBody>
          <a:bodyPr lIns="90000" tIns="4500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900" i="1">
                <a:solidFill>
                  <a:srgbClr val="FFFFFF"/>
                </a:solidFill>
                <a:ea typeface="ＭＳ Ｐゴシック" charset="0"/>
                <a:cs typeface="ＭＳ Ｐゴシック" charset="0"/>
              </a:rPr>
              <a:t>Trends in Biochemical Sciences</a:t>
            </a:r>
            <a:r>
              <a:rPr lang="en-US" sz="900">
                <a:solidFill>
                  <a:srgbClr val="FFFFFF"/>
                </a:solidFill>
                <a:ea typeface="ＭＳ Ｐゴシック" charset="0"/>
                <a:cs typeface="ＭＳ Ｐゴシック" charset="0"/>
              </a:rPr>
              <a:t> 2016 41, 274-286DOI: (10.1016/j.tibs.2015.11.012) </a:t>
            </a:r>
          </a:p>
        </p:txBody>
      </p:sp>
      <p:sp>
        <p:nvSpPr>
          <p:cNvPr id="9220" name="Text Box 4"/>
          <p:cNvSpPr txBox="1">
            <a:spLocks noChangeArrowheads="1"/>
          </p:cNvSpPr>
          <p:nvPr/>
        </p:nvSpPr>
        <p:spPr bwMode="auto">
          <a:xfrm>
            <a:off x="952500" y="6624638"/>
            <a:ext cx="5556250" cy="231775"/>
          </a:xfrm>
          <a:prstGeom prst="rect">
            <a:avLst/>
          </a:prstGeom>
          <a:noFill/>
          <a:ln w="9525" cap="flat">
            <a:noFill/>
            <a:round/>
            <a:headEnd/>
            <a:tailEnd/>
          </a:ln>
          <a:effectLst/>
        </p:spPr>
        <p:txBody>
          <a:bodyPr lIns="90000" tIns="46800" rIns="90000" bIns="46800" anchor="ctr"/>
          <a:lstStyle/>
          <a:p>
            <a:pPr>
              <a:tabLst>
                <a:tab pos="723900" algn="l"/>
                <a:tab pos="1447800" algn="l"/>
                <a:tab pos="2171700" algn="l"/>
                <a:tab pos="2895600" algn="l"/>
                <a:tab pos="3619500" algn="l"/>
                <a:tab pos="4343400" algn="l"/>
                <a:tab pos="5067300" algn="l"/>
              </a:tabLst>
            </a:pPr>
            <a:r>
              <a:rPr lang="en-US" sz="900">
                <a:solidFill>
                  <a:srgbClr val="FFFFFF"/>
                </a:solidFill>
                <a:ea typeface="ＭＳ Ｐゴシック" charset="0"/>
                <a:cs typeface="ＭＳ Ｐゴシック" charset="0"/>
              </a:rPr>
              <a:t>Copyright © 2015 Elsevier Ltd</a:t>
            </a:r>
            <a:r>
              <a:rPr lang="en-US" sz="900">
                <a:solidFill>
                  <a:srgbClr val="FFFFFF"/>
                </a:solidFill>
                <a:ea typeface="ＭＳ Ｐゴシック" charset="0"/>
                <a:cs typeface="ＭＳ Ｐゴシック" charset="0"/>
                <a:hlinkClick r:id="rId4"/>
              </a:rPr>
              <a:t> Terms and Conditions</a:t>
            </a:r>
          </a:p>
        </p:txBody>
      </p:sp>
      <p:pic>
        <p:nvPicPr>
          <p:cNvPr id="9221" name="Picture 5"/>
          <p:cNvPicPr>
            <a:picLocks noChangeAspect="1" noChangeArrowheads="1"/>
          </p:cNvPicPr>
          <p:nvPr/>
        </p:nvPicPr>
        <p:blipFill>
          <a:blip r:embed="rId5" cstate="print"/>
          <a:srcRect/>
          <a:stretch>
            <a:fillRect/>
          </a:stretch>
        </p:blipFill>
        <p:spPr bwMode="auto">
          <a:xfrm>
            <a:off x="79375" y="6213475"/>
            <a:ext cx="708025" cy="496888"/>
          </a:xfrm>
          <a:prstGeom prst="rect">
            <a:avLst/>
          </a:prstGeom>
          <a:noFill/>
          <a:ln w="9525" cap="flat">
            <a:noFill/>
            <a:round/>
            <a:headEnd/>
            <a:tailEnd/>
          </a:ln>
          <a:effectLst/>
        </p:spPr>
      </p:pic>
    </p:spTree>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5" name="AutoShape 1"/>
          <p:cNvSpPr>
            <a:spLocks noChangeArrowheads="1"/>
          </p:cNvSpPr>
          <p:nvPr/>
        </p:nvSpPr>
        <p:spPr bwMode="auto">
          <a:xfrm>
            <a:off x="4129088" y="79375"/>
            <a:ext cx="884237" cy="30638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w="9525" cap="flat">
            <a:noFill/>
            <a:round/>
            <a:headEnd/>
            <a:tailEnd/>
          </a:ln>
          <a:effectLst/>
        </p:spPr>
        <p:txBody>
          <a:bodyPr wrap="none" lIns="90000" tIns="46800" rIns="90000" bIns="46800">
            <a:spAutoFit/>
          </a:bodyPr>
          <a:lstStyle/>
          <a:p>
            <a:pPr>
              <a:tabLst>
                <a:tab pos="723900" algn="l"/>
              </a:tabLst>
            </a:pPr>
            <a:r>
              <a:rPr lang="en-US">
                <a:solidFill>
                  <a:srgbClr val="FFFFFF"/>
                </a:solidFill>
                <a:ea typeface="ＭＳ Ｐゴシック" charset="0"/>
                <a:cs typeface="ＭＳ Ｐゴシック" charset="0"/>
              </a:rPr>
              <a:t>Figure 3 </a:t>
            </a:r>
          </a:p>
        </p:txBody>
      </p:sp>
      <p:pic>
        <p:nvPicPr>
          <p:cNvPr id="6146" name="Picture 2"/>
          <p:cNvPicPr>
            <a:picLocks noChangeAspect="1" noChangeArrowheads="1"/>
          </p:cNvPicPr>
          <p:nvPr/>
        </p:nvPicPr>
        <p:blipFill>
          <a:blip r:embed="rId3" cstate="print"/>
          <a:srcRect/>
          <a:stretch>
            <a:fillRect/>
          </a:stretch>
        </p:blipFill>
        <p:spPr bwMode="auto">
          <a:xfrm>
            <a:off x="830445" y="1340768"/>
            <a:ext cx="7629987" cy="4032448"/>
          </a:xfrm>
          <a:prstGeom prst="rect">
            <a:avLst/>
          </a:prstGeom>
          <a:noFill/>
          <a:ln w="9525" cap="flat">
            <a:noFill/>
            <a:round/>
            <a:headEnd/>
            <a:tailEnd/>
          </a:ln>
          <a:effectLst/>
        </p:spPr>
      </p:pic>
      <p:sp>
        <p:nvSpPr>
          <p:cNvPr id="6147" name="Text Box 3"/>
          <p:cNvSpPr txBox="1">
            <a:spLocks noChangeArrowheads="1"/>
          </p:cNvSpPr>
          <p:nvPr/>
        </p:nvSpPr>
        <p:spPr bwMode="auto">
          <a:xfrm>
            <a:off x="952500" y="6477000"/>
            <a:ext cx="8255000" cy="227013"/>
          </a:xfrm>
          <a:prstGeom prst="rect">
            <a:avLst/>
          </a:prstGeom>
          <a:noFill/>
          <a:ln w="9525" cap="flat">
            <a:noFill/>
            <a:round/>
            <a:headEnd/>
            <a:tailEnd/>
          </a:ln>
          <a:effectLst/>
        </p:spPr>
        <p:txBody>
          <a:bodyPr lIns="90000" tIns="4500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900" i="1">
                <a:solidFill>
                  <a:srgbClr val="FFFFFF"/>
                </a:solidFill>
                <a:ea typeface="ＭＳ Ｐゴシック" charset="0"/>
                <a:cs typeface="ＭＳ Ｐゴシック" charset="0"/>
              </a:rPr>
              <a:t>Trends in Biochemical Sciences</a:t>
            </a:r>
            <a:r>
              <a:rPr lang="en-US" sz="900">
                <a:solidFill>
                  <a:srgbClr val="FFFFFF"/>
                </a:solidFill>
                <a:ea typeface="ＭＳ Ｐゴシック" charset="0"/>
                <a:cs typeface="ＭＳ Ｐゴシック" charset="0"/>
              </a:rPr>
              <a:t> 2016 41, 274-286DOI: (10.1016/j.tibs.2015.11.012) </a:t>
            </a:r>
          </a:p>
        </p:txBody>
      </p:sp>
      <p:sp>
        <p:nvSpPr>
          <p:cNvPr id="6148" name="Text Box 4"/>
          <p:cNvSpPr txBox="1">
            <a:spLocks noChangeArrowheads="1"/>
          </p:cNvSpPr>
          <p:nvPr/>
        </p:nvSpPr>
        <p:spPr bwMode="auto">
          <a:xfrm>
            <a:off x="952500" y="6624638"/>
            <a:ext cx="5556250" cy="231775"/>
          </a:xfrm>
          <a:prstGeom prst="rect">
            <a:avLst/>
          </a:prstGeom>
          <a:noFill/>
          <a:ln w="9525" cap="flat">
            <a:noFill/>
            <a:round/>
            <a:headEnd/>
            <a:tailEnd/>
          </a:ln>
          <a:effectLst/>
        </p:spPr>
        <p:txBody>
          <a:bodyPr lIns="90000" tIns="46800" rIns="90000" bIns="46800" anchor="ctr"/>
          <a:lstStyle/>
          <a:p>
            <a:pPr>
              <a:tabLst>
                <a:tab pos="723900" algn="l"/>
                <a:tab pos="1447800" algn="l"/>
                <a:tab pos="2171700" algn="l"/>
                <a:tab pos="2895600" algn="l"/>
                <a:tab pos="3619500" algn="l"/>
                <a:tab pos="4343400" algn="l"/>
                <a:tab pos="5067300" algn="l"/>
              </a:tabLst>
            </a:pPr>
            <a:r>
              <a:rPr lang="en-US" sz="900">
                <a:solidFill>
                  <a:srgbClr val="FFFFFF"/>
                </a:solidFill>
                <a:ea typeface="ＭＳ Ｐゴシック" charset="0"/>
                <a:cs typeface="ＭＳ Ｐゴシック" charset="0"/>
              </a:rPr>
              <a:t>Copyright © 2015 Elsevier Ltd</a:t>
            </a:r>
            <a:r>
              <a:rPr lang="en-US" sz="900">
                <a:solidFill>
                  <a:srgbClr val="FFFFFF"/>
                </a:solidFill>
                <a:ea typeface="ＭＳ Ｐゴシック" charset="0"/>
                <a:cs typeface="ＭＳ Ｐゴシック" charset="0"/>
                <a:hlinkClick r:id="rId4"/>
              </a:rPr>
              <a:t> Terms and Conditions</a:t>
            </a:r>
          </a:p>
        </p:txBody>
      </p:sp>
      <p:pic>
        <p:nvPicPr>
          <p:cNvPr id="6149" name="Picture 5"/>
          <p:cNvPicPr>
            <a:picLocks noChangeAspect="1" noChangeArrowheads="1"/>
          </p:cNvPicPr>
          <p:nvPr/>
        </p:nvPicPr>
        <p:blipFill>
          <a:blip r:embed="rId5" cstate="print"/>
          <a:srcRect/>
          <a:stretch>
            <a:fillRect/>
          </a:stretch>
        </p:blipFill>
        <p:spPr bwMode="auto">
          <a:xfrm>
            <a:off x="79375" y="6213475"/>
            <a:ext cx="708025" cy="496888"/>
          </a:xfrm>
          <a:prstGeom prst="rect">
            <a:avLst/>
          </a:prstGeom>
          <a:noFill/>
          <a:ln w="9525" cap="flat">
            <a:noFill/>
            <a:round/>
            <a:headEnd/>
            <a:tailEnd/>
          </a:ln>
          <a:effectLst/>
        </p:spPr>
      </p:pic>
    </p:spTree>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3554" y="185728"/>
            <a:ext cx="9130446" cy="612359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dirty="0"/>
          </a:p>
        </p:txBody>
      </p:sp>
      <p:pic>
        <p:nvPicPr>
          <p:cNvPr id="55298" name="Picture 2" descr="http://www.sabiosciences.com/images/IntracellularCaSignaling680.gif"/>
          <p:cNvPicPr>
            <a:picLocks noChangeAspect="1" noChangeArrowheads="1"/>
          </p:cNvPicPr>
          <p:nvPr/>
        </p:nvPicPr>
        <p:blipFill>
          <a:blip r:embed="rId3" cstate="print"/>
          <a:srcRect/>
          <a:stretch>
            <a:fillRect/>
          </a:stretch>
        </p:blipFill>
        <p:spPr bwMode="auto">
          <a:xfrm>
            <a:off x="-252536" y="16224"/>
            <a:ext cx="5180855" cy="6841776"/>
          </a:xfrm>
          <a:prstGeom prst="rect">
            <a:avLst/>
          </a:prstGeom>
          <a:noFill/>
        </p:spPr>
      </p:pic>
      <p:pic>
        <p:nvPicPr>
          <p:cNvPr id="55300" name="Picture 4" descr="https://www.qiagen.com/geneglobe/static/images/Pathways/Intracellular%20Calcium%20Signaling.jpg"/>
          <p:cNvPicPr>
            <a:picLocks noChangeAspect="1" noChangeArrowheads="1"/>
          </p:cNvPicPr>
          <p:nvPr/>
        </p:nvPicPr>
        <p:blipFill>
          <a:blip r:embed="rId4" cstate="print"/>
          <a:srcRect/>
          <a:stretch>
            <a:fillRect/>
          </a:stretch>
        </p:blipFill>
        <p:spPr bwMode="auto">
          <a:xfrm>
            <a:off x="4860032" y="260648"/>
            <a:ext cx="4063217" cy="6251104"/>
          </a:xfrm>
          <a:prstGeom prst="rect">
            <a:avLst/>
          </a:prstGeom>
          <a:noFill/>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32770" name="Picture 2" descr="http://www.nature.com/scitable/content/ne0000/ne0000/ne0000/ne0000/14458686/f3_orrenius_nrm1150-f1.jpg"/>
          <p:cNvPicPr>
            <a:picLocks noChangeAspect="1" noChangeArrowheads="1"/>
          </p:cNvPicPr>
          <p:nvPr/>
        </p:nvPicPr>
        <p:blipFill>
          <a:blip r:embed="rId3" cstate="print"/>
          <a:srcRect/>
          <a:stretch>
            <a:fillRect/>
          </a:stretch>
        </p:blipFill>
        <p:spPr bwMode="auto">
          <a:xfrm>
            <a:off x="971600" y="548680"/>
            <a:ext cx="9175359" cy="6453336"/>
          </a:xfrm>
          <a:prstGeom prst="rect">
            <a:avLst/>
          </a:prstGeom>
          <a:noFill/>
        </p:spPr>
      </p:pic>
      <p:sp>
        <p:nvSpPr>
          <p:cNvPr id="5" name="pole tekstowe 4"/>
          <p:cNvSpPr txBox="1"/>
          <p:nvPr/>
        </p:nvSpPr>
        <p:spPr>
          <a:xfrm>
            <a:off x="8100392" y="3193812"/>
            <a:ext cx="1656184" cy="523220"/>
          </a:xfrm>
          <a:prstGeom prst="rect">
            <a:avLst/>
          </a:prstGeom>
          <a:noFill/>
        </p:spPr>
        <p:txBody>
          <a:bodyPr wrap="square" rtlCol="0">
            <a:spAutoFit/>
          </a:bodyPr>
          <a:lstStyle/>
          <a:p>
            <a:r>
              <a:rPr lang="pl-PL" sz="1400" b="1" dirty="0" smtClean="0"/>
              <a:t>receptor </a:t>
            </a:r>
            <a:r>
              <a:rPr lang="pl-PL" sz="1400" b="1" dirty="0" err="1" smtClean="0"/>
              <a:t>rianodynowy</a:t>
            </a:r>
            <a:endParaRPr lang="pl-PL" sz="1400" dirty="0"/>
          </a:p>
        </p:txBody>
      </p:sp>
      <p:sp>
        <p:nvSpPr>
          <p:cNvPr id="6" name="pole tekstowe 5"/>
          <p:cNvSpPr txBox="1"/>
          <p:nvPr/>
        </p:nvSpPr>
        <p:spPr>
          <a:xfrm>
            <a:off x="7020272" y="2276872"/>
            <a:ext cx="2304256" cy="523220"/>
          </a:xfrm>
          <a:prstGeom prst="rect">
            <a:avLst/>
          </a:prstGeom>
          <a:noFill/>
        </p:spPr>
        <p:txBody>
          <a:bodyPr wrap="square" rtlCol="0">
            <a:spAutoFit/>
          </a:bodyPr>
          <a:lstStyle/>
          <a:p>
            <a:r>
              <a:rPr lang="pl-PL" sz="1400" b="1" dirty="0" err="1" smtClean="0"/>
              <a:t>Sarco</a:t>
            </a:r>
            <a:r>
              <a:rPr lang="pl-PL" sz="1400" b="1" dirty="0" smtClean="0"/>
              <a:t>/</a:t>
            </a:r>
            <a:r>
              <a:rPr lang="pl-PL" sz="1400" b="1" dirty="0" err="1" smtClean="0"/>
              <a:t>endoplasmic</a:t>
            </a:r>
            <a:r>
              <a:rPr lang="pl-PL" sz="1400" b="1" dirty="0" smtClean="0"/>
              <a:t> </a:t>
            </a:r>
            <a:r>
              <a:rPr lang="pl-PL" sz="1400" b="1" dirty="0" err="1" smtClean="0"/>
              <a:t>reticulum</a:t>
            </a:r>
            <a:r>
              <a:rPr lang="pl-PL" sz="1400" b="1" dirty="0" smtClean="0"/>
              <a:t> Ca</a:t>
            </a:r>
            <a:r>
              <a:rPr lang="pl-PL" sz="1400" b="1" baseline="30000" dirty="0" smtClean="0"/>
              <a:t>2+</a:t>
            </a:r>
            <a:r>
              <a:rPr lang="pl-PL" sz="1400" b="1" dirty="0" smtClean="0"/>
              <a:t>-ATPase</a:t>
            </a:r>
            <a:endParaRPr lang="pl-PL" sz="1400" dirty="0"/>
          </a:p>
        </p:txBody>
      </p:sp>
      <p:sp>
        <p:nvSpPr>
          <p:cNvPr id="7" name="Prostokąt 6"/>
          <p:cNvSpPr/>
          <p:nvPr/>
        </p:nvSpPr>
        <p:spPr>
          <a:xfrm>
            <a:off x="0" y="656104"/>
            <a:ext cx="2627784" cy="5509200"/>
          </a:xfrm>
          <a:prstGeom prst="rect">
            <a:avLst/>
          </a:prstGeom>
        </p:spPr>
        <p:txBody>
          <a:bodyPr wrap="square">
            <a:spAutoFit/>
          </a:bodyPr>
          <a:lstStyle/>
          <a:p>
            <a:r>
              <a:rPr lang="pl-PL" sz="1600" dirty="0" smtClean="0"/>
              <a:t>W przeciwieństwie do pozostałych wtórnych przekaźników, których ilość w komórce regulowana jest przez syntezę i rozkład, stężenie jonów wapnia w </a:t>
            </a:r>
            <a:r>
              <a:rPr lang="pl-PL" sz="1600" dirty="0" err="1" smtClean="0"/>
              <a:t>cytozolu</a:t>
            </a:r>
            <a:r>
              <a:rPr lang="pl-PL" sz="1600" dirty="0" smtClean="0"/>
              <a:t> .[Ca</a:t>
            </a:r>
            <a:r>
              <a:rPr lang="pl-PL" sz="1600" baseline="30000" dirty="0" smtClean="0"/>
              <a:t>2+</a:t>
            </a:r>
            <a:r>
              <a:rPr lang="pl-PL" sz="1600" dirty="0" smtClean="0"/>
              <a:t>]  jest efektem kontrolowanego wypływu z komórkowych magazynów wapniowych lub napływu ze środowiska zewnętrznego. Efekt sygnałów wapniowych jest ściśle zależny od ich umiejscowienia w czasie i przestrzeni, a także od obecności odpowiednich białek efektorowych. Z kolei niekontrolowany, nadmierny wzrost stężenia jonów wapnia w </a:t>
            </a:r>
            <a:r>
              <a:rPr lang="pl-PL" sz="1600" dirty="0" err="1" smtClean="0"/>
              <a:t>cytozolu</a:t>
            </a:r>
            <a:r>
              <a:rPr lang="pl-PL" sz="1600" dirty="0" smtClean="0"/>
              <a:t> może doprowadzić do śmierci komórki. </a:t>
            </a:r>
            <a:endParaRPr lang="pl-PL" sz="1600"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chromosomy_skan.tif"/>
          <p:cNvPicPr>
            <a:picLocks noChangeAspect="1"/>
          </p:cNvPicPr>
          <p:nvPr/>
        </p:nvPicPr>
        <p:blipFill>
          <a:blip r:embed="rId3" cstate="print"/>
          <a:srcRect t="55250" r="10223"/>
          <a:stretch>
            <a:fillRect/>
          </a:stretch>
        </p:blipFill>
        <p:spPr>
          <a:xfrm>
            <a:off x="1560706" y="2200083"/>
            <a:ext cx="6107638" cy="4613293"/>
          </a:xfrm>
          <a:prstGeom prst="rect">
            <a:avLst/>
          </a:prstGeom>
        </p:spPr>
      </p:pic>
      <p:sp>
        <p:nvSpPr>
          <p:cNvPr id="3" name="Symbol zastępczy zawartości 2"/>
          <p:cNvSpPr>
            <a:spLocks noGrp="1"/>
          </p:cNvSpPr>
          <p:nvPr>
            <p:ph idx="1"/>
          </p:nvPr>
        </p:nvSpPr>
        <p:spPr>
          <a:xfrm>
            <a:off x="467544" y="1196752"/>
            <a:ext cx="8229600" cy="5040560"/>
          </a:xfrm>
        </p:spPr>
        <p:txBody>
          <a:bodyPr>
            <a:normAutofit/>
          </a:bodyPr>
          <a:lstStyle/>
          <a:p>
            <a:pPr marL="0">
              <a:spcAft>
                <a:spcPts val="1200"/>
              </a:spcAft>
              <a:buNone/>
            </a:pPr>
            <a:r>
              <a:rPr lang="pl-PL" sz="1800" b="1" dirty="0" smtClean="0"/>
              <a:t>Ciałko Barra (chromatyna płciowa) </a:t>
            </a:r>
            <a:r>
              <a:rPr lang="pl-PL" sz="1800" dirty="0" smtClean="0"/>
              <a:t>– chromosom X inaktywowany  w komórkach żeńskich somatycznych. Inaktywacja chromosomu X (wyciszenie transkrypcyjne) ma na celu wyrównanie dawki większości genów sprzężonych z chromosomem X między organizmami żeńskimi (46, XX) i męskimi (46, XY).</a:t>
            </a:r>
          </a:p>
          <a:p>
            <a:pPr>
              <a:spcBef>
                <a:spcPts val="0"/>
              </a:spcBef>
              <a:buNone/>
            </a:pPr>
            <a:endParaRPr lang="pl-PL" sz="1800" dirty="0"/>
          </a:p>
        </p:txBody>
      </p:sp>
      <p:sp>
        <p:nvSpPr>
          <p:cNvPr id="5" name="Prostokąt 4"/>
          <p:cNvSpPr/>
          <p:nvPr/>
        </p:nvSpPr>
        <p:spPr>
          <a:xfrm>
            <a:off x="933606" y="188640"/>
            <a:ext cx="7276800"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Struktura i znaczenie chromatyny </a:t>
            </a:r>
            <a:r>
              <a:rPr lang="pl-PL"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płciowej – </a:t>
            </a:r>
          </a:p>
          <a:p>
            <a:pPr algn="ctr"/>
            <a:r>
              <a:rPr lang="pl-PL"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ciałko Barra </a:t>
            </a:r>
            <a:endParaRPr lang="pl-PL" sz="3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467544" y="332656"/>
            <a:ext cx="3094432" cy="561662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pl-PL" sz="1500" b="1" dirty="0" smtClean="0">
                <a:solidFill>
                  <a:srgbClr val="000000"/>
                </a:solidFill>
                <a:latin typeface="Arial" charset="0"/>
                <a:ea typeface="msgothic" charset="0"/>
                <a:cs typeface="msgothic" charset="0"/>
              </a:rPr>
              <a:t>Sygnalizacja wapniowa</a:t>
            </a:r>
          </a:p>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pl-PL" sz="1500" b="1" dirty="0" smtClean="0">
              <a:solidFill>
                <a:srgbClr val="000000"/>
              </a:solidFill>
              <a:latin typeface="Arial" charset="0"/>
              <a:ea typeface="msgothic" charset="0"/>
              <a:cs typeface="msgothic" charset="0"/>
            </a:endParaRPr>
          </a:p>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pl-PL" sz="1500" dirty="0" smtClean="0">
                <a:solidFill>
                  <a:srgbClr val="92D050"/>
                </a:solidFill>
                <a:effectLst>
                  <a:outerShdw blurRad="38100" dist="38100" dir="2700000" algn="tl">
                    <a:srgbClr val="000000">
                      <a:alpha val="43137"/>
                    </a:srgbClr>
                  </a:outerShdw>
                </a:effectLst>
                <a:latin typeface="Arial" charset="0"/>
                <a:ea typeface="msgothic" charset="0"/>
                <a:cs typeface="msgothic" charset="0"/>
              </a:rPr>
              <a:t>kanały Ca</a:t>
            </a:r>
            <a:r>
              <a:rPr lang="pl-PL" sz="1500" baseline="30000" dirty="0" smtClean="0">
                <a:solidFill>
                  <a:srgbClr val="92D050"/>
                </a:solidFill>
                <a:effectLst>
                  <a:outerShdw blurRad="38100" dist="38100" dir="2700000" algn="tl">
                    <a:srgbClr val="000000">
                      <a:alpha val="43137"/>
                    </a:srgbClr>
                  </a:outerShdw>
                </a:effectLst>
                <a:latin typeface="Arial" charset="0"/>
                <a:ea typeface="msgothic" charset="0"/>
                <a:cs typeface="msgothic" charset="0"/>
              </a:rPr>
              <a:t>2+</a:t>
            </a:r>
            <a:r>
              <a:rPr lang="pl-PL" sz="1500" dirty="0" smtClean="0">
                <a:solidFill>
                  <a:srgbClr val="000000"/>
                </a:solidFill>
                <a:effectLst>
                  <a:outerShdw blurRad="38100" dist="38100" dir="2700000" algn="tl">
                    <a:srgbClr val="000000">
                      <a:alpha val="43137"/>
                    </a:srgbClr>
                  </a:outerShdw>
                </a:effectLst>
                <a:latin typeface="Arial" charset="0"/>
                <a:ea typeface="msgothic" charset="0"/>
                <a:cs typeface="msgothic" charset="0"/>
              </a:rPr>
              <a:t> </a:t>
            </a:r>
            <a:r>
              <a:rPr lang="pl-PL" sz="1500" dirty="0" smtClean="0">
                <a:solidFill>
                  <a:srgbClr val="000000"/>
                </a:solidFill>
                <a:latin typeface="Arial" charset="0"/>
                <a:ea typeface="msgothic" charset="0"/>
                <a:cs typeface="msgothic" charset="0"/>
              </a:rPr>
              <a:t>umożliwiają wnikanie wapnia z zewnątrz komórki lub z </a:t>
            </a:r>
            <a:r>
              <a:rPr lang="pl-PL" sz="1500" dirty="0" err="1" smtClean="0">
                <a:solidFill>
                  <a:srgbClr val="000000"/>
                </a:solidFill>
                <a:latin typeface="Arial" charset="0"/>
                <a:ea typeface="msgothic" charset="0"/>
                <a:cs typeface="msgothic" charset="0"/>
              </a:rPr>
              <a:t>wewnątrzkomókowych</a:t>
            </a:r>
            <a:r>
              <a:rPr lang="pl-PL" sz="1500" dirty="0" smtClean="0">
                <a:solidFill>
                  <a:srgbClr val="000000"/>
                </a:solidFill>
                <a:latin typeface="Arial" charset="0"/>
                <a:ea typeface="msgothic" charset="0"/>
                <a:cs typeface="msgothic" charset="0"/>
              </a:rPr>
              <a:t> magazynów jonów wapnia</a:t>
            </a:r>
          </a:p>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pl-PL" sz="1500" dirty="0" smtClean="0">
              <a:solidFill>
                <a:srgbClr val="000000"/>
              </a:solidFill>
              <a:latin typeface="Arial" charset="0"/>
              <a:ea typeface="msgothic" charset="0"/>
              <a:cs typeface="msgothic" charset="0"/>
            </a:endParaRPr>
          </a:p>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pl-PL" sz="1500" dirty="0" smtClean="0">
                <a:solidFill>
                  <a:srgbClr val="FF0000"/>
                </a:solidFill>
                <a:effectLst>
                  <a:outerShdw blurRad="38100" dist="38100" dir="2700000" algn="tl">
                    <a:srgbClr val="000000">
                      <a:alpha val="43137"/>
                    </a:srgbClr>
                  </a:outerShdw>
                </a:effectLst>
                <a:latin typeface="Arial" charset="0"/>
                <a:ea typeface="msgothic" charset="0"/>
                <a:cs typeface="msgothic" charset="0"/>
              </a:rPr>
              <a:t>pompy, wymienniki</a:t>
            </a:r>
            <a:r>
              <a:rPr lang="pl-PL" sz="1500" dirty="0" smtClean="0">
                <a:solidFill>
                  <a:srgbClr val="000000"/>
                </a:solidFill>
                <a:effectLst>
                  <a:outerShdw blurRad="38100" dist="38100" dir="2700000" algn="tl">
                    <a:srgbClr val="000000">
                      <a:alpha val="43137"/>
                    </a:srgbClr>
                  </a:outerShdw>
                </a:effectLst>
                <a:latin typeface="Arial" charset="0"/>
                <a:ea typeface="msgothic" charset="0"/>
                <a:cs typeface="msgothic" charset="0"/>
              </a:rPr>
              <a:t> </a:t>
            </a:r>
            <a:r>
              <a:rPr lang="pl-PL" sz="1500" dirty="0" smtClean="0">
                <a:solidFill>
                  <a:srgbClr val="000000"/>
                </a:solidFill>
                <a:latin typeface="Arial" charset="0"/>
                <a:ea typeface="msgothic" charset="0"/>
                <a:cs typeface="msgothic" charset="0"/>
              </a:rPr>
              <a:t>przemieszczają jony wapnia</a:t>
            </a:r>
          </a:p>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pl-PL" sz="1500" dirty="0" smtClean="0">
              <a:solidFill>
                <a:srgbClr val="000000"/>
              </a:solidFill>
              <a:latin typeface="Arial" charset="0"/>
              <a:ea typeface="msgothic" charset="0"/>
              <a:cs typeface="msgothic" charset="0"/>
            </a:endParaRPr>
          </a:p>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pl-PL" sz="1500" dirty="0" smtClean="0">
              <a:solidFill>
                <a:srgbClr val="000000"/>
              </a:solidFill>
              <a:latin typeface="Arial" charset="0"/>
              <a:ea typeface="msgothic" charset="0"/>
              <a:cs typeface="msgothic" charset="0"/>
            </a:endParaRPr>
          </a:p>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pl-PL" sz="1500" dirty="0" smtClean="0">
                <a:solidFill>
                  <a:srgbClr val="7030A0"/>
                </a:solidFill>
                <a:effectLst>
                  <a:outerShdw blurRad="38100" dist="38100" dir="2700000" algn="tl">
                    <a:srgbClr val="000000">
                      <a:alpha val="43137"/>
                    </a:srgbClr>
                  </a:outerShdw>
                </a:effectLst>
                <a:latin typeface="Arial" charset="0"/>
                <a:ea typeface="msgothic" charset="0"/>
                <a:cs typeface="msgothic" charset="0"/>
              </a:rPr>
              <a:t>bufory zlokalizowane w cytoplazmie, albo w ER</a:t>
            </a:r>
          </a:p>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pl-PL" sz="1500" dirty="0" smtClean="0">
              <a:solidFill>
                <a:srgbClr val="7030A0"/>
              </a:solidFill>
              <a:latin typeface="Arial" charset="0"/>
              <a:ea typeface="msgothic" charset="0"/>
              <a:cs typeface="msgothic" charset="0"/>
            </a:endParaRPr>
          </a:p>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pl-PL" sz="1500" dirty="0" smtClean="0">
                <a:solidFill>
                  <a:srgbClr val="FFC000"/>
                </a:solidFill>
                <a:effectLst>
                  <a:outerShdw blurRad="38100" dist="38100" dir="2700000" algn="tl">
                    <a:srgbClr val="000000">
                      <a:alpha val="43137"/>
                    </a:srgbClr>
                  </a:outerShdw>
                </a:effectLst>
                <a:latin typeface="Arial" charset="0"/>
                <a:ea typeface="msgothic" charset="0"/>
                <a:cs typeface="msgothic" charset="0"/>
              </a:rPr>
              <a:t>Białka wrażliwe na wapń, wiążące wapń (zawierające motyw dłoni EF, domeny C2)</a:t>
            </a:r>
          </a:p>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pl-PL" sz="1500" dirty="0" smtClean="0">
              <a:solidFill>
                <a:srgbClr val="000000"/>
              </a:solidFill>
              <a:latin typeface="Arial" charset="0"/>
              <a:ea typeface="msgothic" charset="0"/>
              <a:cs typeface="msgothic" charset="0"/>
            </a:endParaRPr>
          </a:p>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pl-PL" sz="1500" dirty="0" smtClean="0">
                <a:solidFill>
                  <a:srgbClr val="FFFF00"/>
                </a:solidFill>
                <a:effectLst>
                  <a:outerShdw blurRad="38100" dist="38100" dir="2700000" algn="tl">
                    <a:srgbClr val="000000">
                      <a:alpha val="43137"/>
                    </a:srgbClr>
                  </a:outerShdw>
                </a:effectLst>
                <a:latin typeface="Arial" charset="0"/>
                <a:ea typeface="msgothic" charset="0"/>
                <a:cs typeface="msgothic" charset="0"/>
              </a:rPr>
              <a:t>Procesy zależne od jonów wapnia</a:t>
            </a:r>
            <a:endParaRPr lang="en-GB" sz="1500" dirty="0">
              <a:solidFill>
                <a:srgbClr val="FFFF00"/>
              </a:solidFill>
              <a:effectLst>
                <a:outerShdw blurRad="38100" dist="38100" dir="2700000" algn="tl">
                  <a:srgbClr val="000000">
                    <a:alpha val="43137"/>
                  </a:srgbClr>
                </a:outerShdw>
              </a:effectLst>
              <a:latin typeface="Arial" charset="0"/>
              <a:ea typeface="msgothic" charset="0"/>
              <a:cs typeface="msgothic" charset="0"/>
            </a:endParaRPr>
          </a:p>
        </p:txBody>
      </p:sp>
      <p:pic>
        <p:nvPicPr>
          <p:cNvPr id="3075" name="Picture 3"/>
          <p:cNvPicPr>
            <a:picLocks noChangeAspect="1" noChangeArrowheads="1"/>
          </p:cNvPicPr>
          <p:nvPr/>
        </p:nvPicPr>
        <p:blipFill>
          <a:blip r:embed="rId3" cstate="print"/>
          <a:srcRect/>
          <a:stretch>
            <a:fillRect/>
          </a:stretch>
        </p:blipFill>
        <p:spPr bwMode="auto">
          <a:xfrm>
            <a:off x="4067943" y="0"/>
            <a:ext cx="4897769" cy="6858000"/>
          </a:xfrm>
          <a:prstGeom prst="rect">
            <a:avLst/>
          </a:prstGeom>
          <a:noFill/>
          <a:ln w="9525">
            <a:noFill/>
            <a:round/>
            <a:headEnd/>
            <a:tailEnd/>
          </a:ln>
          <a:effectLst/>
        </p:spPr>
      </p:pic>
      <p:sp>
        <p:nvSpPr>
          <p:cNvPr id="3076" name="Text Box 4"/>
          <p:cNvSpPr txBox="1">
            <a:spLocks noChangeArrowheads="1"/>
          </p:cNvSpPr>
          <p:nvPr/>
        </p:nvSpPr>
        <p:spPr bwMode="auto">
          <a:xfrm>
            <a:off x="0" y="6309320"/>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a:solidFill>
                  <a:srgbClr val="000000"/>
                </a:solidFill>
                <a:latin typeface="Arial" charset="0"/>
                <a:ea typeface="msgothic" charset="0"/>
                <a:cs typeface="msgothic" charset="0"/>
              </a:rPr>
              <a:t>Michael J. </a:t>
            </a:r>
            <a:r>
              <a:rPr lang="en-GB" sz="1100" b="1" dirty="0" err="1">
                <a:solidFill>
                  <a:srgbClr val="000000"/>
                </a:solidFill>
                <a:latin typeface="Arial" charset="0"/>
                <a:ea typeface="msgothic" charset="0"/>
                <a:cs typeface="msgothic" charset="0"/>
              </a:rPr>
              <a:t>Berridge</a:t>
            </a:r>
            <a:r>
              <a:rPr lang="en-GB" sz="1100" b="1" dirty="0">
                <a:solidFill>
                  <a:srgbClr val="000000"/>
                </a:solidFill>
                <a:latin typeface="Arial" charset="0"/>
                <a:ea typeface="msgothic" charset="0"/>
                <a:cs typeface="msgothic" charset="0"/>
              </a:rPr>
              <a:t> </a:t>
            </a:r>
            <a:r>
              <a:rPr lang="en-GB" sz="1100" b="1" dirty="0" err="1">
                <a:solidFill>
                  <a:srgbClr val="000000"/>
                </a:solidFill>
                <a:latin typeface="Arial" charset="0"/>
                <a:ea typeface="msgothic" charset="0"/>
                <a:cs typeface="msgothic" charset="0"/>
              </a:rPr>
              <a:t>Biochm</a:t>
            </a:r>
            <a:r>
              <a:rPr lang="en-GB" sz="1100" b="1" dirty="0">
                <a:solidFill>
                  <a:srgbClr val="000000"/>
                </a:solidFill>
                <a:latin typeface="Arial" charset="0"/>
                <a:ea typeface="msgothic" charset="0"/>
                <a:cs typeface="msgothic" charset="0"/>
              </a:rPr>
              <a:t>. Soc. Trans. 2012;40:297-309</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ea typeface="msgothic" charset="0"/>
                <a:cs typeface="msgothic" charset="0"/>
              </a:rPr>
              <a:t>©2012 by Portland Press Ltd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683568" y="1556792"/>
            <a:ext cx="8064896" cy="5040560"/>
          </a:xfrm>
        </p:spPr>
        <p:txBody>
          <a:bodyPr>
            <a:normAutofit/>
          </a:bodyPr>
          <a:lstStyle/>
          <a:p>
            <a:pPr marL="0">
              <a:spcBef>
                <a:spcPts val="600"/>
              </a:spcBef>
              <a:buBlip>
                <a:blip r:embed="rId3"/>
              </a:buBlip>
            </a:pPr>
            <a:r>
              <a:rPr lang="pl-PL" sz="1800" dirty="0" smtClean="0"/>
              <a:t>Podczas wczesnych mitotycznych podziałów zygoty w żeńskich komórkach somatycznych człowieka obydwa chromosomy X są aktywne ; w 16 dniu życia zachodzi </a:t>
            </a:r>
            <a:r>
              <a:rPr lang="pl-PL" sz="1800" b="1" dirty="0" err="1" smtClean="0"/>
              <a:t>lionizacja</a:t>
            </a:r>
            <a:r>
              <a:rPr lang="pl-PL" sz="1800" dirty="0" smtClean="0"/>
              <a:t>, czyli trwała losowa inaktywacja jednego z dwóch chromosomów X, pochodzenia matczynego lub ojcowskiego (</a:t>
            </a:r>
            <a:r>
              <a:rPr lang="pl-PL" sz="1800" dirty="0" err="1" smtClean="0"/>
              <a:t>mozaicyzm</a:t>
            </a:r>
            <a:r>
              <a:rPr lang="pl-PL" sz="1800" dirty="0" smtClean="0"/>
              <a:t> w komórkach żeńskich somatycznych),</a:t>
            </a:r>
          </a:p>
          <a:p>
            <a:pPr marL="0">
              <a:spcBef>
                <a:spcPts val="600"/>
              </a:spcBef>
              <a:buBlip>
                <a:blip r:embed="rId3"/>
              </a:buBlip>
            </a:pPr>
            <a:r>
              <a:rPr lang="pl-PL" sz="1800" dirty="0" err="1" smtClean="0"/>
              <a:t>Zinaktywowany</a:t>
            </a:r>
            <a:r>
              <a:rPr lang="pl-PL" sz="1800" dirty="0" smtClean="0"/>
              <a:t> chromosom X nabywa cechy, które odróżniają go od aktywnego chromosomu X i chromosomów </a:t>
            </a:r>
            <a:r>
              <a:rPr lang="pl-PL" sz="1800" dirty="0" err="1" smtClean="0"/>
              <a:t>autosomowych</a:t>
            </a:r>
            <a:r>
              <a:rPr lang="pl-PL" sz="1800" dirty="0" smtClean="0"/>
              <a:t> (stopień </a:t>
            </a:r>
            <a:r>
              <a:rPr lang="pl-PL" sz="1800" dirty="0" err="1" smtClean="0"/>
              <a:t>metylacji</a:t>
            </a:r>
            <a:r>
              <a:rPr lang="pl-PL" sz="1800" dirty="0" smtClean="0"/>
              <a:t>, </a:t>
            </a:r>
            <a:r>
              <a:rPr lang="pl-PL" sz="1800" dirty="0" err="1" smtClean="0"/>
              <a:t>acetylacji</a:t>
            </a:r>
            <a:r>
              <a:rPr lang="pl-PL" sz="1800" dirty="0" smtClean="0"/>
              <a:t>                     i kondensacji oraz poziom ekspresji genów),</a:t>
            </a:r>
          </a:p>
          <a:p>
            <a:pPr marL="0" algn="ctr">
              <a:spcBef>
                <a:spcPts val="600"/>
              </a:spcBef>
              <a:buNone/>
            </a:pPr>
            <a:r>
              <a:rPr lang="pl-PL" sz="1600" i="1" dirty="0" smtClean="0"/>
              <a:t>(</a:t>
            </a:r>
            <a:r>
              <a:rPr lang="pl-PL" sz="1600" i="1" dirty="0" err="1" smtClean="0"/>
              <a:t>acetylacja</a:t>
            </a:r>
            <a:r>
              <a:rPr lang="pl-PL" sz="1600" i="1" dirty="0" smtClean="0"/>
              <a:t> /</a:t>
            </a:r>
            <a:r>
              <a:rPr lang="pl-PL" sz="1600" i="1" dirty="0" err="1" smtClean="0"/>
              <a:t>metylacja−</a:t>
            </a:r>
            <a:r>
              <a:rPr lang="pl-PL" sz="1600" i="1" dirty="0" smtClean="0"/>
              <a:t> reakcja chemiczna polegającą na podstawieniu atomu wodoru              w cząsteczce związku organicznego cząsteczce grupą: </a:t>
            </a:r>
            <a:r>
              <a:rPr lang="pl-PL" sz="1600" i="1" dirty="0" err="1" smtClean="0"/>
              <a:t>acetylową</a:t>
            </a:r>
            <a:r>
              <a:rPr lang="pl-PL" sz="1600" i="1" dirty="0" smtClean="0"/>
              <a:t>/metylową)</a:t>
            </a:r>
          </a:p>
          <a:p>
            <a:pPr marL="0">
              <a:spcBef>
                <a:spcPts val="600"/>
              </a:spcBef>
              <a:buBlip>
                <a:blip r:embed="rId3"/>
              </a:buBlip>
            </a:pPr>
            <a:endParaRPr lang="pl-PL" sz="1600" dirty="0" smtClean="0"/>
          </a:p>
          <a:p>
            <a:pPr marL="0">
              <a:spcBef>
                <a:spcPts val="600"/>
              </a:spcBef>
              <a:buBlip>
                <a:blip r:embed="rId3"/>
              </a:buBlip>
            </a:pPr>
            <a:endParaRPr lang="pl-PL" sz="1600" dirty="0" smtClean="0"/>
          </a:p>
          <a:p>
            <a:pPr marL="0">
              <a:spcBef>
                <a:spcPts val="600"/>
              </a:spcBef>
              <a:buNone/>
            </a:pPr>
            <a:endParaRPr lang="pl-PL" sz="1600" dirty="0" smtClean="0"/>
          </a:p>
          <a:p>
            <a:pPr marL="0">
              <a:spcBef>
                <a:spcPts val="600"/>
              </a:spcBef>
              <a:buNone/>
            </a:pPr>
            <a:endParaRPr lang="pl-PL" sz="1600" dirty="0" smtClean="0"/>
          </a:p>
          <a:p>
            <a:pPr marL="0">
              <a:spcBef>
                <a:spcPts val="600"/>
              </a:spcBef>
              <a:buNone/>
            </a:pPr>
            <a:endParaRPr lang="pl-PL" sz="1600" dirty="0" smtClean="0"/>
          </a:p>
          <a:p>
            <a:pPr marL="0">
              <a:spcBef>
                <a:spcPts val="600"/>
              </a:spcBef>
              <a:buNone/>
            </a:pPr>
            <a:r>
              <a:rPr lang="pl-PL" sz="1600" dirty="0" smtClean="0"/>
              <a:t>                                     </a:t>
            </a:r>
            <a:r>
              <a:rPr lang="pl-PL" sz="1600" dirty="0" err="1" smtClean="0"/>
              <a:t>grupa</a:t>
            </a:r>
            <a:r>
              <a:rPr lang="pl-PL" sz="1600" dirty="0" smtClean="0"/>
              <a:t> </a:t>
            </a:r>
            <a:r>
              <a:rPr lang="pl-PL" sz="1600" dirty="0" err="1" smtClean="0"/>
              <a:t>acetylowa</a:t>
            </a:r>
            <a:r>
              <a:rPr lang="pl-PL" sz="1600" dirty="0" smtClean="0"/>
              <a:t>                       </a:t>
            </a:r>
            <a:r>
              <a:rPr lang="pl-PL" sz="1600" dirty="0" err="1" smtClean="0"/>
              <a:t>grupa</a:t>
            </a:r>
            <a:r>
              <a:rPr lang="pl-PL" sz="1600" dirty="0" smtClean="0"/>
              <a:t> metylowa</a:t>
            </a:r>
          </a:p>
          <a:p>
            <a:pPr marL="0">
              <a:spcBef>
                <a:spcPts val="600"/>
              </a:spcBef>
              <a:buNone/>
            </a:pPr>
            <a:endParaRPr lang="pl-PL" sz="1600" dirty="0" smtClean="0"/>
          </a:p>
          <a:p>
            <a:pPr marL="0">
              <a:spcBef>
                <a:spcPts val="600"/>
              </a:spcBef>
              <a:buNone/>
            </a:pPr>
            <a:endParaRPr lang="pl-PL" sz="1600" dirty="0" smtClean="0"/>
          </a:p>
          <a:p>
            <a:pPr marL="0">
              <a:spcBef>
                <a:spcPts val="600"/>
              </a:spcBef>
              <a:buNone/>
            </a:pPr>
            <a:endParaRPr lang="pl-PL" sz="2000" dirty="0" smtClean="0"/>
          </a:p>
          <a:p>
            <a:pPr algn="ctr">
              <a:spcBef>
                <a:spcPts val="0"/>
              </a:spcBef>
              <a:buNone/>
            </a:pPr>
            <a:endParaRPr lang="pl-PL" sz="1800" dirty="0"/>
          </a:p>
        </p:txBody>
      </p:sp>
      <p:sp>
        <p:nvSpPr>
          <p:cNvPr id="5" name="Prostokąt 4"/>
          <p:cNvSpPr/>
          <p:nvPr/>
        </p:nvSpPr>
        <p:spPr>
          <a:xfrm>
            <a:off x="1132121" y="188640"/>
            <a:ext cx="6879767"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Ciałka Barra – </a:t>
            </a:r>
          </a:p>
          <a:p>
            <a:pPr algn="ctr"/>
            <a:r>
              <a:rPr lang="pl-PL" sz="3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struktura i znaczenie chromatyny płciowej</a:t>
            </a:r>
            <a:endParaRPr lang="pl-PL" sz="3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4" name="Obraz 3" descr="Acetyl_group.svg.png"/>
          <p:cNvPicPr>
            <a:picLocks noChangeAspect="1"/>
          </p:cNvPicPr>
          <p:nvPr/>
        </p:nvPicPr>
        <p:blipFill>
          <a:blip r:embed="rId4" cstate="print"/>
          <a:stretch>
            <a:fillRect/>
          </a:stretch>
        </p:blipFill>
        <p:spPr>
          <a:xfrm>
            <a:off x="2483768" y="5085184"/>
            <a:ext cx="1080120" cy="864095"/>
          </a:xfrm>
          <a:prstGeom prst="rect">
            <a:avLst/>
          </a:prstGeom>
        </p:spPr>
      </p:pic>
      <p:pic>
        <p:nvPicPr>
          <p:cNvPr id="6" name="Obraz 5" descr="metylowa.png"/>
          <p:cNvPicPr>
            <a:picLocks noChangeAspect="1"/>
          </p:cNvPicPr>
          <p:nvPr/>
        </p:nvPicPr>
        <p:blipFill>
          <a:blip r:embed="rId5" cstate="print"/>
          <a:srcRect r="3880" b="8301"/>
          <a:stretch>
            <a:fillRect/>
          </a:stretch>
        </p:blipFill>
        <p:spPr>
          <a:xfrm>
            <a:off x="4860032" y="4909664"/>
            <a:ext cx="1368152" cy="111162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628800"/>
            <a:ext cx="8229600" cy="5040560"/>
          </a:xfrm>
        </p:spPr>
        <p:txBody>
          <a:bodyPr>
            <a:normAutofit/>
          </a:bodyPr>
          <a:lstStyle/>
          <a:p>
            <a:pPr marL="0">
              <a:spcBef>
                <a:spcPts val="0"/>
              </a:spcBef>
              <a:spcAft>
                <a:spcPts val="600"/>
              </a:spcAft>
              <a:buBlip>
                <a:blip r:embed="rId3"/>
              </a:buBlip>
            </a:pPr>
            <a:r>
              <a:rPr lang="pl-PL" sz="1800" b="1" i="1" dirty="0" smtClean="0">
                <a:solidFill>
                  <a:srgbClr val="CC3300"/>
                </a:solidFill>
              </a:rPr>
              <a:t>Proces inaktywacji rozpoczyna się w obrębie centrum inaktywacji                                 w chromosomie X; następnymi etapami są rozprzestrzenianie i utrwalanie inaktywacji,</a:t>
            </a:r>
          </a:p>
          <a:p>
            <a:pPr marL="0">
              <a:spcBef>
                <a:spcPts val="0"/>
              </a:spcBef>
              <a:buBlip>
                <a:blip r:embed="rId3"/>
              </a:buBlip>
            </a:pPr>
            <a:r>
              <a:rPr lang="pl-PL" sz="1800" b="1" i="1" dirty="0" smtClean="0">
                <a:solidFill>
                  <a:srgbClr val="CC3300"/>
                </a:solidFill>
              </a:rPr>
              <a:t>Inaktywacja chromosomu X jest wynikiem zahamowania </a:t>
            </a:r>
            <a:r>
              <a:rPr lang="pl-PL" sz="1800" b="1" i="1" dirty="0" err="1" smtClean="0">
                <a:solidFill>
                  <a:srgbClr val="CC3300"/>
                </a:solidFill>
              </a:rPr>
              <a:t>acetylacji</a:t>
            </a:r>
            <a:r>
              <a:rPr lang="pl-PL" sz="1800" b="1" i="1" dirty="0" smtClean="0">
                <a:solidFill>
                  <a:srgbClr val="CC3300"/>
                </a:solidFill>
              </a:rPr>
              <a:t> histonu H4 jednego z chromosomów X.</a:t>
            </a:r>
          </a:p>
          <a:p>
            <a:pPr marL="0">
              <a:spcBef>
                <a:spcPts val="600"/>
              </a:spcBef>
              <a:buBlip>
                <a:blip r:embed="rId3"/>
              </a:buBlip>
            </a:pPr>
            <a:r>
              <a:rPr lang="pl-PL" sz="1800" b="1" i="1" dirty="0" smtClean="0">
                <a:solidFill>
                  <a:srgbClr val="CC3300"/>
                </a:solidFill>
              </a:rPr>
              <a:t>Rozprzestrzenianie się inaktywacji  poza centrum inaktywacji zachodzi w wyniku m. in. </a:t>
            </a:r>
            <a:r>
              <a:rPr lang="pl-PL" sz="1800" b="1" i="1" dirty="0" err="1" smtClean="0">
                <a:solidFill>
                  <a:srgbClr val="CC3300"/>
                </a:solidFill>
              </a:rPr>
              <a:t>metylacji</a:t>
            </a:r>
            <a:r>
              <a:rPr lang="pl-PL" sz="1800" b="1" i="1" dirty="0" smtClean="0">
                <a:solidFill>
                  <a:srgbClr val="CC3300"/>
                </a:solidFill>
              </a:rPr>
              <a:t> DNA, przesunięcia genów w sąsiedztwo heterochromatyny.</a:t>
            </a:r>
          </a:p>
          <a:p>
            <a:pPr marL="0">
              <a:spcBef>
                <a:spcPts val="600"/>
              </a:spcBef>
              <a:buBlip>
                <a:blip r:embed="rId3"/>
              </a:buBlip>
            </a:pPr>
            <a:r>
              <a:rPr lang="pl-PL" sz="1800" b="1" i="1" dirty="0" smtClean="0">
                <a:solidFill>
                  <a:srgbClr val="CC3300"/>
                </a:solidFill>
              </a:rPr>
              <a:t>!!! Procesowi inaktywacji nie ulega cały materiał genetyczny chromosomu X. Część genów zachowuje aktywność transkrypcyjną (gen determinujący grupę krwi, antygen CD99, </a:t>
            </a:r>
            <a:r>
              <a:rPr lang="pl-PL" sz="1800" b="1" i="1" dirty="0" err="1" smtClean="0">
                <a:solidFill>
                  <a:srgbClr val="CC3300"/>
                </a:solidFill>
              </a:rPr>
              <a:t>translokazę</a:t>
            </a:r>
            <a:r>
              <a:rPr lang="pl-PL" sz="1800" b="1" i="1" dirty="0" smtClean="0">
                <a:solidFill>
                  <a:srgbClr val="CC3300"/>
                </a:solidFill>
              </a:rPr>
              <a:t> ADP/ATP, </a:t>
            </a:r>
            <a:r>
              <a:rPr lang="pl-PL" sz="1800" i="1" dirty="0" smtClean="0">
                <a:solidFill>
                  <a:schemeClr val="bg1">
                    <a:lumMod val="50000"/>
                  </a:schemeClr>
                </a:solidFill>
              </a:rPr>
              <a:t>która </a:t>
            </a:r>
            <a:r>
              <a:rPr lang="pl-PL" sz="1800" dirty="0" smtClean="0">
                <a:solidFill>
                  <a:schemeClr val="bg1">
                    <a:lumMod val="50000"/>
                  </a:schemeClr>
                </a:solidFill>
              </a:rPr>
              <a:t>umożliwia wymianę nukleotydów adeninowych (ADP i ATP) pomiędzy macierzą mitochondrialną, a cytoplazmą. </a:t>
            </a:r>
            <a:r>
              <a:rPr lang="pl-PL" sz="1800" b="1" i="1" dirty="0" smtClean="0">
                <a:solidFill>
                  <a:srgbClr val="CC3300"/>
                </a:solidFill>
              </a:rPr>
              <a:t>)</a:t>
            </a:r>
          </a:p>
          <a:p>
            <a:pPr marL="0">
              <a:spcBef>
                <a:spcPts val="600"/>
              </a:spcBef>
              <a:buBlip>
                <a:blip r:embed="rId3"/>
              </a:buBlip>
            </a:pPr>
            <a:endParaRPr lang="pl-PL" sz="1800" i="1" dirty="0" smtClean="0">
              <a:solidFill>
                <a:srgbClr val="C00000"/>
              </a:solidFill>
            </a:endParaRPr>
          </a:p>
          <a:p>
            <a:pPr marL="0">
              <a:spcBef>
                <a:spcPts val="600"/>
              </a:spcBef>
              <a:buBlip>
                <a:blip r:embed="rId3"/>
              </a:buBlip>
            </a:pPr>
            <a:r>
              <a:rPr lang="pl-PL" sz="1800" dirty="0" smtClean="0"/>
              <a:t>W komórkach rozrodczych  człowieka proces inaktywacji chromosomu X podczas oogenezy i spermatogenezy przebiega inaczej niż w komórkach somatycznych.</a:t>
            </a:r>
            <a:endParaRPr lang="pl-PL" sz="1800" i="1" dirty="0" smtClean="0">
              <a:solidFill>
                <a:srgbClr val="C00000"/>
              </a:solidFill>
            </a:endParaRPr>
          </a:p>
          <a:p>
            <a:pPr marL="0">
              <a:spcBef>
                <a:spcPts val="600"/>
              </a:spcBef>
              <a:buBlip>
                <a:blip r:embed="rId3"/>
              </a:buBlip>
            </a:pPr>
            <a:endParaRPr lang="pl-PL" sz="1800" i="1" dirty="0" smtClean="0">
              <a:solidFill>
                <a:srgbClr val="C00000"/>
              </a:solidFill>
            </a:endParaRPr>
          </a:p>
          <a:p>
            <a:pPr marL="0">
              <a:spcBef>
                <a:spcPts val="0"/>
              </a:spcBef>
              <a:spcAft>
                <a:spcPts val="600"/>
              </a:spcAft>
              <a:buNone/>
            </a:pPr>
            <a:endParaRPr lang="pl-PL" sz="1800" i="1" dirty="0"/>
          </a:p>
        </p:txBody>
      </p:sp>
      <p:sp>
        <p:nvSpPr>
          <p:cNvPr id="5" name="Prostokąt 4"/>
          <p:cNvSpPr/>
          <p:nvPr/>
        </p:nvSpPr>
        <p:spPr>
          <a:xfrm>
            <a:off x="976886" y="188640"/>
            <a:ext cx="7190238" cy="147732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Struktura i znaczenie chromatyny </a:t>
            </a:r>
            <a:r>
              <a:rPr lang="pl-PL"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płciowej –</a:t>
            </a:r>
          </a:p>
          <a:p>
            <a:pPr algn="ctr"/>
            <a:r>
              <a:rPr lang="pl-PL"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ciałko Barra</a:t>
            </a:r>
          </a:p>
          <a:p>
            <a:pPr algn="ctr"/>
            <a:r>
              <a:rPr lang="pl-PL"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pl-PL" sz="3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976886" y="223480"/>
            <a:ext cx="7190238" cy="147732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Struktura i znaczenie chromatyny </a:t>
            </a:r>
            <a:r>
              <a:rPr lang="pl-PL"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płciowej –</a:t>
            </a:r>
          </a:p>
          <a:p>
            <a:pPr algn="ctr"/>
            <a:r>
              <a:rPr lang="pl-PL"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ciałko Barra</a:t>
            </a:r>
          </a:p>
          <a:p>
            <a:pPr algn="ctr"/>
            <a:endParaRPr lang="pl-PL" sz="3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 name="Obraz 5" descr="ciałko Baara czarne.jpg"/>
          <p:cNvPicPr>
            <a:picLocks noChangeAspect="1"/>
          </p:cNvPicPr>
          <p:nvPr/>
        </p:nvPicPr>
        <p:blipFill>
          <a:blip r:embed="rId3" cstate="print"/>
          <a:stretch>
            <a:fillRect/>
          </a:stretch>
        </p:blipFill>
        <p:spPr>
          <a:xfrm>
            <a:off x="5724128" y="2600308"/>
            <a:ext cx="3042724" cy="2124836"/>
          </a:xfrm>
          <a:prstGeom prst="rect">
            <a:avLst/>
          </a:prstGeom>
        </p:spPr>
      </p:pic>
      <p:pic>
        <p:nvPicPr>
          <p:cNvPr id="7" name="Obraz 6" descr="ciałko Baara kolor.png"/>
          <p:cNvPicPr>
            <a:picLocks noChangeAspect="1"/>
          </p:cNvPicPr>
          <p:nvPr/>
        </p:nvPicPr>
        <p:blipFill>
          <a:blip r:embed="rId4" cstate="print"/>
          <a:srcRect l="5774" t="15556" r="4263" b="13333"/>
          <a:stretch>
            <a:fillRect/>
          </a:stretch>
        </p:blipFill>
        <p:spPr>
          <a:xfrm>
            <a:off x="323528" y="2564904"/>
            <a:ext cx="5040560" cy="2304256"/>
          </a:xfrm>
          <a:prstGeom prst="rect">
            <a:avLst/>
          </a:prstGeom>
        </p:spPr>
      </p:pic>
      <p:sp>
        <p:nvSpPr>
          <p:cNvPr id="8" name="pole tekstowe 7"/>
          <p:cNvSpPr txBox="1"/>
          <p:nvPr/>
        </p:nvSpPr>
        <p:spPr>
          <a:xfrm>
            <a:off x="467544" y="2060848"/>
            <a:ext cx="4824536" cy="369332"/>
          </a:xfrm>
          <a:prstGeom prst="rect">
            <a:avLst/>
          </a:prstGeom>
          <a:noFill/>
        </p:spPr>
        <p:txBody>
          <a:bodyPr wrap="square" rtlCol="0">
            <a:spAutoFit/>
          </a:bodyPr>
          <a:lstStyle/>
          <a:p>
            <a:r>
              <a:rPr lang="pl-PL" b="1" dirty="0" smtClean="0">
                <a:solidFill>
                  <a:srgbClr val="993366"/>
                </a:solidFill>
              </a:rPr>
              <a:t>jądro komórki żeńskiej      jądro komórki męskiej</a:t>
            </a:r>
            <a:endParaRPr lang="pl-PL" b="1" dirty="0">
              <a:solidFill>
                <a:srgbClr val="993366"/>
              </a:solidFill>
            </a:endParaRPr>
          </a:p>
        </p:txBody>
      </p:sp>
      <p:sp>
        <p:nvSpPr>
          <p:cNvPr id="9" name="pole tekstowe 8"/>
          <p:cNvSpPr txBox="1"/>
          <p:nvPr/>
        </p:nvSpPr>
        <p:spPr>
          <a:xfrm>
            <a:off x="1619672" y="5229200"/>
            <a:ext cx="4824536" cy="369332"/>
          </a:xfrm>
          <a:prstGeom prst="rect">
            <a:avLst/>
          </a:prstGeom>
          <a:noFill/>
        </p:spPr>
        <p:txBody>
          <a:bodyPr wrap="square" rtlCol="0">
            <a:spAutoFit/>
          </a:bodyPr>
          <a:lstStyle/>
          <a:p>
            <a:r>
              <a:rPr lang="pl-PL" b="1" dirty="0" smtClean="0">
                <a:solidFill>
                  <a:srgbClr val="993366"/>
                </a:solidFill>
              </a:rPr>
              <a:t> →    ciałko Barra, </a:t>
            </a:r>
            <a:r>
              <a:rPr lang="pl-PL" b="1" dirty="0" err="1" smtClean="0">
                <a:solidFill>
                  <a:srgbClr val="993366"/>
                </a:solidFill>
              </a:rPr>
              <a:t>zinaktywowany</a:t>
            </a:r>
            <a:r>
              <a:rPr lang="pl-PL" b="1" dirty="0" smtClean="0">
                <a:solidFill>
                  <a:srgbClr val="993366"/>
                </a:solidFill>
              </a:rPr>
              <a:t> chromosom  </a:t>
            </a:r>
            <a:endParaRPr lang="pl-PL" b="1" dirty="0">
              <a:solidFill>
                <a:srgbClr val="993366"/>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Grapevinesnail 01a.jpg"/>
          <p:cNvPicPr>
            <a:picLocks noChangeAspect="1" noChangeArrowheads="1"/>
          </p:cNvPicPr>
          <p:nvPr/>
        </p:nvPicPr>
        <p:blipFill>
          <a:blip r:embed="rId3" cstate="print"/>
          <a:srcRect/>
          <a:stretch>
            <a:fillRect/>
          </a:stretch>
        </p:blipFill>
        <p:spPr bwMode="auto">
          <a:xfrm>
            <a:off x="179512" y="1700808"/>
            <a:ext cx="8582025" cy="4905376"/>
          </a:xfrm>
          <a:prstGeom prst="rect">
            <a:avLst/>
          </a:prstGeom>
          <a:noFill/>
        </p:spPr>
      </p:pic>
      <p:sp>
        <p:nvSpPr>
          <p:cNvPr id="4" name="Prostokąt 3"/>
          <p:cNvSpPr/>
          <p:nvPr/>
        </p:nvSpPr>
        <p:spPr>
          <a:xfrm>
            <a:off x="1685731" y="356463"/>
            <a:ext cx="5772541"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Materiał badawczy</a:t>
            </a:r>
            <a:b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ślimak winniczek (</a:t>
            </a:r>
            <a:r>
              <a:rPr lang="pl-PL" sz="32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Helix</a:t>
            </a:r>
            <a: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pl-PL" sz="32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pomatia</a:t>
            </a:r>
            <a:r>
              <a:rPr lang="pl-PL"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pl-PL"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484784"/>
            <a:ext cx="8229600" cy="4525963"/>
          </a:xfrm>
        </p:spPr>
        <p:txBody>
          <a:bodyPr>
            <a:normAutofit/>
          </a:bodyPr>
          <a:lstStyle/>
          <a:p>
            <a:pPr>
              <a:spcAft>
                <a:spcPts val="1200"/>
              </a:spcAft>
            </a:pPr>
            <a:r>
              <a:rPr lang="pl-PL" sz="2400" b="1" dirty="0" smtClean="0"/>
              <a:t>Ćw. 53</a:t>
            </a:r>
            <a:r>
              <a:rPr lang="pl-PL" sz="2400" dirty="0" smtClean="0"/>
              <a:t>. Wykrywanie tłuszczowców Sudanem III i IV </a:t>
            </a:r>
            <a:br>
              <a:rPr lang="pl-PL" sz="2400" dirty="0" smtClean="0"/>
            </a:br>
            <a:r>
              <a:rPr lang="pl-PL" sz="2400" dirty="0" smtClean="0"/>
              <a:t>w jelicie cienkim.</a:t>
            </a:r>
          </a:p>
          <a:p>
            <a:pPr>
              <a:spcAft>
                <a:spcPts val="1200"/>
              </a:spcAft>
            </a:pPr>
            <a:r>
              <a:rPr lang="pl-PL" sz="2400" b="1" dirty="0" smtClean="0">
                <a:solidFill>
                  <a:schemeClr val="tx1">
                    <a:lumMod val="50000"/>
                    <a:lumOff val="50000"/>
                  </a:schemeClr>
                </a:solidFill>
              </a:rPr>
              <a:t>Ćw. 57</a:t>
            </a:r>
            <a:r>
              <a:rPr lang="pl-PL" sz="2400" dirty="0" smtClean="0">
                <a:solidFill>
                  <a:schemeClr val="tx1">
                    <a:lumMod val="50000"/>
                    <a:lumOff val="50000"/>
                  </a:schemeClr>
                </a:solidFill>
              </a:rPr>
              <a:t>. Lokalizacja żelaza metodą </a:t>
            </a:r>
            <a:r>
              <a:rPr lang="pl-PL" sz="2400" dirty="0" err="1" smtClean="0">
                <a:solidFill>
                  <a:schemeClr val="tx1">
                    <a:lumMod val="50000"/>
                    <a:lumOff val="50000"/>
                  </a:schemeClr>
                </a:solidFill>
              </a:rPr>
              <a:t>Perlsa</a:t>
            </a:r>
            <a:r>
              <a:rPr lang="pl-PL" sz="2400" dirty="0" smtClean="0">
                <a:solidFill>
                  <a:schemeClr val="tx1">
                    <a:lumMod val="50000"/>
                    <a:lumOff val="50000"/>
                  </a:schemeClr>
                </a:solidFill>
              </a:rPr>
              <a:t> </a:t>
            </a:r>
            <a:br>
              <a:rPr lang="pl-PL" sz="2400" dirty="0" smtClean="0">
                <a:solidFill>
                  <a:schemeClr val="tx1">
                    <a:lumMod val="50000"/>
                    <a:lumOff val="50000"/>
                  </a:schemeClr>
                </a:solidFill>
              </a:rPr>
            </a:br>
            <a:r>
              <a:rPr lang="pl-PL" sz="2400" dirty="0" smtClean="0">
                <a:solidFill>
                  <a:schemeClr val="tx1">
                    <a:lumMod val="50000"/>
                    <a:lumOff val="50000"/>
                  </a:schemeClr>
                </a:solidFill>
              </a:rPr>
              <a:t>w </a:t>
            </a:r>
            <a:r>
              <a:rPr lang="pl-PL" sz="2400" dirty="0" err="1" smtClean="0">
                <a:solidFill>
                  <a:schemeClr val="tx1">
                    <a:lumMod val="50000"/>
                    <a:lumOff val="50000"/>
                  </a:schemeClr>
                </a:solidFill>
              </a:rPr>
              <a:t>wątrobotrzustce</a:t>
            </a:r>
            <a:r>
              <a:rPr lang="pl-PL" sz="2400" dirty="0" smtClean="0">
                <a:solidFill>
                  <a:schemeClr val="tx1">
                    <a:lumMod val="50000"/>
                    <a:lumOff val="50000"/>
                  </a:schemeClr>
                </a:solidFill>
              </a:rPr>
              <a:t> </a:t>
            </a:r>
            <a:r>
              <a:rPr lang="pl-PL" sz="2400" i="1" dirty="0" err="1" smtClean="0">
                <a:solidFill>
                  <a:schemeClr val="tx1">
                    <a:lumMod val="50000"/>
                    <a:lumOff val="50000"/>
                  </a:schemeClr>
                </a:solidFill>
              </a:rPr>
              <a:t>Porcelio</a:t>
            </a:r>
            <a:r>
              <a:rPr lang="pl-PL" sz="2400" i="1" dirty="0" smtClean="0">
                <a:solidFill>
                  <a:schemeClr val="tx1">
                    <a:lumMod val="50000"/>
                    <a:lumOff val="50000"/>
                  </a:schemeClr>
                </a:solidFill>
              </a:rPr>
              <a:t> </a:t>
            </a:r>
            <a:r>
              <a:rPr lang="pl-PL" sz="2400" i="1" dirty="0" err="1" smtClean="0">
                <a:solidFill>
                  <a:schemeClr val="tx1">
                    <a:lumMod val="50000"/>
                    <a:lumOff val="50000"/>
                  </a:schemeClr>
                </a:solidFill>
              </a:rPr>
              <a:t>scaber</a:t>
            </a:r>
            <a:r>
              <a:rPr lang="pl-PL" sz="2400" dirty="0" smtClean="0">
                <a:solidFill>
                  <a:schemeClr val="tx1">
                    <a:lumMod val="50000"/>
                    <a:lumOff val="50000"/>
                  </a:schemeClr>
                </a:solidFill>
              </a:rPr>
              <a:t>.</a:t>
            </a:r>
          </a:p>
          <a:p>
            <a:pPr>
              <a:spcAft>
                <a:spcPts val="1200"/>
              </a:spcAft>
            </a:pPr>
            <a:r>
              <a:rPr lang="pl-PL" sz="2400" b="1" dirty="0" err="1" smtClean="0">
                <a:solidFill>
                  <a:schemeClr val="tx1">
                    <a:lumMod val="50000"/>
                    <a:lumOff val="50000"/>
                  </a:schemeClr>
                </a:solidFill>
              </a:rPr>
              <a:t>Ćw</a:t>
            </a:r>
            <a:r>
              <a:rPr lang="pl-PL" sz="2400" b="1" dirty="0" smtClean="0">
                <a:solidFill>
                  <a:schemeClr val="tx1">
                    <a:lumMod val="50000"/>
                    <a:lumOff val="50000"/>
                  </a:schemeClr>
                </a:solidFill>
              </a:rPr>
              <a:t> 58</a:t>
            </a:r>
            <a:r>
              <a:rPr lang="pl-PL" sz="2400" dirty="0" smtClean="0">
                <a:solidFill>
                  <a:schemeClr val="tx1">
                    <a:lumMod val="50000"/>
                    <a:lumOff val="50000"/>
                  </a:schemeClr>
                </a:solidFill>
              </a:rPr>
              <a:t>. Lokalizacja miedzi metodą </a:t>
            </a:r>
            <a:r>
              <a:rPr lang="pl-PL" sz="2400" dirty="0" err="1" smtClean="0">
                <a:solidFill>
                  <a:schemeClr val="tx1">
                    <a:lumMod val="50000"/>
                    <a:lumOff val="50000"/>
                  </a:schemeClr>
                </a:solidFill>
              </a:rPr>
              <a:t>Okamato</a:t>
            </a:r>
            <a:r>
              <a:rPr lang="pl-PL" sz="2400" dirty="0" smtClean="0">
                <a:solidFill>
                  <a:schemeClr val="tx1">
                    <a:lumMod val="50000"/>
                    <a:lumOff val="50000"/>
                  </a:schemeClr>
                </a:solidFill>
              </a:rPr>
              <a:t> </a:t>
            </a:r>
            <a:br>
              <a:rPr lang="pl-PL" sz="2400" dirty="0" smtClean="0">
                <a:solidFill>
                  <a:schemeClr val="tx1">
                    <a:lumMod val="50000"/>
                    <a:lumOff val="50000"/>
                  </a:schemeClr>
                </a:solidFill>
              </a:rPr>
            </a:br>
            <a:r>
              <a:rPr lang="pl-PL" sz="2400" dirty="0" smtClean="0">
                <a:solidFill>
                  <a:schemeClr val="tx1">
                    <a:lumMod val="50000"/>
                    <a:lumOff val="50000"/>
                  </a:schemeClr>
                </a:solidFill>
              </a:rPr>
              <a:t>i </a:t>
            </a:r>
            <a:r>
              <a:rPr lang="pl-PL" sz="2400" dirty="0" err="1" smtClean="0">
                <a:solidFill>
                  <a:schemeClr val="tx1">
                    <a:lumMod val="50000"/>
                    <a:lumOff val="50000"/>
                  </a:schemeClr>
                </a:solidFill>
              </a:rPr>
              <a:t>Utamura</a:t>
            </a:r>
            <a:r>
              <a:rPr lang="pl-PL" sz="2400" dirty="0" smtClean="0">
                <a:solidFill>
                  <a:schemeClr val="tx1">
                    <a:lumMod val="50000"/>
                    <a:lumOff val="50000"/>
                  </a:schemeClr>
                </a:solidFill>
              </a:rPr>
              <a:t> z kwasem </a:t>
            </a:r>
            <a:r>
              <a:rPr lang="pl-PL" sz="2400" dirty="0" err="1" smtClean="0">
                <a:solidFill>
                  <a:schemeClr val="tx1">
                    <a:lumMod val="50000"/>
                    <a:lumOff val="50000"/>
                  </a:schemeClr>
                </a:solidFill>
              </a:rPr>
              <a:t>rubeanowym</a:t>
            </a:r>
            <a:r>
              <a:rPr lang="pl-PL" sz="2400" dirty="0" smtClean="0">
                <a:solidFill>
                  <a:schemeClr val="tx1">
                    <a:lumMod val="50000"/>
                    <a:lumOff val="50000"/>
                  </a:schemeClr>
                </a:solidFill>
              </a:rPr>
              <a:t> w </a:t>
            </a:r>
            <a:r>
              <a:rPr lang="pl-PL" sz="2400" dirty="0" err="1" smtClean="0">
                <a:solidFill>
                  <a:schemeClr val="tx1">
                    <a:lumMod val="50000"/>
                    <a:lumOff val="50000"/>
                  </a:schemeClr>
                </a:solidFill>
              </a:rPr>
              <a:t>wątrobotrzustce</a:t>
            </a:r>
            <a:r>
              <a:rPr lang="pl-PL" sz="2400" dirty="0" smtClean="0">
                <a:solidFill>
                  <a:schemeClr val="tx1">
                    <a:lumMod val="50000"/>
                    <a:lumOff val="50000"/>
                  </a:schemeClr>
                </a:solidFill>
              </a:rPr>
              <a:t> </a:t>
            </a:r>
            <a:r>
              <a:rPr lang="pl-PL" sz="2400" i="1" dirty="0" err="1" smtClean="0">
                <a:solidFill>
                  <a:schemeClr val="tx1">
                    <a:lumMod val="50000"/>
                    <a:lumOff val="50000"/>
                  </a:schemeClr>
                </a:solidFill>
              </a:rPr>
              <a:t>Porcelio</a:t>
            </a:r>
            <a:r>
              <a:rPr lang="pl-PL" sz="2400" i="1" dirty="0" smtClean="0">
                <a:solidFill>
                  <a:schemeClr val="tx1">
                    <a:lumMod val="50000"/>
                    <a:lumOff val="50000"/>
                  </a:schemeClr>
                </a:solidFill>
              </a:rPr>
              <a:t> </a:t>
            </a:r>
            <a:r>
              <a:rPr lang="pl-PL" sz="2400" i="1" dirty="0" err="1" smtClean="0">
                <a:solidFill>
                  <a:schemeClr val="tx1">
                    <a:lumMod val="50000"/>
                    <a:lumOff val="50000"/>
                  </a:schemeClr>
                </a:solidFill>
              </a:rPr>
              <a:t>scaber</a:t>
            </a:r>
            <a:r>
              <a:rPr lang="pl-PL" sz="2400" dirty="0" smtClean="0">
                <a:solidFill>
                  <a:schemeClr val="tx1">
                    <a:lumMod val="50000"/>
                    <a:lumOff val="50000"/>
                  </a:schemeClr>
                </a:solidFill>
              </a:rPr>
              <a:t>.</a:t>
            </a:r>
          </a:p>
          <a:p>
            <a:pPr>
              <a:spcAft>
                <a:spcPts val="1200"/>
              </a:spcAft>
            </a:pPr>
            <a:r>
              <a:rPr lang="pl-PL" sz="2400" b="1" dirty="0" smtClean="0">
                <a:solidFill>
                  <a:schemeClr val="tx1">
                    <a:lumMod val="50000"/>
                    <a:lumOff val="50000"/>
                  </a:schemeClr>
                </a:solidFill>
              </a:rPr>
              <a:t>Ćw. 61</a:t>
            </a:r>
            <a:r>
              <a:rPr lang="pl-PL" sz="2400" dirty="0" smtClean="0">
                <a:solidFill>
                  <a:schemeClr val="tx1">
                    <a:lumMod val="50000"/>
                    <a:lumOff val="50000"/>
                  </a:schemeClr>
                </a:solidFill>
              </a:rPr>
              <a:t>. Lokalizacja związków wapniowych metodą van </a:t>
            </a:r>
            <a:r>
              <a:rPr lang="pl-PL" sz="2400" dirty="0" err="1" smtClean="0">
                <a:solidFill>
                  <a:schemeClr val="tx1">
                    <a:lumMod val="50000"/>
                    <a:lumOff val="50000"/>
                  </a:schemeClr>
                </a:solidFill>
              </a:rPr>
              <a:t>Kossa</a:t>
            </a:r>
            <a:r>
              <a:rPr lang="pl-PL" sz="2400" dirty="0" smtClean="0">
                <a:solidFill>
                  <a:schemeClr val="tx1">
                    <a:lumMod val="50000"/>
                    <a:lumOff val="50000"/>
                  </a:schemeClr>
                </a:solidFill>
              </a:rPr>
              <a:t> w </a:t>
            </a:r>
            <a:r>
              <a:rPr lang="pl-PL" sz="2400" dirty="0" err="1" smtClean="0">
                <a:solidFill>
                  <a:schemeClr val="tx1">
                    <a:lumMod val="50000"/>
                    <a:lumOff val="50000"/>
                  </a:schemeClr>
                </a:solidFill>
              </a:rPr>
              <a:t>wątrobotrzustce</a:t>
            </a:r>
            <a:r>
              <a:rPr lang="pl-PL" sz="2400" dirty="0" smtClean="0">
                <a:solidFill>
                  <a:schemeClr val="tx1">
                    <a:lumMod val="50000"/>
                    <a:lumOff val="50000"/>
                  </a:schemeClr>
                </a:solidFill>
              </a:rPr>
              <a:t> ślimaka winniczka </a:t>
            </a:r>
            <a:r>
              <a:rPr lang="pl-PL" sz="2400" i="1" dirty="0" err="1" smtClean="0">
                <a:solidFill>
                  <a:schemeClr val="tx1">
                    <a:lumMod val="50000"/>
                    <a:lumOff val="50000"/>
                  </a:schemeClr>
                </a:solidFill>
              </a:rPr>
              <a:t>Helix</a:t>
            </a:r>
            <a:r>
              <a:rPr lang="pl-PL" sz="2400" i="1" dirty="0" smtClean="0">
                <a:solidFill>
                  <a:schemeClr val="tx1">
                    <a:lumMod val="50000"/>
                    <a:lumOff val="50000"/>
                  </a:schemeClr>
                </a:solidFill>
              </a:rPr>
              <a:t> </a:t>
            </a:r>
            <a:r>
              <a:rPr lang="pl-PL" sz="2400" i="1" dirty="0" err="1" smtClean="0">
                <a:solidFill>
                  <a:schemeClr val="tx1">
                    <a:lumMod val="50000"/>
                    <a:lumOff val="50000"/>
                  </a:schemeClr>
                </a:solidFill>
              </a:rPr>
              <a:t>pomatia</a:t>
            </a:r>
            <a:r>
              <a:rPr lang="pl-PL" sz="2400" dirty="0" smtClean="0">
                <a:solidFill>
                  <a:schemeClr val="tx1">
                    <a:lumMod val="50000"/>
                    <a:lumOff val="50000"/>
                  </a:schemeClr>
                </a:solidFill>
              </a:rPr>
              <a:t> L. utrwalonej w </a:t>
            </a:r>
            <a:r>
              <a:rPr lang="pl-PL" sz="2400" dirty="0" err="1" smtClean="0">
                <a:solidFill>
                  <a:schemeClr val="tx1">
                    <a:lumMod val="50000"/>
                    <a:lumOff val="50000"/>
                  </a:schemeClr>
                </a:solidFill>
              </a:rPr>
              <a:t>Fo-Ca</a:t>
            </a:r>
            <a:r>
              <a:rPr lang="pl-PL" sz="2400" dirty="0" smtClean="0">
                <a:solidFill>
                  <a:schemeClr val="tx1">
                    <a:lumMod val="50000"/>
                    <a:lumOff val="50000"/>
                  </a:schemeClr>
                </a:solidFill>
              </a:rPr>
              <a:t> i zatopionej w parafinie.</a:t>
            </a:r>
            <a:endParaRPr lang="pl-PL" sz="2400" dirty="0">
              <a:solidFill>
                <a:schemeClr val="tx1">
                  <a:lumMod val="50000"/>
                  <a:lumOff val="50000"/>
                </a:schemeClr>
              </a:solidFill>
            </a:endParaRPr>
          </a:p>
        </p:txBody>
      </p:sp>
      <p:sp>
        <p:nvSpPr>
          <p:cNvPr id="4" name="Prostokąt 3"/>
          <p:cNvSpPr/>
          <p:nvPr/>
        </p:nvSpPr>
        <p:spPr>
          <a:xfrm>
            <a:off x="2116367" y="539969"/>
            <a:ext cx="4546822"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3200" b="1" dirty="0" smtClean="0">
                <a:ln w="11430"/>
                <a:solidFill>
                  <a:srgbClr val="00B050"/>
                </a:solidFill>
                <a:effectLst>
                  <a:outerShdw blurRad="50800" dist="39000" dir="5460000" algn="tl">
                    <a:srgbClr val="000000">
                      <a:alpha val="38000"/>
                    </a:srgbClr>
                  </a:outerShdw>
                </a:effectLst>
              </a:rPr>
              <a:t>ćw. 53, 57, 58, 61 (Skrypt)</a:t>
            </a:r>
            <a:endParaRPr lang="pl-PL" sz="3200" b="1" dirty="0">
              <a:ln w="11430"/>
              <a:solidFill>
                <a:srgbClr val="00B05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1741</TotalTime>
  <Words>3624</Words>
  <Application>Microsoft Office PowerPoint</Application>
  <PresentationFormat>Pokaz na ekranie (4:3)</PresentationFormat>
  <Paragraphs>291</Paragraphs>
  <Slides>40</Slides>
  <Notes>40</Notes>
  <HiddenSlides>0</HiddenSlides>
  <MMClips>0</MMClips>
  <ScaleCrop>false</ScaleCrop>
  <HeadingPairs>
    <vt:vector size="4" baseType="variant">
      <vt:variant>
        <vt:lpstr>Motyw</vt:lpstr>
      </vt:variant>
      <vt:variant>
        <vt:i4>1</vt:i4>
      </vt:variant>
      <vt:variant>
        <vt:lpstr>Tytuły slajdów</vt:lpstr>
      </vt:variant>
      <vt:variant>
        <vt:i4>40</vt:i4>
      </vt:variant>
    </vt:vector>
  </HeadingPairs>
  <TitlesOfParts>
    <vt:vector size="41" baseType="lpstr">
      <vt:lpstr>Motyw pakietu Office</vt:lpstr>
      <vt:lpstr>Biologia komórki</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Dziękuję za uwagę</vt:lpstr>
      <vt:lpstr>Materiały dodatkowe </vt:lpstr>
      <vt:lpstr>Slajd 29</vt:lpstr>
      <vt:lpstr>Slajd 30</vt:lpstr>
      <vt:lpstr>Slajd 31</vt:lpstr>
      <vt:lpstr>Slajd 32</vt:lpstr>
      <vt:lpstr>Slajd 33</vt:lpstr>
      <vt:lpstr>Slajd 34</vt:lpstr>
      <vt:lpstr>Slajd 35</vt:lpstr>
      <vt:lpstr>Slajd 36</vt:lpstr>
      <vt:lpstr>Slajd 37</vt:lpstr>
      <vt:lpstr>Slajd 38</vt:lpstr>
      <vt:lpstr>Slajd 39</vt:lpstr>
      <vt:lpstr>Slajd 40</vt:lpstr>
    </vt:vector>
  </TitlesOfParts>
  <Company>UAM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Ćw. 2  Chemiczne składniki komórek zwierzęcych</dc:title>
  <dc:creator>Robert Sobkowiak</dc:creator>
  <cp:lastModifiedBy>Renia</cp:lastModifiedBy>
  <cp:revision>159</cp:revision>
  <dcterms:created xsi:type="dcterms:W3CDTF">2016-10-17T10:50:04Z</dcterms:created>
  <dcterms:modified xsi:type="dcterms:W3CDTF">2019-04-24T09:33:59Z</dcterms:modified>
</cp:coreProperties>
</file>