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1" r:id="rId2"/>
    <p:sldId id="256" r:id="rId3"/>
    <p:sldId id="280" r:id="rId4"/>
    <p:sldId id="288" r:id="rId5"/>
    <p:sldId id="287" r:id="rId6"/>
    <p:sldId id="282" r:id="rId7"/>
    <p:sldId id="289" r:id="rId8"/>
    <p:sldId id="299" r:id="rId9"/>
    <p:sldId id="307" r:id="rId10"/>
    <p:sldId id="296" r:id="rId11"/>
    <p:sldId id="303" r:id="rId12"/>
    <p:sldId id="306" r:id="rId13"/>
    <p:sldId id="286" r:id="rId14"/>
    <p:sldId id="309" r:id="rId15"/>
    <p:sldId id="284" r:id="rId16"/>
    <p:sldId id="304" r:id="rId17"/>
    <p:sldId id="294" r:id="rId18"/>
    <p:sldId id="295" r:id="rId19"/>
    <p:sldId id="308" r:id="rId20"/>
    <p:sldId id="290" r:id="rId21"/>
    <p:sldId id="297" r:id="rId22"/>
    <p:sldId id="291" r:id="rId23"/>
    <p:sldId id="298" r:id="rId24"/>
    <p:sldId id="292" r:id="rId25"/>
    <p:sldId id="293" r:id="rId26"/>
    <p:sldId id="305" r:id="rId27"/>
    <p:sldId id="283" r:id="rId28"/>
    <p:sldId id="300" r:id="rId29"/>
    <p:sldId id="302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DEA900"/>
    <a:srgbClr val="0322BD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0172" autoAdjust="0"/>
  </p:normalViewPr>
  <p:slideViewPr>
    <p:cSldViewPr>
      <p:cViewPr>
        <p:scale>
          <a:sx n="100" d="100"/>
          <a:sy n="100" d="100"/>
        </p:scale>
        <p:origin x="-21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F5D3-9AAA-4673-BD3B-A5603B01C25A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26502-B278-4DC7-8694-2AF66BDB68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5202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9894-31FB-46A0-AD39-6A878FCB4066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Odchylenie standardowe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mówi jak szeroko wartości jakiejś wielkości są rozrzucone wokół jej średniej. Im mniejsza wartość odchylenia tym obserwacje są bardziej skupione wokół średniej.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Błąd standardowy dla średniej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określa stopień dokładności, z jaką możemy określić wartość średniej arytmetycznej w populacji na podstawie wyznaczenia średniej w analizowanej próbie.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9894-31FB-46A0-AD39-6A878FCB4066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B5ED-439C-4808-B0BC-59AA8CC94C5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Biologia komórki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04F-D9EC-49A4-86B9-CD559C89E3FE}" type="slidenum">
              <a:rPr lang="pl-PL" smtClean="0"/>
              <a:pPr/>
              <a:t>1</a:t>
            </a:fld>
            <a:endParaRPr lang="pl-PL"/>
          </a:p>
        </p:txBody>
      </p:sp>
      <p:pic>
        <p:nvPicPr>
          <p:cNvPr id="5" name="Obraz 4" descr="Komórki róż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988840"/>
            <a:ext cx="5544616" cy="423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urfaceAreavsVolum_revis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9897" y="2348880"/>
            <a:ext cx="8640957" cy="2952327"/>
          </a:xfrm>
        </p:spPr>
      </p:pic>
      <p:sp>
        <p:nvSpPr>
          <p:cNvPr id="3" name="pole tekstowe 2"/>
          <p:cNvSpPr txBox="1"/>
          <p:nvPr/>
        </p:nvSpPr>
        <p:spPr>
          <a:xfrm>
            <a:off x="4283968" y="54452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smtClean="0"/>
              <a:t>P=</a:t>
            </a:r>
            <a:r>
              <a:rPr lang="el-GR" b="1" smtClean="0"/>
              <a:t>π</a:t>
            </a:r>
            <a:r>
              <a:rPr lang="pl-PL" b="1" dirty="0" smtClean="0"/>
              <a:t>r</a:t>
            </a:r>
            <a:r>
              <a:rPr lang="pl-PL" b="1" baseline="30000" dirty="0" smtClean="0"/>
              <a:t>2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236296" y="54452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V=</a:t>
            </a:r>
            <a:r>
              <a:rPr lang="pl-PL" b="1" baseline="30000" dirty="0" smtClean="0"/>
              <a:t>4</a:t>
            </a:r>
            <a:r>
              <a:rPr lang="pl-PL" b="1" dirty="0" smtClean="0"/>
              <a:t>/</a:t>
            </a:r>
            <a:r>
              <a:rPr lang="pl-PL" b="1" baseline="-25000" dirty="0" smtClean="0"/>
              <a:t>3</a:t>
            </a:r>
            <a:r>
              <a:rPr lang="el-GR" b="1" dirty="0" smtClean="0"/>
              <a:t>π</a:t>
            </a:r>
            <a:r>
              <a:rPr lang="pl-PL" b="1" dirty="0" smtClean="0"/>
              <a:t>r</a:t>
            </a:r>
            <a:r>
              <a:rPr lang="pl-PL" b="1" baseline="30000" dirty="0" smtClean="0"/>
              <a:t>3</a:t>
            </a:r>
            <a:endParaRPr lang="pl-PL" b="1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93304" y="4159621"/>
            <a:ext cx="6851104" cy="925563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>
              <a:spcBef>
                <a:spcPts val="0"/>
              </a:spcBef>
              <a:buNone/>
            </a:pPr>
            <a:endParaRPr lang="pl-PL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>
              <a:spcBef>
                <a:spcPts val="0"/>
              </a:spcBef>
              <a:buNone/>
            </a:pPr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oceny tych wartości służy stereologia.</a:t>
            </a:r>
          </a:p>
          <a:p>
            <a:pPr marL="0">
              <a:spcBef>
                <a:spcPts val="0"/>
              </a:spcBef>
            </a:pPr>
            <a:endParaRPr lang="pl-PL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1113125"/>
            <a:ext cx="70567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n w="11430"/>
              </a:rPr>
              <a:t>Poszczególne komórki i organelle mogą być zmienne. Z tego względu często nie interesuje nas wygląd i wymiary pojedynczej struktury, lecz wartości średnie danego typu struktur </a:t>
            </a:r>
          </a:p>
          <a:p>
            <a:pPr algn="ctr"/>
            <a:r>
              <a:rPr lang="pl-PL" sz="3200" dirty="0" smtClean="0">
                <a:ln w="11430"/>
              </a:rPr>
              <a:t>w danym typie komórek.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507288" cy="35612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/>
              <a:t>Trójwymiarowa </a:t>
            </a:r>
            <a:r>
              <a:rPr lang="pl-PL" sz="2800" u="sng" dirty="0" smtClean="0"/>
              <a:t>interpretacja</a:t>
            </a:r>
            <a:r>
              <a:rPr lang="pl-PL" sz="2800" dirty="0" smtClean="0"/>
              <a:t> dwuwymiarowych przekrojów struktur w oparciu o teorię prawdopodobieństwa.</a:t>
            </a: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2401277" y="1340768"/>
            <a:ext cx="43414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Stereologia - definicja</a:t>
            </a:r>
            <a:endParaRPr lang="pl-PL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zekroje obraz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80728"/>
            <a:ext cx="7282672" cy="425275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95536" y="5325015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Przy analizie dostatecznie dużej liczby przekrojów pole przekrojów brył jest proporcjonalne do ich objętości,  długość  linii przekrojów płaszczyzn jest  proporcjonalna do pola ich powierzchni, a liczba punktów przekrojów linii jest proporcjonalna do długości linii.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99592" y="26064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Na przekrojach struktury zmniejszone są o jeden wymiar.</a:t>
            </a:r>
            <a:endParaRPr lang="pl-PL" sz="2400" b="1" dirty="0">
              <a:ln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99592" y="26064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Na przekrojach struktury zmniejszone są o jeden wymiar.</a:t>
            </a:r>
            <a:endParaRPr lang="pl-PL" sz="2400" b="1" dirty="0">
              <a:ln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3" name="Łącznik prosty ze strzałką 32"/>
          <p:cNvCxnSpPr/>
          <p:nvPr/>
        </p:nvCxnSpPr>
        <p:spPr>
          <a:xfrm flipH="1">
            <a:off x="6406842" y="1551944"/>
            <a:ext cx="225426" cy="9891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a 64"/>
          <p:cNvGrpSpPr/>
          <p:nvPr/>
        </p:nvGrpSpPr>
        <p:grpSpPr>
          <a:xfrm>
            <a:off x="3851920" y="1412776"/>
            <a:ext cx="3744416" cy="4032448"/>
            <a:chOff x="3851920" y="1412776"/>
            <a:chExt cx="3744416" cy="4032448"/>
          </a:xfrm>
        </p:grpSpPr>
        <p:cxnSp>
          <p:nvCxnSpPr>
            <p:cNvPr id="47" name="Łącznik prosty 46"/>
            <p:cNvCxnSpPr/>
            <p:nvPr/>
          </p:nvCxnSpPr>
          <p:spPr>
            <a:xfrm>
              <a:off x="4773622" y="3273906"/>
              <a:ext cx="0" cy="4652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/>
            <p:cNvCxnSpPr/>
            <p:nvPr/>
          </p:nvCxnSpPr>
          <p:spPr>
            <a:xfrm>
              <a:off x="4773622" y="3997679"/>
              <a:ext cx="0" cy="4652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Łącznik prosty 48"/>
            <p:cNvCxnSpPr/>
            <p:nvPr/>
          </p:nvCxnSpPr>
          <p:spPr>
            <a:xfrm>
              <a:off x="4773622" y="4721451"/>
              <a:ext cx="0" cy="4652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52"/>
            <p:cNvCxnSpPr/>
            <p:nvPr/>
          </p:nvCxnSpPr>
          <p:spPr>
            <a:xfrm>
              <a:off x="6386602" y="2601831"/>
              <a:ext cx="0" cy="4652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ównoległobok 9"/>
            <p:cNvSpPr/>
            <p:nvPr/>
          </p:nvSpPr>
          <p:spPr>
            <a:xfrm>
              <a:off x="3909526" y="2084851"/>
              <a:ext cx="3686810" cy="516981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6" name="Łącznik prosty 45"/>
            <p:cNvCxnSpPr/>
            <p:nvPr/>
          </p:nvCxnSpPr>
          <p:spPr>
            <a:xfrm>
              <a:off x="4773622" y="2601831"/>
              <a:ext cx="0" cy="4652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ównoległobok 6"/>
            <p:cNvSpPr/>
            <p:nvPr/>
          </p:nvSpPr>
          <p:spPr>
            <a:xfrm>
              <a:off x="3909526" y="1412776"/>
              <a:ext cx="3686810" cy="516981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Równoległobok 10"/>
            <p:cNvSpPr/>
            <p:nvPr/>
          </p:nvSpPr>
          <p:spPr>
            <a:xfrm>
              <a:off x="3909526" y="2756925"/>
              <a:ext cx="3686810" cy="516981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Równoległobok 11"/>
            <p:cNvSpPr/>
            <p:nvPr/>
          </p:nvSpPr>
          <p:spPr>
            <a:xfrm>
              <a:off x="3851920" y="3480698"/>
              <a:ext cx="3686810" cy="516981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Równoległobok 12"/>
            <p:cNvSpPr/>
            <p:nvPr/>
          </p:nvSpPr>
          <p:spPr>
            <a:xfrm>
              <a:off x="3851920" y="4204471"/>
              <a:ext cx="3686810" cy="516981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Równoległobok 13"/>
            <p:cNvSpPr/>
            <p:nvPr/>
          </p:nvSpPr>
          <p:spPr>
            <a:xfrm>
              <a:off x="3851920" y="4928243"/>
              <a:ext cx="3686810" cy="516981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6" name="Łącznik prosty 15"/>
            <p:cNvCxnSpPr/>
            <p:nvPr/>
          </p:nvCxnSpPr>
          <p:spPr>
            <a:xfrm>
              <a:off x="4773622" y="1929757"/>
              <a:ext cx="0" cy="4652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ipsa 37"/>
            <p:cNvSpPr/>
            <p:nvPr/>
          </p:nvSpPr>
          <p:spPr>
            <a:xfrm>
              <a:off x="4742886" y="1619568"/>
              <a:ext cx="57606" cy="516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Elipsa 49"/>
            <p:cNvSpPr/>
            <p:nvPr/>
          </p:nvSpPr>
          <p:spPr>
            <a:xfrm>
              <a:off x="6328995" y="1619568"/>
              <a:ext cx="57606" cy="516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51" name="Łącznik prosty 50"/>
            <p:cNvCxnSpPr/>
            <p:nvPr/>
          </p:nvCxnSpPr>
          <p:spPr>
            <a:xfrm>
              <a:off x="6368160" y="1929757"/>
              <a:ext cx="0" cy="4652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Łącznik prosty ze strzałką 18"/>
          <p:cNvCxnSpPr/>
          <p:nvPr/>
        </p:nvCxnSpPr>
        <p:spPr>
          <a:xfrm flipH="1">
            <a:off x="4811277" y="1548560"/>
            <a:ext cx="225426" cy="9891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H="1">
            <a:off x="4788195" y="2296129"/>
            <a:ext cx="225426" cy="9891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4788704" y="2968204"/>
            <a:ext cx="225426" cy="9891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H="1">
            <a:off x="4784934" y="3640279"/>
            <a:ext cx="225426" cy="9891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H="1">
            <a:off x="4784934" y="4364051"/>
            <a:ext cx="225426" cy="9891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H="1">
            <a:off x="4789754" y="5084440"/>
            <a:ext cx="225426" cy="9891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H="1">
            <a:off x="6383760" y="2299513"/>
            <a:ext cx="225426" cy="9891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flipH="1">
            <a:off x="6384269" y="2971588"/>
            <a:ext cx="225426" cy="9891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ześcian 43"/>
          <p:cNvSpPr/>
          <p:nvPr/>
        </p:nvSpPr>
        <p:spPr>
          <a:xfrm>
            <a:off x="1115616" y="2276872"/>
            <a:ext cx="1512168" cy="2304256"/>
          </a:xfrm>
          <a:prstGeom prst="cub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ole tekstowe 57"/>
          <p:cNvSpPr txBox="1"/>
          <p:nvPr/>
        </p:nvSpPr>
        <p:spPr>
          <a:xfrm>
            <a:off x="467544" y="5590981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Przy analizie dostatecznie dużej liczby </a:t>
            </a:r>
            <a:r>
              <a:rPr lang="pl-PL" dirty="0" smtClean="0"/>
              <a:t>przekrojów </a:t>
            </a:r>
            <a:r>
              <a:rPr lang="pl-PL" dirty="0" smtClean="0"/>
              <a:t>liczba punktów przekrojów linii jest proporcjonalna do długości linii.</a:t>
            </a:r>
            <a:endParaRPr lang="pl-PL" dirty="0"/>
          </a:p>
        </p:txBody>
      </p:sp>
      <p:cxnSp>
        <p:nvCxnSpPr>
          <p:cNvPr id="59" name="Łącznik prosty 58"/>
          <p:cNvCxnSpPr/>
          <p:nvPr/>
        </p:nvCxnSpPr>
        <p:spPr>
          <a:xfrm>
            <a:off x="1610147" y="2469187"/>
            <a:ext cx="0" cy="16894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60"/>
          <p:cNvCxnSpPr/>
          <p:nvPr/>
        </p:nvCxnSpPr>
        <p:spPr>
          <a:xfrm>
            <a:off x="1979712" y="2483371"/>
            <a:ext cx="0" cy="6575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a 62"/>
          <p:cNvSpPr/>
          <p:nvPr/>
        </p:nvSpPr>
        <p:spPr>
          <a:xfrm>
            <a:off x="1576684" y="2441198"/>
            <a:ext cx="57606" cy="516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1948448" y="2441198"/>
            <a:ext cx="57606" cy="516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iatki stereologicz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8105483" cy="410445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1600" y="47667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Pomiary nieregularnych powierzchni czy długości krzywych linii na przekrojach są czasochłonne . Wobec tego wprowadzono pewne pomiary reprezentatywne, w których oblicza się objętość brył czy powierzchnie płaszczyzn.  W tym celu wykorzystuje się odpowiednie siatki pomiarowe.</a:t>
            </a:r>
            <a:endParaRPr lang="pl-P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3264" y="2287413"/>
            <a:ext cx="7859216" cy="250973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2400" b="1" dirty="0" smtClean="0"/>
              <a:t>Ćw. 19</a:t>
            </a:r>
            <a:r>
              <a:rPr lang="pl-PL" sz="2400" dirty="0" smtClean="0"/>
              <a:t>. Porównanie objętości względnej jąder </a:t>
            </a:r>
            <a:r>
              <a:rPr lang="pl-PL" sz="2400" dirty="0" err="1" smtClean="0"/>
              <a:t>hepatocytów</a:t>
            </a:r>
            <a:r>
              <a:rPr lang="pl-PL" sz="2400" dirty="0" smtClean="0"/>
              <a:t> i komórek </a:t>
            </a:r>
            <a:r>
              <a:rPr lang="pl-PL" sz="2400" dirty="0" err="1" smtClean="0"/>
              <a:t>egzokrynowych</a:t>
            </a:r>
            <a:r>
              <a:rPr lang="pl-PL" sz="2400" dirty="0" smtClean="0"/>
              <a:t> trzustki.</a:t>
            </a:r>
          </a:p>
          <a:p>
            <a:pPr>
              <a:spcAft>
                <a:spcPts val="1200"/>
              </a:spcAft>
            </a:pPr>
            <a:r>
              <a:rPr lang="pl-PL" sz="2400" b="1" dirty="0" smtClean="0"/>
              <a:t>Ćw. 21</a:t>
            </a:r>
            <a:r>
              <a:rPr lang="pl-PL" sz="2400" dirty="0" smtClean="0"/>
              <a:t>. Pomiar powierzchni względnej otoczki jądrowej.</a:t>
            </a:r>
          </a:p>
          <a:p>
            <a:pPr>
              <a:spcAft>
                <a:spcPts val="1200"/>
              </a:spcAft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Ćw. 23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. Pomiar przeciętnej średnicy kulistych jąder.</a:t>
            </a:r>
            <a:endParaRPr lang="pl-P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606361" y="900009"/>
            <a:ext cx="39312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19, 21, 23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wzor na objetosc i p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0167" y="0"/>
            <a:ext cx="58161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rzykladowa komork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87546" y="-1"/>
            <a:ext cx="5475588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tereologia.png"/>
          <p:cNvPicPr>
            <a:picLocks noChangeAspect="1"/>
          </p:cNvPicPr>
          <p:nvPr/>
        </p:nvPicPr>
        <p:blipFill>
          <a:blip r:embed="rId3" cstate="print"/>
          <a:srcRect l="11615" r="37205" b="35827"/>
          <a:stretch>
            <a:fillRect/>
          </a:stretch>
        </p:blipFill>
        <p:spPr>
          <a:xfrm>
            <a:off x="2195736" y="1268760"/>
            <a:ext cx="4104456" cy="321654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87624" y="507589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Siatka pomiarowa do pomiarów </a:t>
            </a:r>
            <a:r>
              <a:rPr lang="pl-PL" sz="24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sterologicznych</a:t>
            </a:r>
            <a:r>
              <a:rPr lang="pl-PL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– ćw. 19 i 21 </a:t>
            </a:r>
            <a:endParaRPr lang="pl-PL" sz="2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7088832" cy="2232248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schemeClr val="tx1"/>
                </a:solidFill>
              </a:rPr>
              <a:t>Wymiary liniowe komórek i organelli.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schemeClr val="tx1"/>
                </a:solidFill>
              </a:rPr>
              <a:t>Podstawowe zasady pomiarów morfometrycznych.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schemeClr val="tx1"/>
                </a:solidFill>
              </a:rPr>
              <a:t>Powierzchnia i objętość względna wybranych struktur komórkowych.</a:t>
            </a:r>
          </a:p>
        </p:txBody>
      </p:sp>
      <p:sp>
        <p:nvSpPr>
          <p:cNvPr id="4" name="Prostokąt 3"/>
          <p:cNvSpPr/>
          <p:nvPr/>
        </p:nvSpPr>
        <p:spPr>
          <a:xfrm>
            <a:off x="971600" y="692696"/>
            <a:ext cx="71287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Ćwiczenie </a:t>
            </a:r>
            <a:r>
              <a:rPr lang="pl-PL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nr 4</a:t>
            </a:r>
            <a:endParaRPr lang="pl-PL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Stereologia – </a:t>
            </a:r>
          </a:p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ilościowa metoda interpretacji </a:t>
            </a:r>
          </a:p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obrazów mikroskopowych</a:t>
            </a:r>
            <a:endParaRPr lang="pl-PL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SD i S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65973"/>
          <a:stretch>
            <a:fillRect/>
          </a:stretch>
        </p:blipFill>
        <p:spPr>
          <a:xfrm>
            <a:off x="971600" y="764704"/>
            <a:ext cx="6766574" cy="3528392"/>
          </a:xfrm>
        </p:spPr>
      </p:pic>
      <p:pic>
        <p:nvPicPr>
          <p:cNvPr id="3" name="Symbol zastępczy zawartości 4" descr="SD i SE.png"/>
          <p:cNvPicPr>
            <a:picLocks noChangeAspect="1"/>
          </p:cNvPicPr>
          <p:nvPr/>
        </p:nvPicPr>
        <p:blipFill>
          <a:blip r:embed="rId3" cstate="print"/>
          <a:srcRect t="33863" b="60151"/>
          <a:stretch>
            <a:fillRect/>
          </a:stretch>
        </p:blipFill>
        <p:spPr>
          <a:xfrm>
            <a:off x="971600" y="5328592"/>
            <a:ext cx="6766574" cy="62068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123728" y="2809503"/>
            <a:ext cx="56166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971600" y="2996952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71600" y="2862461"/>
            <a:ext cx="6768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300" b="1" dirty="0" smtClean="0">
                <a:solidFill>
                  <a:srgbClr val="0322BD"/>
                </a:solidFill>
              </a:rPr>
              <a:t>Odchylenie standardowe </a:t>
            </a:r>
            <a:r>
              <a:rPr lang="pl-PL" sz="1300" i="1" dirty="0" smtClean="0">
                <a:solidFill>
                  <a:srgbClr val="0322BD"/>
                </a:solidFill>
              </a:rPr>
              <a:t>mówi jak szeroko wartości jakiejś wielkości są rozrzucone wokół jej średniej. Im mniejsza wartość odchylenia tym obserwacje są bardziej skupione wokół średniej.</a:t>
            </a:r>
          </a:p>
        </p:txBody>
      </p:sp>
      <p:cxnSp>
        <p:nvCxnSpPr>
          <p:cNvPr id="12" name="Łącznik prosty 11"/>
          <p:cNvCxnSpPr/>
          <p:nvPr/>
        </p:nvCxnSpPr>
        <p:spPr>
          <a:xfrm>
            <a:off x="1691680" y="1412776"/>
            <a:ext cx="20882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V="1">
            <a:off x="1566714" y="2353072"/>
            <a:ext cx="2880320" cy="19050"/>
          </a:xfrm>
          <a:prstGeom prst="line">
            <a:avLst/>
          </a:prstGeom>
          <a:ln w="28575">
            <a:solidFill>
              <a:srgbClr val="032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971600" y="4293096"/>
            <a:ext cx="67687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300" b="1" dirty="0" smtClean="0">
                <a:solidFill>
                  <a:srgbClr val="C00000"/>
                </a:solidFill>
              </a:rPr>
              <a:t>Błąd standardowy dla średniej </a:t>
            </a:r>
            <a:r>
              <a:rPr lang="pl-PL" sz="1300" dirty="0" smtClean="0">
                <a:solidFill>
                  <a:srgbClr val="C00000"/>
                </a:solidFill>
              </a:rPr>
              <a:t> </a:t>
            </a:r>
            <a:r>
              <a:rPr lang="pl-PL" sz="1300" i="1" dirty="0" smtClean="0">
                <a:solidFill>
                  <a:srgbClr val="C00000"/>
                </a:solidFill>
              </a:rPr>
              <a:t>określa stopień dokładności, z jaką możemy określić wartość średniej arytmetycznej w populacji generalnej na podstawie wyznaczenia średniej w analizowanej próbie.</a:t>
            </a:r>
          </a:p>
        </p:txBody>
      </p:sp>
      <p:cxnSp>
        <p:nvCxnSpPr>
          <p:cNvPr id="16" name="Łącznik prosty 15"/>
          <p:cNvCxnSpPr/>
          <p:nvPr/>
        </p:nvCxnSpPr>
        <p:spPr>
          <a:xfrm flipV="1">
            <a:off x="1547664" y="4024114"/>
            <a:ext cx="324036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644008" y="5733256"/>
            <a:ext cx="31683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971600" y="5229200"/>
            <a:ext cx="6840760" cy="864096"/>
          </a:xfrm>
          <a:prstGeom prst="roundRect">
            <a:avLst/>
          </a:prstGeom>
          <a:noFill/>
          <a:ln>
            <a:solidFill>
              <a:srgbClr val="DE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ocialresearchmethods.net/kb/Assets/images/stat_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7994484" cy="5382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SD i S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7765" b="11541"/>
          <a:stretch>
            <a:fillRect/>
          </a:stretch>
        </p:blipFill>
        <p:spPr>
          <a:xfrm>
            <a:off x="971600" y="980728"/>
            <a:ext cx="6766574" cy="5256584"/>
          </a:xfrm>
        </p:spPr>
      </p:pic>
      <p:sp>
        <p:nvSpPr>
          <p:cNvPr id="4" name="Prostokąt zaokrąglony 3"/>
          <p:cNvSpPr/>
          <p:nvPr/>
        </p:nvSpPr>
        <p:spPr>
          <a:xfrm>
            <a:off x="3923928" y="4077072"/>
            <a:ext cx="576064" cy="288032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971600" y="980728"/>
            <a:ext cx="3672408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ocialresearchmethods.net/kb/Assets/images/stat_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490247" cy="5616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jednostk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-9186"/>
            <a:ext cx="3575534" cy="68671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jednostk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46322" y="-10540552"/>
            <a:ext cx="9290322" cy="17843028"/>
          </a:xfrm>
        </p:spPr>
      </p:pic>
      <p:sp>
        <p:nvSpPr>
          <p:cNvPr id="5" name="Prostokąt zaokrąglony 4"/>
          <p:cNvSpPr/>
          <p:nvPr/>
        </p:nvSpPr>
        <p:spPr>
          <a:xfrm>
            <a:off x="0" y="3429000"/>
            <a:ext cx="2411760" cy="1296144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3264" y="1844824"/>
            <a:ext cx="7859216" cy="423793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Ćw. 19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. Porównanie objętości względnej jąder </a:t>
            </a:r>
            <a:r>
              <a:rPr lang="pl-PL" sz="2400" dirty="0" err="1" smtClean="0">
                <a:solidFill>
                  <a:schemeClr val="bg1">
                    <a:lumMod val="50000"/>
                  </a:schemeClr>
                </a:solidFill>
              </a:rPr>
              <a:t>hepatocytów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i komórek </a:t>
            </a:r>
            <a:r>
              <a:rPr lang="pl-PL" sz="2400" dirty="0" err="1" smtClean="0">
                <a:solidFill>
                  <a:schemeClr val="bg1">
                    <a:lumMod val="50000"/>
                  </a:schemeClr>
                </a:solidFill>
              </a:rPr>
              <a:t>egzokrynowych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trzustki.</a:t>
            </a:r>
          </a:p>
          <a:p>
            <a:pPr>
              <a:spcAft>
                <a:spcPts val="1200"/>
              </a:spcAft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Ćw. 21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. Pomiar powierzchni względnej otoczki jądrowej.</a:t>
            </a:r>
          </a:p>
          <a:p>
            <a:pPr>
              <a:spcAft>
                <a:spcPts val="1200"/>
              </a:spcAft>
            </a:pPr>
            <a:r>
              <a:rPr lang="pl-PL" sz="2400" b="1" dirty="0" smtClean="0"/>
              <a:t>Ćw. 23</a:t>
            </a:r>
            <a:r>
              <a:rPr lang="pl-PL" sz="2400" dirty="0" smtClean="0"/>
              <a:t>. Pomiar przeciętnej średnicy kulistych jąder.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pl-PL" sz="20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Średnicę jąder mierzymy na zdjęciach linijką w </a:t>
            </a:r>
            <a:r>
              <a:rPr lang="pl-PL" sz="20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cm</a:t>
            </a:r>
            <a:r>
              <a:rPr lang="pl-PL" sz="20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.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pl-PL" sz="20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Uzyskany wynik mnożymy przez 10 000, aby zamienić cm na µm.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pl-PL" sz="20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Następnie dzielimy go przez  15 000 odpowiadające wartości powiększenia mikroskopu. </a:t>
            </a:r>
            <a:endParaRPr lang="pl-PL" sz="2000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606361" y="683985"/>
            <a:ext cx="39312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19, 21, 23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rzekroje pecherzykow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13427" y="2717131"/>
            <a:ext cx="4517145" cy="2292101"/>
          </a:xfrm>
        </p:spPr>
      </p:pic>
      <p:pic>
        <p:nvPicPr>
          <p:cNvPr id="5" name="Obraz 4" descr="Histogram kul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266" y="692696"/>
            <a:ext cx="8137178" cy="590465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051720" y="120894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Środek klasy o największej liczebności jest przeciętną średnicą jądra.</a:t>
            </a:r>
            <a:endParaRPr lang="pl-PL" sz="2000" dirty="0">
              <a:ln>
                <a:solidFill>
                  <a:schemeClr val="tx1"/>
                </a:solidFill>
              </a:ln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równanie morfometrii i stereologii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5049" y="1700808"/>
            <a:ext cx="3140656" cy="2808312"/>
          </a:xfrm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6024" y="1489288"/>
          <a:ext cx="8676456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960"/>
                <a:gridCol w="2520280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Cecha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Morfometria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Stereologia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Poziom makro, mikro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Pomiar</a:t>
                      </a:r>
                      <a:r>
                        <a:rPr lang="pl-PL" baseline="0" dirty="0" smtClean="0"/>
                        <a:t> w płaszczyźnie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Informacja 3D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tak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Korzystanie z przyrządów mierniczych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Jednostka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ym typeface="Symbol"/>
                        </a:rPr>
                        <a:t></a:t>
                      </a:r>
                      <a:r>
                        <a:rPr lang="pl-PL" dirty="0" err="1" smtClean="0"/>
                        <a:t>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ym typeface="Symbol"/>
                        </a:rPr>
                        <a:t></a:t>
                      </a:r>
                      <a:r>
                        <a:rPr lang="pl-PL" dirty="0" err="1" smtClean="0"/>
                        <a:t>m</a:t>
                      </a:r>
                      <a:r>
                        <a:rPr lang="pl-PL" dirty="0" smtClean="0"/>
                        <a:t>/</a:t>
                      </a:r>
                      <a:r>
                        <a:rPr lang="pl-PL" dirty="0" smtClean="0">
                          <a:sym typeface="Symbol"/>
                        </a:rPr>
                        <a:t></a:t>
                      </a:r>
                      <a:r>
                        <a:rPr lang="pl-PL" dirty="0" smtClean="0"/>
                        <a:t>m</a:t>
                      </a:r>
                      <a:r>
                        <a:rPr lang="pl-PL" baseline="30000" dirty="0" smtClean="0"/>
                        <a:t>3</a:t>
                      </a:r>
                      <a:endParaRPr lang="pl-PL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Serie skrawków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niekonieczne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Obliczenia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proste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skomplikowane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Metody</a:t>
                      </a:r>
                      <a:r>
                        <a:rPr lang="pl-PL" baseline="0" dirty="0" smtClean="0"/>
                        <a:t> statystyczne z wykorzystaniem  rachunku prawdopodobieństwa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Ułatwienia</a:t>
                      </a:r>
                      <a:r>
                        <a:rPr lang="pl-PL" baseline="0" dirty="0" smtClean="0"/>
                        <a:t> w analizie obrazu (automatyczne programy komputerowe)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zazwyczaj 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zazwyczaj</a:t>
                      </a:r>
                      <a:r>
                        <a:rPr lang="pl-PL" baseline="0" dirty="0" smtClean="0"/>
                        <a:t> 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Stosowane testy statystyczne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parametryczne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nieparametryczne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1444606" y="404664"/>
            <a:ext cx="6254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Morfometria </a:t>
            </a:r>
            <a:r>
              <a:rPr lang="pl-PL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versus</a:t>
            </a:r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Stereologia</a:t>
            </a:r>
            <a:endParaRPr lang="pl-PL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Dziękuję za uwagę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04F-D9EC-49A4-86B9-CD559C89E3FE}" type="slidenum">
              <a:rPr lang="pl-PL" smtClean="0"/>
              <a:pPr/>
              <a:t>29</a:t>
            </a:fld>
            <a:endParaRPr lang="pl-PL"/>
          </a:p>
        </p:txBody>
      </p:sp>
      <p:pic>
        <p:nvPicPr>
          <p:cNvPr id="2050" name="Picture 2" descr="Znalezione obrazy dla zapytania komór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3960440" cy="4137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3264" y="2287413"/>
            <a:ext cx="7859216" cy="250973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2400" b="1" dirty="0" smtClean="0"/>
              <a:t>Ćw. 19</a:t>
            </a:r>
            <a:r>
              <a:rPr lang="pl-PL" sz="2400" dirty="0" smtClean="0"/>
              <a:t>. Porównanie objętości względnej jąder </a:t>
            </a:r>
            <a:r>
              <a:rPr lang="pl-PL" sz="2400" dirty="0" err="1" smtClean="0"/>
              <a:t>hepatocytów</a:t>
            </a:r>
            <a:r>
              <a:rPr lang="pl-PL" sz="2400" dirty="0" smtClean="0"/>
              <a:t> i komórek </a:t>
            </a:r>
            <a:r>
              <a:rPr lang="pl-PL" sz="2400" dirty="0" err="1" smtClean="0"/>
              <a:t>egzokrynowych</a:t>
            </a:r>
            <a:r>
              <a:rPr lang="pl-PL" sz="2400" dirty="0" smtClean="0"/>
              <a:t> trzustki.</a:t>
            </a:r>
          </a:p>
          <a:p>
            <a:pPr>
              <a:spcAft>
                <a:spcPts val="1200"/>
              </a:spcAft>
            </a:pPr>
            <a:r>
              <a:rPr lang="pl-PL" sz="2400" b="1" dirty="0" smtClean="0"/>
              <a:t>Ćw. 21</a:t>
            </a:r>
            <a:r>
              <a:rPr lang="pl-PL" sz="2400" dirty="0" smtClean="0"/>
              <a:t>. Pomiar powierzchni względnej otoczki jądrowej.</a:t>
            </a:r>
          </a:p>
          <a:p>
            <a:pPr>
              <a:spcAft>
                <a:spcPts val="1200"/>
              </a:spcAft>
            </a:pPr>
            <a:r>
              <a:rPr lang="pl-PL" sz="2400" b="1" dirty="0" smtClean="0"/>
              <a:t>Ćw. 23</a:t>
            </a:r>
            <a:r>
              <a:rPr lang="pl-PL" sz="2400" dirty="0" smtClean="0"/>
              <a:t>. Pomiar przeciętnej średnicy kulistych jąder.</a:t>
            </a:r>
            <a:endParaRPr lang="pl-PL" sz="2400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606361" y="900009"/>
            <a:ext cx="39312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19, 21, 23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lona mikroskop elektronowy.png"/>
          <p:cNvPicPr>
            <a:picLocks noChangeAspect="1"/>
          </p:cNvPicPr>
          <p:nvPr/>
        </p:nvPicPr>
        <p:blipFill>
          <a:blip r:embed="rId3" cstate="print"/>
          <a:srcRect b="2197"/>
          <a:stretch>
            <a:fillRect/>
          </a:stretch>
        </p:blipFill>
        <p:spPr>
          <a:xfrm>
            <a:off x="0" y="1124744"/>
            <a:ext cx="914400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przekroje bl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624"/>
            <a:ext cx="8662502" cy="6792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299" y="116632"/>
            <a:ext cx="2523840" cy="544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6660232" cy="480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zekroje pecherzyk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053" y="1340768"/>
            <a:ext cx="8798380" cy="44644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d sections 2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211522"/>
            <a:ext cx="4320480" cy="6444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507288" cy="11521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/>
              <a:t>Metody pomiarów i opis obiektów na podstawie tych pomiarów. </a:t>
            </a: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2248639" y="836712"/>
            <a:ext cx="4646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Morfometria - definicja</a:t>
            </a:r>
            <a:endParaRPr lang="pl-PL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131840" y="573325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322BD"/>
                </a:solidFill>
              </a:rPr>
              <a:t>Rozmaz krwi ludzkiej</a:t>
            </a:r>
            <a:endParaRPr lang="pl-PL" sz="2000" b="1" dirty="0">
              <a:solidFill>
                <a:srgbClr val="0322BD"/>
              </a:solidFill>
            </a:endParaRPr>
          </a:p>
        </p:txBody>
      </p:sp>
      <p:pic>
        <p:nvPicPr>
          <p:cNvPr id="8" name="Obraz 7" descr="krew pom. pow. tr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034640"/>
            <a:ext cx="3279648" cy="2194560"/>
          </a:xfrm>
          <a:prstGeom prst="rect">
            <a:avLst/>
          </a:prstGeom>
        </p:spPr>
      </p:pic>
      <p:pic>
        <p:nvPicPr>
          <p:cNvPr id="9" name="Obraz 8" descr="krew pom. p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046835"/>
            <a:ext cx="3255362" cy="218236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475656" y="456138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322BD"/>
                </a:solidFill>
              </a:rPr>
              <a:t>Limfocyty</a:t>
            </a:r>
            <a:endParaRPr lang="pl-PL" sz="1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220072" y="484941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322BD"/>
                </a:solidFill>
              </a:rPr>
              <a:t>Monocyty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517</Words>
  <Application>Microsoft Office PowerPoint</Application>
  <PresentationFormat>Pokaz na ekranie (4:3)</PresentationFormat>
  <Paragraphs>113</Paragraphs>
  <Slides>29</Slides>
  <Notes>29</Notes>
  <HiddenSlides>3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Biologia komórki</vt:lpstr>
      <vt:lpstr>Slajd 2</vt:lpstr>
      <vt:lpstr>ćw. 19, 21, 23 (Skrypt)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ćw. 19, 21, 23 (Skrypt)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ćw. 19, 21, 23 (Skrypt)</vt:lpstr>
      <vt:lpstr>Slajd 27</vt:lpstr>
      <vt:lpstr>Slajd 28</vt:lpstr>
      <vt:lpstr>Dziękuję za uwagę</vt:lpstr>
    </vt:vector>
  </TitlesOfParts>
  <Company>UAM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Ćw. 2  Chemiczne składniki komórek zwierzęcych</dc:title>
  <dc:creator>Robert Sobkowiak</dc:creator>
  <cp:lastModifiedBy>Renia</cp:lastModifiedBy>
  <cp:revision>113</cp:revision>
  <dcterms:created xsi:type="dcterms:W3CDTF">2016-10-17T10:50:04Z</dcterms:created>
  <dcterms:modified xsi:type="dcterms:W3CDTF">2019-05-15T12:26:28Z</dcterms:modified>
</cp:coreProperties>
</file>