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5" r:id="rId2"/>
    <p:sldId id="256" r:id="rId3"/>
    <p:sldId id="285" r:id="rId4"/>
    <p:sldId id="293" r:id="rId5"/>
    <p:sldId id="298" r:id="rId6"/>
    <p:sldId id="284" r:id="rId7"/>
    <p:sldId id="282" r:id="rId8"/>
    <p:sldId id="287" r:id="rId9"/>
    <p:sldId id="304" r:id="rId10"/>
    <p:sldId id="302" r:id="rId11"/>
    <p:sldId id="299" r:id="rId12"/>
    <p:sldId id="306" r:id="rId13"/>
    <p:sldId id="305" r:id="rId14"/>
    <p:sldId id="289" r:id="rId15"/>
    <p:sldId id="290" r:id="rId16"/>
    <p:sldId id="291" r:id="rId17"/>
    <p:sldId id="307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70C0"/>
    <a:srgbClr val="6666FF"/>
    <a:srgbClr val="00FF00"/>
    <a:srgbClr val="D7E5F5"/>
    <a:srgbClr val="CCECFF"/>
    <a:srgbClr val="CCCCFF"/>
    <a:srgbClr val="9999FF"/>
    <a:srgbClr val="FF99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437" autoAdjust="0"/>
  </p:normalViewPr>
  <p:slideViewPr>
    <p:cSldViewPr>
      <p:cViewPr>
        <p:scale>
          <a:sx n="100" d="100"/>
          <a:sy n="100" d="100"/>
        </p:scale>
        <p:origin x="-29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3F5D3-9AAA-4673-BD3B-A5603B01C25A}" type="datetimeFigureOut">
              <a:rPr lang="pl-PL" smtClean="0"/>
              <a:pPr/>
              <a:t>2019-06-29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26502-B278-4DC7-8694-2AF66BDB685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9894-31FB-46A0-AD39-6A878FCB4066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Lizosomy</a:t>
            </a:r>
            <a:r>
              <a:rPr lang="pl-PL" dirty="0" smtClean="0"/>
              <a:t> są głównymi</a:t>
            </a:r>
            <a:r>
              <a:rPr lang="pl-PL" baseline="0" dirty="0" smtClean="0"/>
              <a:t> organellami trawiennymi komórki, zawierają liczne specyficzne enzymy – hydrolazy, które degradują białka, lipidy, cukry i kwasy nukleinowe. Cząsteczki podstawowe zdegradowanych białek – aminokwasy lub kwasów nukleinowych – nukleotydy dyfundują przez błonę </a:t>
            </a:r>
            <a:r>
              <a:rPr lang="pl-PL" baseline="0" dirty="0" err="1" smtClean="0"/>
              <a:t>lizosomu</a:t>
            </a:r>
            <a:r>
              <a:rPr lang="pl-PL" baseline="0" dirty="0" smtClean="0"/>
              <a:t> do </a:t>
            </a:r>
            <a:r>
              <a:rPr lang="pl-PL" baseline="0" dirty="0" err="1" smtClean="0"/>
              <a:t>cytosolu</a:t>
            </a:r>
            <a:r>
              <a:rPr lang="pl-PL" baseline="0" dirty="0" smtClean="0"/>
              <a:t> i zostają ponownie włączone w proces syntezy tych związków.</a:t>
            </a:r>
          </a:p>
          <a:p>
            <a:r>
              <a:rPr lang="pl-PL" baseline="0" dirty="0" smtClean="0"/>
              <a:t>Lizosomy są pęcherzykami zamkniętymi pojedyncza błoną o specyficznej i unikatowej budowie. Podstawowa cecha lizosomów jest niski odczyn ich wnętrzu (</a:t>
            </a:r>
            <a:r>
              <a:rPr lang="pl-PL" baseline="0" dirty="0" err="1" smtClean="0"/>
              <a:t>pH</a:t>
            </a:r>
            <a:r>
              <a:rPr lang="pl-PL" baseline="0" dirty="0" smtClean="0"/>
              <a:t> około 5,0). Utrzymanie niskiego </a:t>
            </a:r>
            <a:r>
              <a:rPr lang="pl-PL" baseline="0" dirty="0" err="1" smtClean="0"/>
              <a:t>pH</a:t>
            </a:r>
            <a:r>
              <a:rPr lang="pl-PL" baseline="0" dirty="0" smtClean="0"/>
              <a:t> w lizosomach jest możliwe dzięki  obecności zależnej od ATP pompy protonowej, która generuje duże stężenie protonów we wnętrzu </a:t>
            </a:r>
            <a:r>
              <a:rPr lang="pl-PL" baseline="0" dirty="0" err="1" smtClean="0"/>
              <a:t>lizosomu</a:t>
            </a:r>
            <a:r>
              <a:rPr lang="pl-PL" baseline="0" dirty="0" smtClean="0"/>
              <a:t>. Dzięki działaniu tej pompy, stężenie protonów w lizosomach jest 100 razy większe niż w otaczającej cytoplazmie. Jest warunek to bezwzględny poprawnego funkcjonowania hydrolaz </a:t>
            </a:r>
            <a:r>
              <a:rPr lang="pl-PL" baseline="0" dirty="0" err="1" smtClean="0"/>
              <a:t>lizosomowych</a:t>
            </a:r>
            <a:r>
              <a:rPr lang="pl-PL" baseline="0" dirty="0" smtClean="0"/>
              <a:t>. W przypadku uszkodzenia błony </a:t>
            </a:r>
            <a:r>
              <a:rPr lang="pl-PL" baseline="0" dirty="0" err="1" smtClean="0"/>
              <a:t>lizosomu</a:t>
            </a:r>
            <a:r>
              <a:rPr lang="pl-PL" baseline="0" dirty="0" smtClean="0"/>
              <a:t> jego zawartość miesza się z zasadowym </a:t>
            </a:r>
            <a:r>
              <a:rPr lang="pl-PL" baseline="0" dirty="0" err="1" smtClean="0"/>
              <a:t>cytosolem</a:t>
            </a:r>
            <a:r>
              <a:rPr lang="pl-PL" baseline="0" dirty="0" smtClean="0"/>
              <a:t> (</a:t>
            </a:r>
            <a:r>
              <a:rPr lang="pl-PL" baseline="0" dirty="0" err="1" smtClean="0"/>
              <a:t>pH</a:t>
            </a:r>
            <a:r>
              <a:rPr lang="pl-PL" baseline="0" dirty="0" smtClean="0"/>
              <a:t> 7,0-7,3) i zwarte w nim hydrolazy zostają natychmiast pozbawione właściwości litycznych, nie zagrażając składnikom cytoplazmy.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Lizosomy</a:t>
            </a:r>
            <a:r>
              <a:rPr lang="pl-PL" dirty="0" smtClean="0"/>
              <a:t> uczestniczą w trawieniu cząstek pobranych przez komórkę na drodze endocytozy. Lizosomy prowadzą również </a:t>
            </a:r>
            <a:r>
              <a:rPr lang="pl-PL" dirty="0" err="1" smtClean="0"/>
              <a:t>autofagię</a:t>
            </a:r>
            <a:r>
              <a:rPr lang="pl-PL" dirty="0" smtClean="0"/>
              <a:t> czyli  degradację rozmaitych cząsteczek i organelli komórkowych w różnych fazach życia komórki.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Jeżeli lizosomy mają degradować materiał pochodzenia endogennego lub</a:t>
            </a:r>
            <a:r>
              <a:rPr lang="pl-PL" baseline="0" dirty="0" smtClean="0"/>
              <a:t> </a:t>
            </a:r>
            <a:r>
              <a:rPr lang="pl-PL" dirty="0" smtClean="0"/>
              <a:t>egzogennego, to muszą być wyposażone w zestaw specyficznych enzymów,</a:t>
            </a:r>
            <a:r>
              <a:rPr lang="pl-PL" baseline="0" dirty="0" smtClean="0"/>
              <a:t> te zaś powinny zostać bezbłędnie załadowane do lizosomów.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baseline="0" dirty="0" smtClean="0"/>
              <a:t>Hydrolazy </a:t>
            </a:r>
            <a:r>
              <a:rPr lang="pl-PL" baseline="0" dirty="0" smtClean="0"/>
              <a:t>syntetyzowane są w kanalikach szorstkiego </a:t>
            </a:r>
            <a:r>
              <a:rPr lang="pl-PL" baseline="0" dirty="0" err="1" smtClean="0"/>
              <a:t>reticulum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endoplazmatycznego</a:t>
            </a:r>
            <a:r>
              <a:rPr lang="pl-PL" baseline="0" dirty="0" smtClean="0"/>
              <a:t>, w postaci glikoprotein </a:t>
            </a:r>
            <a:r>
              <a:rPr lang="pl-PL" baseline="0" dirty="0" err="1" smtClean="0"/>
              <a:t>wielomannozowych</a:t>
            </a:r>
            <a:r>
              <a:rPr lang="pl-PL" baseline="0" dirty="0" smtClean="0"/>
              <a:t>, następnie ulegają fałdowaniu, otrzymując właściwa konformację. Jest ona sygnałem dla aparatu </a:t>
            </a:r>
            <a:r>
              <a:rPr lang="pl-PL" baseline="0" dirty="0" err="1" smtClean="0"/>
              <a:t>Golgiego</a:t>
            </a:r>
            <a:r>
              <a:rPr lang="pl-PL" baseline="0" dirty="0" smtClean="0"/>
              <a:t> w strefie </a:t>
            </a:r>
            <a:r>
              <a:rPr lang="pl-PL" i="1" baseline="0" dirty="0" smtClean="0"/>
              <a:t>cis </a:t>
            </a:r>
            <a:r>
              <a:rPr lang="pl-PL" baseline="0" dirty="0" smtClean="0"/>
              <a:t>do uruchomienia mechanizmu fosforylacji  reszt </a:t>
            </a:r>
            <a:r>
              <a:rPr lang="pl-PL" baseline="0" dirty="0" err="1" smtClean="0"/>
              <a:t>mannozowych</a:t>
            </a:r>
            <a:r>
              <a:rPr lang="pl-PL" baseline="0" dirty="0" smtClean="0"/>
              <a:t> danej hydrolazy.  Utworzony w wyniku tego procesu mannozo-6- fosforan (Man-6-P) jest znacznikiem hydrolaz. Cząsteczka Man-6-P łączy się z receptorem zlokalizowanym w błonie cystern w sieci </a:t>
            </a:r>
            <a:r>
              <a:rPr lang="pl-PL" i="1" baseline="0" dirty="0" smtClean="0"/>
              <a:t>trans </a:t>
            </a:r>
            <a:r>
              <a:rPr lang="pl-PL" baseline="0" dirty="0" smtClean="0"/>
              <a:t>aparatu </a:t>
            </a:r>
            <a:r>
              <a:rPr lang="pl-PL" baseline="0" dirty="0" err="1" smtClean="0"/>
              <a:t>Golgiego</a:t>
            </a:r>
            <a:r>
              <a:rPr lang="pl-PL" baseline="0" dirty="0" smtClean="0"/>
              <a:t>. Przyłączenie odpowiedniej ilości hydrolaz do receptorów wyzwala formowanie wypełnionych enzymami, </a:t>
            </a:r>
            <a:r>
              <a:rPr lang="pl-PL" baseline="0" dirty="0" err="1" smtClean="0"/>
              <a:t>opłaszczonych</a:t>
            </a:r>
            <a:r>
              <a:rPr lang="pl-PL" baseline="0" dirty="0" smtClean="0"/>
              <a:t> pęcherzyków, które określa się terminem lizosomów pierwotnych.  W lizosomach tych na skutek obniżenia </a:t>
            </a:r>
            <a:r>
              <a:rPr lang="pl-PL" baseline="0" dirty="0" err="1" smtClean="0"/>
              <a:t>pH</a:t>
            </a:r>
            <a:r>
              <a:rPr lang="pl-PL" baseline="0" dirty="0" smtClean="0"/>
              <a:t>, następuje </a:t>
            </a:r>
            <a:r>
              <a:rPr lang="pl-PL" baseline="0" dirty="0" err="1" smtClean="0"/>
              <a:t>oddysocjowanie</a:t>
            </a:r>
            <a:r>
              <a:rPr lang="pl-PL" baseline="0" dirty="0" smtClean="0"/>
              <a:t> białek enzymatycznych od receptorów, a następnie  ich </a:t>
            </a:r>
            <a:r>
              <a:rPr lang="pl-PL" baseline="0" dirty="0" err="1" smtClean="0"/>
              <a:t>defosforylacja</a:t>
            </a:r>
            <a:r>
              <a:rPr lang="pl-PL" baseline="0" dirty="0" smtClean="0"/>
              <a:t>. </a:t>
            </a:r>
            <a:r>
              <a:rPr lang="pl-PL" baseline="0" smtClean="0"/>
              <a:t>Lizosomy pierwotne łączą </a:t>
            </a:r>
            <a:r>
              <a:rPr lang="pl-PL" baseline="0" dirty="0" smtClean="0"/>
              <a:t>się z </a:t>
            </a:r>
            <a:r>
              <a:rPr lang="pl-PL" baseline="0" dirty="0" err="1" smtClean="0"/>
              <a:t>endosomami</a:t>
            </a:r>
            <a:r>
              <a:rPr lang="pl-PL" baseline="0" dirty="0" smtClean="0"/>
              <a:t> przekazując do ich wnętrza hydrolazy. Następuje transformacja tych organelli do lizosomów wtórnych. Natomiast pęcherzyki, które transportowały hydrolazy, powracają puste do sieci </a:t>
            </a:r>
            <a:r>
              <a:rPr lang="pl-PL" i="1" baseline="0" dirty="0" smtClean="0"/>
              <a:t>trans</a:t>
            </a:r>
            <a:r>
              <a:rPr lang="pl-PL" baseline="0" dirty="0" smtClean="0"/>
              <a:t>  aparatu </a:t>
            </a:r>
            <a:r>
              <a:rPr lang="pl-PL" baseline="0" dirty="0" err="1" smtClean="0"/>
              <a:t>Golgiego</a:t>
            </a:r>
            <a:r>
              <a:rPr lang="pl-PL" baseline="0" dirty="0" smtClean="0"/>
              <a:t> i ulegają fuzji z błonami , „oddając” uwolnione receptory dla Man-6-P do ponownego wykorzystania.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9894-31FB-46A0-AD39-6A878FCB4066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1. </a:t>
            </a:r>
            <a:r>
              <a:rPr lang="pl-PL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Oksydoreduktazy -</a:t>
            </a:r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klasa enzymów katalizujących reakcje utleniania i redukcji.</a:t>
            </a:r>
            <a:endParaRPr lang="pl-PL" dirty="0" smtClean="0"/>
          </a:p>
          <a:p>
            <a:r>
              <a:rPr lang="pl-PL" dirty="0" smtClean="0">
                <a:solidFill>
                  <a:srgbClr val="C00000"/>
                </a:solidFill>
              </a:rPr>
              <a:t>1.1. </a:t>
            </a:r>
            <a:r>
              <a:rPr lang="pl-PL" sz="1200" b="1" i="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Dehydrogenazy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ogólna nazwa grupy enzymów zaliczanych do oksydoreduktaz, odczepiających atomy wodoru (łac. </a:t>
            </a:r>
            <a:r>
              <a:rPr lang="pl-PL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hydrogenium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z rozmaitych związków organicznych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pl-PL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pl-PL" sz="1200" b="1" i="0" u="sng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Transferazy</a:t>
            </a:r>
            <a:r>
              <a:rPr lang="pl-PL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klasa enzymów katalizujących reakcję przeniesienia grupy chemicznej (np. 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tiolowej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(-SH), aminowej (-NH</a:t>
            </a:r>
            <a:r>
              <a:rPr lang="pl-PL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metylowej (-CH</a:t>
            </a:r>
            <a:r>
              <a:rPr lang="pl-PL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czy fosforanowej (-OPO</a:t>
            </a:r>
            <a:r>
              <a:rPr lang="pl-PL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pl-PL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lub atomu z jednej cząsteczki (donora) na drugą (akceptora).</a:t>
            </a:r>
            <a:endParaRPr lang="pl-PL" sz="1200" b="1" i="0" u="sng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pl-PL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Hydrolazy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klasa enzymów katalizujących rozcięcie wiązań w procesie hydrolizy. </a:t>
            </a:r>
            <a:endParaRPr lang="pl-PL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3.1. </a:t>
            </a:r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Fosfatazy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enzym klasy hydrolaz o aktywności fosfatazy. Jej rola polega głównie na katalizowaniu 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defosforylacji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różnych estrów fosforanowych. Wartość 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dla optymalna dla  działania </a:t>
            </a:r>
            <a:r>
              <a:rPr lang="pl-PL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fosfatazy kwaśnej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mieści się w zakresie od 3,4 do 6,2, a </a:t>
            </a:r>
            <a:r>
              <a:rPr lang="pl-PL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fosfatazy</a:t>
            </a:r>
            <a:r>
              <a:rPr lang="pl-PL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alkalicznej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środowisku zasadowym.</a:t>
            </a:r>
            <a:endParaRPr lang="pl-PL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3.2. </a:t>
            </a:r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Esterazy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– 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grupa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enzymów z klasy hydrolaz rozkładających wiązania estrowe na kwasy i alkohole. </a:t>
            </a:r>
            <a:endParaRPr lang="pl-PL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pl-PL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Liazy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klasa enzymów katalizujących odwracalnie lub nieodwracalnie odszczepienie grup bez udziału wody.</a:t>
            </a:r>
          </a:p>
          <a:p>
            <a:endParaRPr lang="pl-P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</a:t>
            </a:r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Izomerazy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klasa enzymów katalizujących izomeryzację.</a:t>
            </a:r>
          </a:p>
          <a:p>
            <a:endParaRPr lang="pl-P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</a:t>
            </a:r>
            <a:r>
              <a:rPr lang="pl-PL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Ligazy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syntetazy– klasa enzymów katalizujących powstawanie wiązań chemicznych między cząsteczkami, przy wykorzystaniu do tego energii pochodzącej z hydrolizy ATP. 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http://www.molluscs.at/gastropoda/terrestrial/helix.html?/gastropoda/terrestrial/helix/digestion.html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2019-06-29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2019-06-29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2019-06-29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2019-06-29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2019-06-29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2019-06-29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2019-06-29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2019-06-29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2019-06-29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2019-06-29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2019-06-29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6B5ED-439C-4808-B0BC-59AA8CC94C56}" type="datetimeFigureOut">
              <a:rPr lang="pl-PL" smtClean="0"/>
              <a:pPr/>
              <a:t>2019-06-29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Biologia komórki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604F-D9EC-49A4-86B9-CD559C89E3FE}" type="slidenum">
              <a:rPr lang="pl-PL" smtClean="0"/>
              <a:pPr/>
              <a:t>1</a:t>
            </a:fld>
            <a:endParaRPr lang="pl-PL"/>
          </a:p>
        </p:txBody>
      </p:sp>
      <p:pic>
        <p:nvPicPr>
          <p:cNvPr id="5" name="Obraz 4" descr="Komórki róż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988840"/>
            <a:ext cx="5544616" cy="4232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339752" y="1340768"/>
            <a:ext cx="36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Fosfataza zasadowa</a:t>
            </a:r>
            <a:endParaRPr lang="pl-PL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5" name="Grupa 24"/>
          <p:cNvGrpSpPr/>
          <p:nvPr/>
        </p:nvGrpSpPr>
        <p:grpSpPr>
          <a:xfrm>
            <a:off x="683568" y="1809269"/>
            <a:ext cx="7632848" cy="1979771"/>
            <a:chOff x="683568" y="883497"/>
            <a:chExt cx="7632848" cy="1979771"/>
          </a:xfrm>
        </p:grpSpPr>
        <p:pic>
          <p:nvPicPr>
            <p:cNvPr id="24580" name="Picture 4" descr="https://upload.wikimedia.org/wikipedia/commons/thumb/8/89/General_phosphatase_mechanism.png/1280px-General_phosphatase_mechanis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883497"/>
              <a:ext cx="7632848" cy="1979771"/>
            </a:xfrm>
            <a:prstGeom prst="rect">
              <a:avLst/>
            </a:prstGeom>
            <a:noFill/>
          </p:spPr>
        </p:pic>
        <p:sp>
          <p:nvSpPr>
            <p:cNvPr id="11" name="pole tekstowe 10"/>
            <p:cNvSpPr txBox="1"/>
            <p:nvPr/>
          </p:nvSpPr>
          <p:spPr>
            <a:xfrm>
              <a:off x="1059106" y="2241848"/>
              <a:ext cx="100811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600" b="1" dirty="0" smtClean="0"/>
                <a:t>substrat</a:t>
              </a:r>
              <a:endParaRPr lang="pl-PL" sz="1600" b="1" dirty="0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5009214" y="2169840"/>
              <a:ext cx="100811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600" b="1" dirty="0" smtClean="0"/>
                <a:t>produkt</a:t>
              </a:r>
              <a:endParaRPr lang="pl-PL" sz="1600" b="1" dirty="0"/>
            </a:p>
          </p:txBody>
        </p:sp>
        <p:sp>
          <p:nvSpPr>
            <p:cNvPr id="14" name="Prostokąt zaokrąglony 13"/>
            <p:cNvSpPr/>
            <p:nvPr/>
          </p:nvSpPr>
          <p:spPr>
            <a:xfrm>
              <a:off x="1038442" y="2266540"/>
              <a:ext cx="936104" cy="28803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noFill/>
              </a:endParaRPr>
            </a:p>
          </p:txBody>
        </p:sp>
        <p:sp>
          <p:nvSpPr>
            <p:cNvPr id="15" name="Prostokąt zaokrąglony 14"/>
            <p:cNvSpPr/>
            <p:nvPr/>
          </p:nvSpPr>
          <p:spPr>
            <a:xfrm>
              <a:off x="5004048" y="2220046"/>
              <a:ext cx="936104" cy="28803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noFill/>
              </a:endParaRPr>
            </a:p>
          </p:txBody>
        </p:sp>
      </p:grpSp>
      <p:sp>
        <p:nvSpPr>
          <p:cNvPr id="18" name="Prostokąt zaokrąglony 17"/>
          <p:cNvSpPr/>
          <p:nvPr/>
        </p:nvSpPr>
        <p:spPr>
          <a:xfrm>
            <a:off x="3563888" y="4437112"/>
            <a:ext cx="576064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zaokrąglony 19"/>
          <p:cNvSpPr/>
          <p:nvPr/>
        </p:nvSpPr>
        <p:spPr>
          <a:xfrm>
            <a:off x="4944073" y="4391393"/>
            <a:ext cx="45719" cy="4571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6" name="Grupa 25"/>
          <p:cNvGrpSpPr/>
          <p:nvPr/>
        </p:nvGrpSpPr>
        <p:grpSpPr>
          <a:xfrm>
            <a:off x="467544" y="4509120"/>
            <a:ext cx="8424936" cy="720080"/>
            <a:chOff x="467544" y="3861048"/>
            <a:chExt cx="8424936" cy="720080"/>
          </a:xfrm>
        </p:grpSpPr>
        <p:sp>
          <p:nvSpPr>
            <p:cNvPr id="27" name="pole tekstowe 26"/>
            <p:cNvSpPr txBox="1"/>
            <p:nvPr/>
          </p:nvSpPr>
          <p:spPr>
            <a:xfrm>
              <a:off x="467544" y="3934797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estry fosforanowe naftoli</a:t>
              </a:r>
              <a:endParaRPr lang="pl-PL" dirty="0"/>
            </a:p>
          </p:txBody>
        </p:sp>
        <p:cxnSp>
          <p:nvCxnSpPr>
            <p:cNvPr id="30" name="Łącznik prosty ze strzałką 29"/>
            <p:cNvCxnSpPr/>
            <p:nvPr/>
          </p:nvCxnSpPr>
          <p:spPr>
            <a:xfrm>
              <a:off x="2902099" y="4259188"/>
              <a:ext cx="144016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ole tekstowe 30"/>
            <p:cNvSpPr txBox="1"/>
            <p:nvPr/>
          </p:nvSpPr>
          <p:spPr>
            <a:xfrm>
              <a:off x="3203848" y="386104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H</a:t>
              </a:r>
              <a:r>
                <a:rPr lang="pl-PL" baseline="-25000" dirty="0" smtClean="0"/>
                <a:t>2</a:t>
              </a:r>
              <a:r>
                <a:rPr lang="pl-PL" dirty="0" smtClean="0"/>
                <a:t>O</a:t>
              </a:r>
              <a:endParaRPr lang="pl-PL" dirty="0"/>
            </a:p>
          </p:txBody>
        </p:sp>
        <p:sp>
          <p:nvSpPr>
            <p:cNvPr id="33" name="pole tekstowe 32"/>
            <p:cNvSpPr txBox="1"/>
            <p:nvPr/>
          </p:nvSpPr>
          <p:spPr>
            <a:xfrm>
              <a:off x="4716016" y="4067780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        naftol                  +     kwas fosforowy</a:t>
              </a:r>
              <a:endParaRPr lang="pl-PL" dirty="0"/>
            </a:p>
          </p:txBody>
        </p:sp>
      </p:grpSp>
      <p:sp>
        <p:nvSpPr>
          <p:cNvPr id="34" name="Prostokąt 33"/>
          <p:cNvSpPr/>
          <p:nvPr/>
        </p:nvSpPr>
        <p:spPr>
          <a:xfrm>
            <a:off x="971600" y="622429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b="1" dirty="0" err="1" smtClean="0"/>
              <a:t>Ćw</a:t>
            </a:r>
            <a:r>
              <a:rPr lang="pl-PL" b="1" dirty="0" smtClean="0"/>
              <a:t> 62</a:t>
            </a:r>
            <a:r>
              <a:rPr lang="pl-PL" dirty="0" smtClean="0"/>
              <a:t>. Wykrywanie fosfatazy alkalicznej  w nabłonku jelita cienkiego metodą sprzęgania z trwałą solą  </a:t>
            </a:r>
            <a:r>
              <a:rPr lang="pl-PL" dirty="0" err="1" smtClean="0"/>
              <a:t>dwuazową</a:t>
            </a:r>
            <a:r>
              <a:rPr lang="pl-PL" dirty="0" smtClean="0"/>
              <a:t>.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3039700" y="35913"/>
            <a:ext cx="27001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ćw. 62 (Skrypt)</a:t>
            </a:r>
            <a:endParaRPr lang="pl-PL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6" name="Grupa 35"/>
          <p:cNvGrpSpPr/>
          <p:nvPr/>
        </p:nvGrpSpPr>
        <p:grpSpPr>
          <a:xfrm>
            <a:off x="1259632" y="5579948"/>
            <a:ext cx="7056784" cy="369332"/>
            <a:chOff x="827584" y="5075892"/>
            <a:chExt cx="7056784" cy="369332"/>
          </a:xfrm>
        </p:grpSpPr>
        <p:sp>
          <p:nvSpPr>
            <p:cNvPr id="37" name="pole tekstowe 36"/>
            <p:cNvSpPr txBox="1"/>
            <p:nvPr/>
          </p:nvSpPr>
          <p:spPr>
            <a:xfrm>
              <a:off x="827584" y="5075892"/>
              <a:ext cx="7056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naftol              </a:t>
              </a:r>
              <a:r>
                <a:rPr lang="pl-PL" dirty="0" err="1" smtClean="0"/>
                <a:t>grupa</a:t>
              </a:r>
              <a:r>
                <a:rPr lang="pl-PL" dirty="0" smtClean="0"/>
                <a:t> arylowa + sól </a:t>
              </a:r>
              <a:r>
                <a:rPr lang="pl-PL" dirty="0" err="1" smtClean="0"/>
                <a:t>dwuazowa</a:t>
              </a:r>
              <a:r>
                <a:rPr lang="pl-PL" dirty="0" smtClean="0"/>
                <a:t>               </a:t>
              </a:r>
              <a:r>
                <a:rPr lang="pl-PL" b="1" dirty="0" smtClean="0"/>
                <a:t>barwny kompleks</a:t>
              </a:r>
              <a:endParaRPr lang="pl-PL" b="1" dirty="0"/>
            </a:p>
          </p:txBody>
        </p:sp>
        <p:cxnSp>
          <p:nvCxnSpPr>
            <p:cNvPr id="38" name="Łącznik prosty ze strzałką 37"/>
            <p:cNvCxnSpPr/>
            <p:nvPr/>
          </p:nvCxnSpPr>
          <p:spPr>
            <a:xfrm>
              <a:off x="1619672" y="5267300"/>
              <a:ext cx="5040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Łącznik prosty ze strzałką 38"/>
            <p:cNvCxnSpPr/>
            <p:nvPr/>
          </p:nvCxnSpPr>
          <p:spPr>
            <a:xfrm>
              <a:off x="5220072" y="5267300"/>
              <a:ext cx="5040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pole tekstowe 39"/>
          <p:cNvSpPr txBox="1"/>
          <p:nvPr/>
        </p:nvSpPr>
        <p:spPr>
          <a:xfrm>
            <a:off x="2771800" y="3789040"/>
            <a:ext cx="215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rąbek szczoteczkowy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611560" y="4365104"/>
            <a:ext cx="7920880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zaokrąglony 17"/>
          <p:cNvSpPr/>
          <p:nvPr/>
        </p:nvSpPr>
        <p:spPr>
          <a:xfrm>
            <a:off x="3563888" y="4437112"/>
            <a:ext cx="576064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zaokrąglony 19"/>
          <p:cNvSpPr/>
          <p:nvPr/>
        </p:nvSpPr>
        <p:spPr>
          <a:xfrm>
            <a:off x="4944073" y="4391393"/>
            <a:ext cx="45719" cy="4571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5" name="Grupa 24"/>
          <p:cNvGrpSpPr/>
          <p:nvPr/>
        </p:nvGrpSpPr>
        <p:grpSpPr>
          <a:xfrm>
            <a:off x="539552" y="1502825"/>
            <a:ext cx="7824192" cy="2502239"/>
            <a:chOff x="539552" y="3132257"/>
            <a:chExt cx="7824192" cy="2502239"/>
          </a:xfrm>
        </p:grpSpPr>
        <p:sp>
          <p:nvSpPr>
            <p:cNvPr id="7" name="Prostokąt 6"/>
            <p:cNvSpPr/>
            <p:nvPr/>
          </p:nvSpPr>
          <p:spPr>
            <a:xfrm>
              <a:off x="3488569" y="3132257"/>
              <a:ext cx="158748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pl-PL" sz="32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Esteraza</a:t>
              </a:r>
              <a:endParaRPr lang="pl-PL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grpSp>
          <p:nvGrpSpPr>
            <p:cNvPr id="33" name="Grupa 32"/>
            <p:cNvGrpSpPr/>
            <p:nvPr/>
          </p:nvGrpSpPr>
          <p:grpSpPr>
            <a:xfrm>
              <a:off x="539552" y="3645030"/>
              <a:ext cx="7824192" cy="1989466"/>
              <a:chOff x="924272" y="3808090"/>
              <a:chExt cx="7248128" cy="1622637"/>
            </a:xfrm>
          </p:grpSpPr>
          <p:pic>
            <p:nvPicPr>
              <p:cNvPr id="62466" name="Picture 2" descr="Esterase and amidase reaction sequence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54556"/>
              <a:stretch>
                <a:fillRect/>
              </a:stretch>
            </p:blipFill>
            <p:spPr bwMode="auto">
              <a:xfrm>
                <a:off x="924272" y="3933056"/>
                <a:ext cx="7248128" cy="1497671"/>
              </a:xfrm>
              <a:prstGeom prst="rect">
                <a:avLst/>
              </a:prstGeom>
              <a:noFill/>
            </p:spPr>
          </p:pic>
          <p:pic>
            <p:nvPicPr>
              <p:cNvPr id="17" name="Picture 4" descr="https://upload.wikimedia.org/wikipedia/commons/thumb/8/89/General_phosphatase_mechanism.png/1280px-General_phosphatase_mechanism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9337" r="54157" b="50529"/>
              <a:stretch>
                <a:fillRect/>
              </a:stretch>
            </p:blipFill>
            <p:spPr bwMode="auto">
              <a:xfrm>
                <a:off x="3131840" y="3808090"/>
                <a:ext cx="1008112" cy="783704"/>
              </a:xfrm>
              <a:prstGeom prst="rect">
                <a:avLst/>
              </a:prstGeom>
              <a:noFill/>
            </p:spPr>
          </p:pic>
          <p:sp>
            <p:nvSpPr>
              <p:cNvPr id="22" name="pole tekstowe 21"/>
              <p:cNvSpPr txBox="1"/>
              <p:nvPr/>
            </p:nvSpPr>
            <p:spPr>
              <a:xfrm>
                <a:off x="1557189" y="4982706"/>
                <a:ext cx="72008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l-PL" sz="1600" b="1" dirty="0" smtClean="0"/>
                  <a:t>ester</a:t>
                </a:r>
                <a:endParaRPr lang="pl-PL" sz="1600" b="1" dirty="0"/>
              </a:p>
            </p:txBody>
          </p:sp>
          <p:sp>
            <p:nvSpPr>
              <p:cNvPr id="23" name="pole tekstowe 22"/>
              <p:cNvSpPr txBox="1"/>
              <p:nvPr/>
            </p:nvSpPr>
            <p:spPr>
              <a:xfrm>
                <a:off x="5004048" y="5041436"/>
                <a:ext cx="86409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/>
                  <a:t>kwas</a:t>
                </a:r>
                <a:endParaRPr lang="pl-PL" sz="1600" b="1" dirty="0"/>
              </a:p>
            </p:txBody>
          </p:sp>
          <p:sp>
            <p:nvSpPr>
              <p:cNvPr id="24" name="pole tekstowe 23"/>
              <p:cNvSpPr txBox="1"/>
              <p:nvPr/>
            </p:nvSpPr>
            <p:spPr>
              <a:xfrm>
                <a:off x="7116483" y="5041431"/>
                <a:ext cx="927720" cy="338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l-PL" sz="1600" b="1" dirty="0" smtClean="0"/>
                  <a:t>alkohol</a:t>
                </a:r>
                <a:endParaRPr lang="pl-PL" sz="1600" b="1" dirty="0"/>
              </a:p>
            </p:txBody>
          </p:sp>
          <p:sp>
            <p:nvSpPr>
              <p:cNvPr id="29" name="Prostokąt zaokrąglony 28"/>
              <p:cNvSpPr/>
              <p:nvPr/>
            </p:nvSpPr>
            <p:spPr>
              <a:xfrm>
                <a:off x="5588795" y="4615901"/>
                <a:ext cx="288032" cy="225549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2" name="Prostokąt zaokrąglony 31"/>
              <p:cNvSpPr/>
              <p:nvPr/>
            </p:nvSpPr>
            <p:spPr>
              <a:xfrm>
                <a:off x="7546458" y="4581128"/>
                <a:ext cx="193894" cy="225549"/>
              </a:xfrm>
              <a:prstGeom prst="roundRect">
                <a:avLst/>
              </a:prstGeom>
              <a:noFill/>
              <a:ln w="19050">
                <a:solidFill>
                  <a:srgbClr val="66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21" name="Prostokąt 20"/>
          <p:cNvSpPr/>
          <p:nvPr/>
        </p:nvSpPr>
        <p:spPr>
          <a:xfrm>
            <a:off x="3016456" y="116632"/>
            <a:ext cx="27466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Ćw. 63 (Skrypt)</a:t>
            </a:r>
            <a:endParaRPr lang="pl-PL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" name="Picture 2" descr="http://www.bryk.pl/teksty/1/img/0003059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341779"/>
            <a:ext cx="5796136" cy="2255573"/>
          </a:xfrm>
          <a:prstGeom prst="rect">
            <a:avLst/>
          </a:prstGeom>
          <a:noFill/>
        </p:spPr>
      </p:pic>
      <p:sp>
        <p:nvSpPr>
          <p:cNvPr id="27" name="Prostokąt 26"/>
          <p:cNvSpPr/>
          <p:nvPr/>
        </p:nvSpPr>
        <p:spPr>
          <a:xfrm>
            <a:off x="1115616" y="76470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Ćw. 63</a:t>
            </a:r>
            <a:r>
              <a:rPr lang="pl-PL" dirty="0" smtClean="0"/>
              <a:t>. Wykrywanie esteraz niespecyficznych  w nabłonku jelita cienkiego metodą </a:t>
            </a:r>
            <a:r>
              <a:rPr lang="pl-PL" dirty="0" err="1" smtClean="0"/>
              <a:t>indygogenną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2771800" y="3933056"/>
            <a:ext cx="281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siateczka śródplazmatyczna</a:t>
            </a:r>
            <a:endParaRPr lang="pl-PL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zaokrąglony 17"/>
          <p:cNvSpPr/>
          <p:nvPr/>
        </p:nvSpPr>
        <p:spPr>
          <a:xfrm>
            <a:off x="3563888" y="4437112"/>
            <a:ext cx="576064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zaokrąglony 19"/>
          <p:cNvSpPr/>
          <p:nvPr/>
        </p:nvSpPr>
        <p:spPr>
          <a:xfrm>
            <a:off x="4944073" y="4391393"/>
            <a:ext cx="45719" cy="4571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24"/>
          <p:cNvGrpSpPr/>
          <p:nvPr/>
        </p:nvGrpSpPr>
        <p:grpSpPr>
          <a:xfrm>
            <a:off x="539552" y="1502825"/>
            <a:ext cx="7824192" cy="2502239"/>
            <a:chOff x="539552" y="3132257"/>
            <a:chExt cx="7824192" cy="2502239"/>
          </a:xfrm>
        </p:grpSpPr>
        <p:sp>
          <p:nvSpPr>
            <p:cNvPr id="7" name="Prostokąt 6"/>
            <p:cNvSpPr/>
            <p:nvPr/>
          </p:nvSpPr>
          <p:spPr>
            <a:xfrm>
              <a:off x="3488569" y="3132257"/>
              <a:ext cx="158748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pl-PL" sz="32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Esteraza</a:t>
              </a:r>
              <a:endParaRPr lang="pl-PL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grpSp>
          <p:nvGrpSpPr>
            <p:cNvPr id="3" name="Grupa 32"/>
            <p:cNvGrpSpPr/>
            <p:nvPr/>
          </p:nvGrpSpPr>
          <p:grpSpPr>
            <a:xfrm>
              <a:off x="539552" y="3645030"/>
              <a:ext cx="7824192" cy="1989466"/>
              <a:chOff x="924272" y="3808090"/>
              <a:chExt cx="7248128" cy="1622637"/>
            </a:xfrm>
          </p:grpSpPr>
          <p:pic>
            <p:nvPicPr>
              <p:cNvPr id="62466" name="Picture 2" descr="Esterase and amidase reaction sequence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54556"/>
              <a:stretch>
                <a:fillRect/>
              </a:stretch>
            </p:blipFill>
            <p:spPr bwMode="auto">
              <a:xfrm>
                <a:off x="924272" y="3933056"/>
                <a:ext cx="7248128" cy="1497671"/>
              </a:xfrm>
              <a:prstGeom prst="rect">
                <a:avLst/>
              </a:prstGeom>
              <a:noFill/>
            </p:spPr>
          </p:pic>
          <p:pic>
            <p:nvPicPr>
              <p:cNvPr id="17" name="Picture 4" descr="https://upload.wikimedia.org/wikipedia/commons/thumb/8/89/General_phosphatase_mechanism.png/1280px-General_phosphatase_mechanism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9337" r="54157" b="50529"/>
              <a:stretch>
                <a:fillRect/>
              </a:stretch>
            </p:blipFill>
            <p:spPr bwMode="auto">
              <a:xfrm>
                <a:off x="3131840" y="3808090"/>
                <a:ext cx="1008112" cy="783704"/>
              </a:xfrm>
              <a:prstGeom prst="rect">
                <a:avLst/>
              </a:prstGeom>
              <a:noFill/>
            </p:spPr>
          </p:pic>
          <p:sp>
            <p:nvSpPr>
              <p:cNvPr id="22" name="pole tekstowe 21"/>
              <p:cNvSpPr txBox="1"/>
              <p:nvPr/>
            </p:nvSpPr>
            <p:spPr>
              <a:xfrm>
                <a:off x="1557189" y="4982706"/>
                <a:ext cx="72008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l-PL" sz="1600" b="1" dirty="0" smtClean="0"/>
                  <a:t>ester</a:t>
                </a:r>
                <a:endParaRPr lang="pl-PL" sz="1600" b="1" dirty="0"/>
              </a:p>
            </p:txBody>
          </p:sp>
          <p:sp>
            <p:nvSpPr>
              <p:cNvPr id="23" name="pole tekstowe 22"/>
              <p:cNvSpPr txBox="1"/>
              <p:nvPr/>
            </p:nvSpPr>
            <p:spPr>
              <a:xfrm>
                <a:off x="5004048" y="5041436"/>
                <a:ext cx="86409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/>
                  <a:t>kwas</a:t>
                </a:r>
                <a:endParaRPr lang="pl-PL" sz="1600" b="1" dirty="0"/>
              </a:p>
            </p:txBody>
          </p:sp>
          <p:sp>
            <p:nvSpPr>
              <p:cNvPr id="24" name="pole tekstowe 23"/>
              <p:cNvSpPr txBox="1"/>
              <p:nvPr/>
            </p:nvSpPr>
            <p:spPr>
              <a:xfrm>
                <a:off x="7116483" y="5041431"/>
                <a:ext cx="927720" cy="338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l-PL" sz="1600" b="1" dirty="0" smtClean="0"/>
                  <a:t>alkohol</a:t>
                </a:r>
                <a:endParaRPr lang="pl-PL" sz="1600" b="1" dirty="0"/>
              </a:p>
            </p:txBody>
          </p:sp>
          <p:sp>
            <p:nvSpPr>
              <p:cNvPr id="29" name="Prostokąt zaokrąglony 28"/>
              <p:cNvSpPr/>
              <p:nvPr/>
            </p:nvSpPr>
            <p:spPr>
              <a:xfrm>
                <a:off x="5588795" y="4615901"/>
                <a:ext cx="288032" cy="225549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2" name="Prostokąt zaokrąglony 31"/>
              <p:cNvSpPr/>
              <p:nvPr/>
            </p:nvSpPr>
            <p:spPr>
              <a:xfrm>
                <a:off x="7546458" y="4581128"/>
                <a:ext cx="193894" cy="225549"/>
              </a:xfrm>
              <a:prstGeom prst="roundRect">
                <a:avLst/>
              </a:prstGeom>
              <a:noFill/>
              <a:ln w="19050">
                <a:solidFill>
                  <a:srgbClr val="66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21" name="Prostokąt 20"/>
          <p:cNvSpPr/>
          <p:nvPr/>
        </p:nvSpPr>
        <p:spPr>
          <a:xfrm>
            <a:off x="3016456" y="116632"/>
            <a:ext cx="27466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Ćw. 63 (Skrypt)</a:t>
            </a:r>
            <a:endParaRPr lang="pl-PL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115616" y="76470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Ćw. 63</a:t>
            </a:r>
            <a:r>
              <a:rPr lang="pl-PL" dirty="0" smtClean="0"/>
              <a:t>. Wykrywanie esteraz niespecyficznych  w nabłonku jelita cienkiego metodą </a:t>
            </a:r>
            <a:r>
              <a:rPr lang="pl-PL" dirty="0" err="1" smtClean="0"/>
              <a:t>indygogenną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2771800" y="3933056"/>
            <a:ext cx="281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siateczka śródplazmatyczna</a:t>
            </a:r>
            <a:endParaRPr lang="pl-PL" b="1" dirty="0">
              <a:solidFill>
                <a:srgbClr val="C00000"/>
              </a:solidFill>
            </a:endParaRPr>
          </a:p>
        </p:txBody>
      </p:sp>
      <p:grpSp>
        <p:nvGrpSpPr>
          <p:cNvPr id="25" name="Grupa 24"/>
          <p:cNvGrpSpPr/>
          <p:nvPr/>
        </p:nvGrpSpPr>
        <p:grpSpPr>
          <a:xfrm>
            <a:off x="683568" y="4509120"/>
            <a:ext cx="7776864" cy="566539"/>
            <a:chOff x="467545" y="3861048"/>
            <a:chExt cx="5557322" cy="566539"/>
          </a:xfrm>
        </p:grpSpPr>
        <p:sp>
          <p:nvSpPr>
            <p:cNvPr id="28" name="pole tekstowe 27"/>
            <p:cNvSpPr txBox="1"/>
            <p:nvPr/>
          </p:nvSpPr>
          <p:spPr>
            <a:xfrm>
              <a:off x="467545" y="4048730"/>
              <a:ext cx="191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octan 5-Br-indoksylu</a:t>
              </a:r>
              <a:endParaRPr lang="pl-PL" dirty="0"/>
            </a:p>
          </p:txBody>
        </p:sp>
        <p:cxnSp>
          <p:nvCxnSpPr>
            <p:cNvPr id="31" name="Łącznik prosty ze strzałką 30"/>
            <p:cNvCxnSpPr/>
            <p:nvPr/>
          </p:nvCxnSpPr>
          <p:spPr>
            <a:xfrm>
              <a:off x="2423526" y="4259188"/>
              <a:ext cx="144016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ole tekstowe 32"/>
            <p:cNvSpPr txBox="1"/>
            <p:nvPr/>
          </p:nvSpPr>
          <p:spPr>
            <a:xfrm>
              <a:off x="2978882" y="386104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H</a:t>
              </a:r>
              <a:r>
                <a:rPr lang="pl-PL" baseline="-25000" dirty="0" smtClean="0"/>
                <a:t>2</a:t>
              </a:r>
              <a:r>
                <a:rPr lang="pl-PL" dirty="0" smtClean="0"/>
                <a:t>O</a:t>
              </a:r>
              <a:endParaRPr lang="pl-PL" dirty="0"/>
            </a:p>
          </p:txBody>
        </p:sp>
        <p:sp>
          <p:nvSpPr>
            <p:cNvPr id="34" name="pole tekstowe 33"/>
            <p:cNvSpPr txBox="1"/>
            <p:nvPr/>
          </p:nvSpPr>
          <p:spPr>
            <a:xfrm>
              <a:off x="3678319" y="4058255"/>
              <a:ext cx="2346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           octan    +           indoksyl  </a:t>
              </a:r>
              <a:endParaRPr lang="pl-PL" dirty="0"/>
            </a:p>
          </p:txBody>
        </p:sp>
      </p:grpSp>
      <p:grpSp>
        <p:nvGrpSpPr>
          <p:cNvPr id="35" name="Grupa 34"/>
          <p:cNvGrpSpPr/>
          <p:nvPr/>
        </p:nvGrpSpPr>
        <p:grpSpPr>
          <a:xfrm>
            <a:off x="1691680" y="5579948"/>
            <a:ext cx="7056784" cy="369332"/>
            <a:chOff x="827584" y="5075892"/>
            <a:chExt cx="7056784" cy="369332"/>
          </a:xfrm>
        </p:grpSpPr>
        <p:sp>
          <p:nvSpPr>
            <p:cNvPr id="36" name="pole tekstowe 35"/>
            <p:cNvSpPr txBox="1"/>
            <p:nvPr/>
          </p:nvSpPr>
          <p:spPr>
            <a:xfrm>
              <a:off x="827584" y="5075892"/>
              <a:ext cx="7056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indoksyl  + żelazicyjanek potasu                 błękit indygo</a:t>
              </a:r>
              <a:endParaRPr lang="pl-PL" b="1" dirty="0"/>
            </a:p>
          </p:txBody>
        </p:sp>
        <p:cxnSp>
          <p:nvCxnSpPr>
            <p:cNvPr id="37" name="Łącznik prosty ze strzałką 36"/>
            <p:cNvCxnSpPr/>
            <p:nvPr/>
          </p:nvCxnSpPr>
          <p:spPr>
            <a:xfrm>
              <a:off x="3995936" y="5267300"/>
              <a:ext cx="5040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Prostokąt 38"/>
          <p:cNvSpPr/>
          <p:nvPr/>
        </p:nvSpPr>
        <p:spPr>
          <a:xfrm>
            <a:off x="611560" y="4365104"/>
            <a:ext cx="7920880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zaokrąglony 17"/>
          <p:cNvSpPr/>
          <p:nvPr/>
        </p:nvSpPr>
        <p:spPr>
          <a:xfrm>
            <a:off x="3563888" y="4437112"/>
            <a:ext cx="576064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zaokrąglony 19"/>
          <p:cNvSpPr/>
          <p:nvPr/>
        </p:nvSpPr>
        <p:spPr>
          <a:xfrm>
            <a:off x="4944073" y="4391393"/>
            <a:ext cx="45719" cy="4571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2066393" y="836712"/>
            <a:ext cx="46467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Barwne reakcje enzymów</a:t>
            </a:r>
            <a:endParaRPr lang="pl-PL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2" name="AutoShape 4" descr="Znalezione obrazy dla zapytania grupa arylo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nalezione obrazy dla zapytania grupa arylo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" name="pole tekstowe 27"/>
          <p:cNvSpPr txBox="1"/>
          <p:nvPr/>
        </p:nvSpPr>
        <p:spPr>
          <a:xfrm>
            <a:off x="899592" y="1956316"/>
            <a:ext cx="403244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800" b="1" dirty="0" smtClean="0">
                <a:solidFill>
                  <a:srgbClr val="0070C0"/>
                </a:solidFill>
              </a:rPr>
              <a:t>Substrat:</a:t>
            </a:r>
          </a:p>
          <a:p>
            <a:pPr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pl-PL" sz="2400" dirty="0" smtClean="0"/>
              <a:t> specyficzny,</a:t>
            </a:r>
          </a:p>
          <a:p>
            <a:pPr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pl-PL" sz="2400" dirty="0" smtClean="0"/>
              <a:t> nietoksyczny,</a:t>
            </a:r>
          </a:p>
          <a:p>
            <a:pPr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pl-PL" sz="2400" dirty="0" smtClean="0"/>
              <a:t> działający w niskim stężeniu,</a:t>
            </a:r>
          </a:p>
          <a:p>
            <a:pPr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pl-PL" sz="2400" dirty="0" smtClean="0"/>
              <a:t> rozpuszczalny,</a:t>
            </a:r>
          </a:p>
          <a:p>
            <a:pPr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pl-PL" sz="2400" dirty="0" smtClean="0"/>
              <a:t> bezbarwny po rozpuszczeniu,</a:t>
            </a:r>
          </a:p>
          <a:p>
            <a:pPr>
              <a:spcAft>
                <a:spcPts val="600"/>
              </a:spcAft>
              <a:buBlip>
                <a:blip r:embed="rId4"/>
              </a:buBlip>
            </a:pPr>
            <a:endParaRPr lang="pl-PL" sz="2400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5292080" y="1941800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D60093"/>
                </a:solidFill>
              </a:rPr>
              <a:t>Produkt:</a:t>
            </a:r>
          </a:p>
          <a:p>
            <a:pPr>
              <a:buSzPct val="70000"/>
              <a:buBlip>
                <a:blip r:embed="rId4"/>
              </a:buBlip>
            </a:pPr>
            <a:r>
              <a:rPr lang="pl-PL" sz="2400" dirty="0" smtClean="0"/>
              <a:t> barwny,</a:t>
            </a:r>
          </a:p>
          <a:p>
            <a:pPr>
              <a:buSzPct val="70000"/>
              <a:buBlip>
                <a:blip r:embed="rId4"/>
              </a:buBlip>
            </a:pPr>
            <a:r>
              <a:rPr lang="pl-PL" sz="2400" dirty="0" smtClean="0"/>
              <a:t> nierozpuszczalny,</a:t>
            </a:r>
          </a:p>
          <a:p>
            <a:pPr>
              <a:buSzPct val="70000"/>
              <a:buBlip>
                <a:blip r:embed="rId4"/>
              </a:buBlip>
            </a:pPr>
            <a:r>
              <a:rPr lang="pl-PL" sz="2400" dirty="0" smtClean="0"/>
              <a:t> stabilny chemicznie, 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8640"/>
            <a:ext cx="4394484" cy="642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454554" y="188640"/>
            <a:ext cx="1741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Lizosomy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32656"/>
            <a:ext cx="5349165" cy="624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670578" y="188640"/>
            <a:ext cx="1741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Lizosomy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76672"/>
            <a:ext cx="6302308" cy="597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zaokrąglony 4"/>
          <p:cNvSpPr/>
          <p:nvPr/>
        </p:nvSpPr>
        <p:spPr>
          <a:xfrm>
            <a:off x="4427984" y="3021335"/>
            <a:ext cx="648072" cy="1916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07504" y="188640"/>
            <a:ext cx="1741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Lizosomy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Dziękuję za uwagę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604F-D9EC-49A4-86B9-CD559C89E3FE}" type="slidenum">
              <a:rPr lang="pl-PL" smtClean="0"/>
              <a:pPr/>
              <a:t>17</a:t>
            </a:fld>
            <a:endParaRPr lang="pl-PL"/>
          </a:p>
        </p:txBody>
      </p:sp>
      <p:pic>
        <p:nvPicPr>
          <p:cNvPr id="2050" name="Picture 2" descr="Znalezione obrazy dla zapytania komór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060848"/>
            <a:ext cx="3960440" cy="4137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7088832" cy="3096344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pl-PL" sz="2000" dirty="0" smtClean="0">
                <a:solidFill>
                  <a:schemeClr val="tx1"/>
                </a:solidFill>
              </a:rPr>
              <a:t>Błony komórkowe.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000" dirty="0" smtClean="0">
                <a:solidFill>
                  <a:schemeClr val="tx1"/>
                </a:solidFill>
              </a:rPr>
              <a:t>Typy transportu przez błony.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000" dirty="0" smtClean="0">
                <a:solidFill>
                  <a:schemeClr val="tx1"/>
                </a:solidFill>
              </a:rPr>
              <a:t>Szlaki wydzielania.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000" dirty="0" smtClean="0">
                <a:solidFill>
                  <a:schemeClr val="tx1"/>
                </a:solidFill>
              </a:rPr>
              <a:t>Trawienie wewnątrzkomórkowe. Lizosomy.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000" dirty="0" smtClean="0">
                <a:solidFill>
                  <a:schemeClr val="tx1"/>
                </a:solidFill>
              </a:rPr>
              <a:t>Klasyfikacja enzymów i wykorzystanie ich właściwości jako znaczników wybranych struktur komórkowych. </a:t>
            </a:r>
          </a:p>
          <a:p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3569" y="260648"/>
            <a:ext cx="7344815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pl-PL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pl-P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Ćwiczenie </a:t>
            </a:r>
            <a:r>
              <a:rPr lang="pl-PL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nr 3</a:t>
            </a:r>
            <a:endParaRPr lang="pl-PL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pl-P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Enzymatyczne znaczniki  struktur komórkowych. </a:t>
            </a:r>
          </a:p>
          <a:p>
            <a:pPr algn="ctr"/>
            <a:endParaRPr lang="pl-PL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pl-PL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1208538" y="137295"/>
            <a:ext cx="5970124" cy="667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Łącznik prosty 3"/>
          <p:cNvCxnSpPr/>
          <p:nvPr/>
        </p:nvCxnSpPr>
        <p:spPr>
          <a:xfrm>
            <a:off x="2843808" y="2852936"/>
            <a:ext cx="24482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2915816" y="3563288"/>
            <a:ext cx="16561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zaokrąglony 13"/>
          <p:cNvSpPr/>
          <p:nvPr/>
        </p:nvSpPr>
        <p:spPr>
          <a:xfrm>
            <a:off x="1292728" y="2000472"/>
            <a:ext cx="792088" cy="1440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v</a:t>
            </a:r>
            <a:endParaRPr lang="pl-PL" dirty="0"/>
          </a:p>
        </p:txBody>
      </p:sp>
      <p:sp>
        <p:nvSpPr>
          <p:cNvPr id="15" name="Prostokąt zaokrąglony 14"/>
          <p:cNvSpPr/>
          <p:nvPr/>
        </p:nvSpPr>
        <p:spPr>
          <a:xfrm>
            <a:off x="1279088" y="2708920"/>
            <a:ext cx="1110648" cy="1440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zaokrąglony 15"/>
          <p:cNvSpPr/>
          <p:nvPr/>
        </p:nvSpPr>
        <p:spPr>
          <a:xfrm>
            <a:off x="1259632" y="3419272"/>
            <a:ext cx="576064" cy="15374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v</a:t>
            </a:r>
            <a:endParaRPr lang="pl-PL" dirty="0"/>
          </a:p>
        </p:txBody>
      </p:sp>
      <p:cxnSp>
        <p:nvCxnSpPr>
          <p:cNvPr id="22" name="Łącznik prosty 21"/>
          <p:cNvCxnSpPr/>
          <p:nvPr/>
        </p:nvCxnSpPr>
        <p:spPr>
          <a:xfrm>
            <a:off x="2896766" y="5464274"/>
            <a:ext cx="15312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zaokrąglony 22"/>
          <p:cNvSpPr/>
          <p:nvPr/>
        </p:nvSpPr>
        <p:spPr>
          <a:xfrm>
            <a:off x="1259632" y="5166717"/>
            <a:ext cx="1512168" cy="17259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2843808" y="5255622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esterazay</a:t>
            </a:r>
            <a:r>
              <a:rPr lang="pl-PL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niespecyficzne</a:t>
            </a:r>
            <a:endParaRPr lang="pl-PL" sz="1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2915816" y="1423809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zasadowa fosfataza</a:t>
            </a:r>
            <a:endParaRPr lang="pl-PL" sz="1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Łącznik prosty 17"/>
          <p:cNvCxnSpPr/>
          <p:nvPr/>
        </p:nvCxnSpPr>
        <p:spPr>
          <a:xfrm>
            <a:off x="2915816" y="1628800"/>
            <a:ext cx="12961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zaokrąglony 19"/>
          <p:cNvSpPr/>
          <p:nvPr/>
        </p:nvSpPr>
        <p:spPr>
          <a:xfrm>
            <a:off x="1307257" y="817662"/>
            <a:ext cx="1110648" cy="1440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363" y="47625"/>
            <a:ext cx="7153275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Łącznik prosty 9"/>
          <p:cNvCxnSpPr/>
          <p:nvPr/>
        </p:nvCxnSpPr>
        <p:spPr>
          <a:xfrm>
            <a:off x="6362472" y="3193520"/>
            <a:ext cx="50405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6323560" y="1259032"/>
            <a:ext cx="100811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6266284" y="284473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Fosfatazy</a:t>
            </a:r>
            <a:endParaRPr lang="pl-PL" sz="1200" b="1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6364000" y="3047227"/>
            <a:ext cx="576064" cy="533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3264" y="1639341"/>
            <a:ext cx="7571184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sz="2400" b="1" dirty="0" smtClean="0"/>
              <a:t>Ćw</a:t>
            </a:r>
            <a:r>
              <a:rPr lang="pl-PL" sz="2400" b="1" dirty="0" smtClean="0"/>
              <a:t>. 41</a:t>
            </a:r>
            <a:r>
              <a:rPr lang="pl-PL" sz="2400" dirty="0" smtClean="0"/>
              <a:t>. Lokalizacja kwaśnej fosfatazy metodą </a:t>
            </a:r>
            <a:r>
              <a:rPr lang="pl-PL" sz="2400" dirty="0" err="1" smtClean="0"/>
              <a:t>Gomoriego</a:t>
            </a:r>
            <a:r>
              <a:rPr lang="pl-PL" sz="2400" dirty="0" smtClean="0"/>
              <a:t> na skrawkach utrwalonych w </a:t>
            </a:r>
            <a:r>
              <a:rPr lang="pl-PL" sz="2400" dirty="0" err="1" smtClean="0"/>
              <a:t>Fo-Ca</a:t>
            </a:r>
            <a:r>
              <a:rPr lang="pl-PL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pl-PL" sz="2400" b="1" dirty="0" err="1" smtClean="0"/>
              <a:t>Ćw</a:t>
            </a:r>
            <a:r>
              <a:rPr lang="pl-PL" sz="2400" b="1" dirty="0" smtClean="0"/>
              <a:t> 62</a:t>
            </a:r>
            <a:r>
              <a:rPr lang="pl-PL" sz="2400" dirty="0" smtClean="0"/>
              <a:t>. Wykrywanie fosfatazy alkalicznej </a:t>
            </a:r>
            <a:br>
              <a:rPr lang="pl-PL" sz="2400" dirty="0" smtClean="0"/>
            </a:br>
            <a:r>
              <a:rPr lang="pl-PL" sz="2400" dirty="0" smtClean="0"/>
              <a:t>w nabłonku jelita cienkiego metodą sprzęgania </a:t>
            </a:r>
            <a:br>
              <a:rPr lang="pl-PL" sz="2400" dirty="0" smtClean="0"/>
            </a:br>
            <a:r>
              <a:rPr lang="pl-PL" sz="2400" dirty="0" smtClean="0"/>
              <a:t>z trwałą solą  </a:t>
            </a:r>
            <a:r>
              <a:rPr lang="pl-PL" sz="2400" dirty="0" err="1" smtClean="0"/>
              <a:t>dwuazową</a:t>
            </a:r>
            <a:r>
              <a:rPr lang="pl-PL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pl-PL" sz="2400" b="1" dirty="0" smtClean="0"/>
              <a:t>Ćw. 63</a:t>
            </a:r>
            <a:r>
              <a:rPr lang="pl-PL" sz="2400" dirty="0" smtClean="0"/>
              <a:t>. Wykrywanie esteraz niespecyficznych </a:t>
            </a:r>
            <a:br>
              <a:rPr lang="pl-PL" sz="2400" dirty="0" smtClean="0"/>
            </a:br>
            <a:r>
              <a:rPr lang="pl-PL" sz="2400" dirty="0" smtClean="0"/>
              <a:t>w nabłonku jelita cienkiego metodą </a:t>
            </a:r>
            <a:r>
              <a:rPr lang="pl-PL" sz="2400" dirty="0" err="1" smtClean="0"/>
              <a:t>indygogenną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2470633" y="548680"/>
            <a:ext cx="38382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ćw. </a:t>
            </a:r>
            <a:r>
              <a:rPr lang="pl-PL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41</a:t>
            </a:r>
            <a:r>
              <a:rPr lang="pl-PL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62,63 (Skrypt)</a:t>
            </a:r>
            <a:endParaRPr lang="pl-PL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rapevinesnail 0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8582025" cy="4905376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685731" y="356463"/>
            <a:ext cx="577254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Materiał badawczy</a:t>
            </a:r>
            <a:b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ślimak winniczek (</a:t>
            </a:r>
            <a:r>
              <a:rPr lang="pl-PL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Helix</a:t>
            </a:r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pomatia</a:t>
            </a:r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pl-PL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olluscs.at/images/weichtiere/schnecken/weinberg/english/diges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160" y="1556792"/>
            <a:ext cx="3925221" cy="5112567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2292364" y="332656"/>
            <a:ext cx="37836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Przewód pokarmowy</a:t>
            </a:r>
            <a:b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ślimaka winniczka</a:t>
            </a:r>
            <a:endParaRPr lang="pl-PL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979712" y="2204864"/>
            <a:ext cx="7920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serce</a:t>
            </a:r>
            <a:endParaRPr lang="pl-PL" sz="14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907704" y="2555612"/>
            <a:ext cx="7920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nerka</a:t>
            </a:r>
            <a:endParaRPr lang="pl-PL" sz="14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267744" y="4283804"/>
            <a:ext cx="7920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płuca</a:t>
            </a:r>
            <a:endParaRPr lang="pl-PL" sz="14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419872" y="1671538"/>
            <a:ext cx="7920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pęcherz</a:t>
            </a:r>
            <a:endParaRPr lang="pl-PL" sz="14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635896" y="4077459"/>
            <a:ext cx="648072" cy="178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400"/>
              </a:lnSpc>
            </a:pPr>
            <a:r>
              <a:rPr lang="pl-PL" sz="1400" b="1" dirty="0" smtClean="0"/>
              <a:t>jelito</a:t>
            </a:r>
            <a:endParaRPr lang="pl-PL" sz="14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181972" y="2242964"/>
            <a:ext cx="648072" cy="178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400"/>
              </a:lnSpc>
            </a:pPr>
            <a:r>
              <a:rPr lang="pl-PL" sz="1400" b="1" dirty="0" smtClean="0"/>
              <a:t>jelito</a:t>
            </a:r>
            <a:endParaRPr lang="pl-PL" sz="1400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427984" y="4446637"/>
            <a:ext cx="17281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err="1" smtClean="0"/>
              <a:t>wątrobotrzustka</a:t>
            </a:r>
            <a:endParaRPr lang="pl-PL" sz="1400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211960" y="4868465"/>
            <a:ext cx="15121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smtClean="0"/>
              <a:t>ślinianki</a:t>
            </a:r>
            <a:endParaRPr lang="pl-PL" sz="1400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4149477" y="5661248"/>
            <a:ext cx="17281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zwoje mózgowe</a:t>
            </a:r>
            <a:endParaRPr lang="pl-PL" sz="1400" b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211960" y="6021288"/>
            <a:ext cx="11086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gardło</a:t>
            </a:r>
            <a:endParaRPr lang="pl-PL" sz="1400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5148064" y="2175883"/>
            <a:ext cx="720080" cy="1949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endParaRPr lang="pl-PL" sz="1200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4476750" y="4511169"/>
            <a:ext cx="1319386" cy="1949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endParaRPr lang="pl-PL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755576" y="1340768"/>
            <a:ext cx="7776864" cy="4900439"/>
            <a:chOff x="251520" y="1192857"/>
            <a:chExt cx="8648700" cy="5404495"/>
          </a:xfrm>
        </p:grpSpPr>
        <p:pic>
          <p:nvPicPr>
            <p:cNvPr id="7270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11757"/>
            <a:stretch>
              <a:fillRect/>
            </a:stretch>
          </p:blipFill>
          <p:spPr bwMode="auto">
            <a:xfrm>
              <a:off x="251520" y="1192857"/>
              <a:ext cx="8648700" cy="5404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Prostokąt zaokrąglony 5"/>
            <p:cNvSpPr/>
            <p:nvPr/>
          </p:nvSpPr>
          <p:spPr>
            <a:xfrm>
              <a:off x="1983582" y="1590848"/>
              <a:ext cx="1512168" cy="1440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zaokrąglony 6"/>
            <p:cNvSpPr/>
            <p:nvPr/>
          </p:nvSpPr>
          <p:spPr>
            <a:xfrm>
              <a:off x="1888424" y="2610535"/>
              <a:ext cx="1512168" cy="1440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zaokrąglony 7"/>
            <p:cNvSpPr/>
            <p:nvPr/>
          </p:nvSpPr>
          <p:spPr>
            <a:xfrm>
              <a:off x="903462" y="3679080"/>
              <a:ext cx="1512168" cy="4320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831454" y="5119240"/>
              <a:ext cx="1512168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0" name="Prostokąt 9"/>
          <p:cNvSpPr/>
          <p:nvPr/>
        </p:nvSpPr>
        <p:spPr>
          <a:xfrm>
            <a:off x="563861" y="242645"/>
            <a:ext cx="801629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Topografia wykrywania metodami histochemicznymi</a:t>
            </a:r>
          </a:p>
          <a:p>
            <a:pPr algn="ctr"/>
            <a:r>
              <a:rPr lang="pl-P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enzymów w komórkach nabłonka jelita</a:t>
            </a:r>
            <a:endParaRPr lang="pl-PL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a 21"/>
          <p:cNvGrpSpPr/>
          <p:nvPr/>
        </p:nvGrpSpPr>
        <p:grpSpPr>
          <a:xfrm>
            <a:off x="683568" y="1556792"/>
            <a:ext cx="7632848" cy="2448272"/>
            <a:chOff x="683568" y="1340768"/>
            <a:chExt cx="7632848" cy="2448272"/>
          </a:xfrm>
        </p:grpSpPr>
        <p:sp>
          <p:nvSpPr>
            <p:cNvPr id="5" name="Prostokąt 4"/>
            <p:cNvSpPr/>
            <p:nvPr/>
          </p:nvSpPr>
          <p:spPr>
            <a:xfrm>
              <a:off x="2339752" y="1340768"/>
              <a:ext cx="315144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pl-PL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Fosfataza kwaśna</a:t>
              </a:r>
              <a:endParaRPr lang="pl-PL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grpSp>
          <p:nvGrpSpPr>
            <p:cNvPr id="2" name="Grupa 24"/>
            <p:cNvGrpSpPr/>
            <p:nvPr/>
          </p:nvGrpSpPr>
          <p:grpSpPr>
            <a:xfrm>
              <a:off x="683568" y="1809269"/>
              <a:ext cx="7632848" cy="1979771"/>
              <a:chOff x="683568" y="883497"/>
              <a:chExt cx="7632848" cy="1979771"/>
            </a:xfrm>
          </p:grpSpPr>
          <p:pic>
            <p:nvPicPr>
              <p:cNvPr id="24580" name="Picture 4" descr="https://upload.wikimedia.org/wikipedia/commons/thumb/8/89/General_phosphatase_mechanism.png/1280px-General_phosphatase_mechanism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3568" y="883497"/>
                <a:ext cx="7632848" cy="1979771"/>
              </a:xfrm>
              <a:prstGeom prst="rect">
                <a:avLst/>
              </a:prstGeom>
              <a:noFill/>
            </p:spPr>
          </p:pic>
          <p:sp>
            <p:nvSpPr>
              <p:cNvPr id="11" name="pole tekstowe 10"/>
              <p:cNvSpPr txBox="1"/>
              <p:nvPr/>
            </p:nvSpPr>
            <p:spPr>
              <a:xfrm>
                <a:off x="1059106" y="2241848"/>
                <a:ext cx="100811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l-PL" sz="1600" b="1" dirty="0" smtClean="0"/>
                  <a:t>substrat</a:t>
                </a:r>
                <a:endParaRPr lang="pl-PL" sz="1600" b="1" dirty="0"/>
              </a:p>
            </p:txBody>
          </p:sp>
          <p:sp>
            <p:nvSpPr>
              <p:cNvPr id="12" name="pole tekstowe 11"/>
              <p:cNvSpPr txBox="1"/>
              <p:nvPr/>
            </p:nvSpPr>
            <p:spPr>
              <a:xfrm>
                <a:off x="5009214" y="2169840"/>
                <a:ext cx="100811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l-PL" sz="1600" b="1" dirty="0" smtClean="0"/>
                  <a:t>produkt</a:t>
                </a:r>
                <a:endParaRPr lang="pl-PL" sz="1600" b="1" dirty="0"/>
              </a:p>
            </p:txBody>
          </p:sp>
          <p:sp>
            <p:nvSpPr>
              <p:cNvPr id="14" name="Prostokąt zaokrąglony 13"/>
              <p:cNvSpPr/>
              <p:nvPr/>
            </p:nvSpPr>
            <p:spPr>
              <a:xfrm>
                <a:off x="1038442" y="2266540"/>
                <a:ext cx="936104" cy="28803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noFill/>
                </a:endParaRPr>
              </a:p>
            </p:txBody>
          </p:sp>
          <p:sp>
            <p:nvSpPr>
              <p:cNvPr id="15" name="Prostokąt zaokrąglony 14"/>
              <p:cNvSpPr/>
              <p:nvPr/>
            </p:nvSpPr>
            <p:spPr>
              <a:xfrm>
                <a:off x="5004048" y="2220046"/>
                <a:ext cx="936104" cy="28803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noFill/>
                </a:endParaRPr>
              </a:p>
            </p:txBody>
          </p:sp>
        </p:grpSp>
      </p:grpSp>
      <p:sp>
        <p:nvSpPr>
          <p:cNvPr id="18" name="Prostokąt zaokrąglony 17"/>
          <p:cNvSpPr/>
          <p:nvPr/>
        </p:nvSpPr>
        <p:spPr>
          <a:xfrm>
            <a:off x="3563888" y="4437112"/>
            <a:ext cx="576064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zaokrąglony 19"/>
          <p:cNvSpPr/>
          <p:nvPr/>
        </p:nvSpPr>
        <p:spPr>
          <a:xfrm>
            <a:off x="4944073" y="4391393"/>
            <a:ext cx="45719" cy="4571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5"/>
          <p:cNvGrpSpPr/>
          <p:nvPr/>
        </p:nvGrpSpPr>
        <p:grpSpPr>
          <a:xfrm>
            <a:off x="467544" y="4509120"/>
            <a:ext cx="8352928" cy="720080"/>
            <a:chOff x="467544" y="3861048"/>
            <a:chExt cx="8352928" cy="720080"/>
          </a:xfrm>
        </p:grpSpPr>
        <p:sp>
          <p:nvSpPr>
            <p:cNvPr id="27" name="pole tekstowe 26"/>
            <p:cNvSpPr txBox="1"/>
            <p:nvPr/>
          </p:nvSpPr>
          <p:spPr>
            <a:xfrm>
              <a:off x="467544" y="3934797"/>
              <a:ext cx="2808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err="1" smtClean="0"/>
                <a:t>beta-glicerofosforan</a:t>
              </a:r>
              <a:endParaRPr lang="pl-PL" dirty="0" smtClean="0"/>
            </a:p>
            <a:p>
              <a:pPr algn="ctr"/>
              <a:r>
                <a:rPr lang="pl-PL" dirty="0" smtClean="0"/>
                <a:t>sodu</a:t>
              </a:r>
              <a:endParaRPr lang="pl-PL" dirty="0"/>
            </a:p>
          </p:txBody>
        </p:sp>
        <p:cxnSp>
          <p:nvCxnSpPr>
            <p:cNvPr id="30" name="Łącznik prosty ze strzałką 29"/>
            <p:cNvCxnSpPr/>
            <p:nvPr/>
          </p:nvCxnSpPr>
          <p:spPr>
            <a:xfrm>
              <a:off x="3275856" y="4259188"/>
              <a:ext cx="144016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ole tekstowe 30"/>
            <p:cNvSpPr txBox="1"/>
            <p:nvPr/>
          </p:nvSpPr>
          <p:spPr>
            <a:xfrm>
              <a:off x="3707904" y="386104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H</a:t>
              </a:r>
              <a:r>
                <a:rPr lang="pl-PL" baseline="-25000" dirty="0" smtClean="0"/>
                <a:t>2</a:t>
              </a:r>
              <a:r>
                <a:rPr lang="pl-PL" dirty="0" smtClean="0"/>
                <a:t>O</a:t>
              </a:r>
              <a:endParaRPr lang="pl-PL" dirty="0"/>
            </a:p>
          </p:txBody>
        </p:sp>
        <p:sp>
          <p:nvSpPr>
            <p:cNvPr id="33" name="pole tekstowe 32"/>
            <p:cNvSpPr txBox="1"/>
            <p:nvPr/>
          </p:nvSpPr>
          <p:spPr>
            <a:xfrm>
              <a:off x="4644008" y="4067780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        beta-glicerol      +     fosforan sodu</a:t>
              </a:r>
              <a:endParaRPr lang="pl-PL" dirty="0"/>
            </a:p>
          </p:txBody>
        </p:sp>
      </p:grpSp>
      <p:sp>
        <p:nvSpPr>
          <p:cNvPr id="34" name="Prostokąt 33"/>
          <p:cNvSpPr/>
          <p:nvPr/>
        </p:nvSpPr>
        <p:spPr>
          <a:xfrm>
            <a:off x="971600" y="694437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b="1" dirty="0" smtClean="0"/>
              <a:t>Ćw. 41</a:t>
            </a:r>
            <a:r>
              <a:rPr lang="pl-PL" dirty="0" smtClean="0"/>
              <a:t>. Lokalizacja kwaśnej fosfatazy metodą </a:t>
            </a:r>
            <a:r>
              <a:rPr lang="pl-PL" dirty="0" err="1" smtClean="0"/>
              <a:t>Gomoriego</a:t>
            </a:r>
            <a:r>
              <a:rPr lang="pl-PL" dirty="0" smtClean="0"/>
              <a:t> na skrawkach utrwalonych w </a:t>
            </a:r>
            <a:r>
              <a:rPr lang="pl-PL" dirty="0" err="1" smtClean="0"/>
              <a:t>Fo-Ca</a:t>
            </a:r>
            <a:r>
              <a:rPr lang="pl-PL" dirty="0" smtClean="0"/>
              <a:t>.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3039700" y="35913"/>
            <a:ext cx="27001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ćw. 41 (Skrypt)</a:t>
            </a:r>
            <a:endParaRPr lang="pl-PL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Grupa 35"/>
          <p:cNvGrpSpPr/>
          <p:nvPr/>
        </p:nvGrpSpPr>
        <p:grpSpPr>
          <a:xfrm>
            <a:off x="395536" y="5445224"/>
            <a:ext cx="8280920" cy="923330"/>
            <a:chOff x="827584" y="5059858"/>
            <a:chExt cx="8280920" cy="923330"/>
          </a:xfrm>
        </p:grpSpPr>
        <p:sp>
          <p:nvSpPr>
            <p:cNvPr id="37" name="pole tekstowe 36"/>
            <p:cNvSpPr txBox="1"/>
            <p:nvPr/>
          </p:nvSpPr>
          <p:spPr>
            <a:xfrm>
              <a:off x="827584" y="5059858"/>
              <a:ext cx="82809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fosforan sodu + ołów             fosforan ołowiu + siarczek amonu                                 </a:t>
              </a:r>
              <a:r>
                <a:rPr lang="pl-PL" b="1" dirty="0" smtClean="0"/>
                <a:t>siarczek ołowiu </a:t>
              </a:r>
              <a:r>
                <a:rPr lang="pl-PL" dirty="0" smtClean="0"/>
                <a:t>+ fosforan amonu</a:t>
              </a:r>
            </a:p>
            <a:p>
              <a:r>
                <a:rPr lang="pl-PL" dirty="0" smtClean="0"/>
                <a:t>                                                         </a:t>
              </a:r>
              <a:r>
                <a:rPr lang="pl-PL" b="1" dirty="0" smtClean="0"/>
                <a:t>(czarny)</a:t>
              </a:r>
              <a:endParaRPr lang="pl-PL" b="1" dirty="0"/>
            </a:p>
          </p:txBody>
        </p:sp>
        <p:cxnSp>
          <p:nvCxnSpPr>
            <p:cNvPr id="38" name="Łącznik prosty ze strzałką 37"/>
            <p:cNvCxnSpPr/>
            <p:nvPr/>
          </p:nvCxnSpPr>
          <p:spPr>
            <a:xfrm>
              <a:off x="4139952" y="5267300"/>
              <a:ext cx="5040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Łącznik prosty ze strzałką 38"/>
            <p:cNvCxnSpPr/>
            <p:nvPr/>
          </p:nvCxnSpPr>
          <p:spPr>
            <a:xfrm>
              <a:off x="7884368" y="5267300"/>
              <a:ext cx="5040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pole tekstowe 22"/>
          <p:cNvSpPr txBox="1"/>
          <p:nvPr/>
        </p:nvSpPr>
        <p:spPr>
          <a:xfrm>
            <a:off x="3131840" y="3861048"/>
            <a:ext cx="101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lizosomy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611560" y="4365104"/>
            <a:ext cx="7920880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712</Words>
  <Application>Microsoft Office PowerPoint</Application>
  <PresentationFormat>Pokaz na ekranie (4:3)</PresentationFormat>
  <Paragraphs>126</Paragraphs>
  <Slides>17</Slides>
  <Notes>17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Biologia komórki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Dziękuję za uwagę</vt:lpstr>
    </vt:vector>
  </TitlesOfParts>
  <Company>UAM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Ćw. 2  Chemiczne składniki komórek zwierzęcych</dc:title>
  <dc:creator>Robert Sobkowiak</dc:creator>
  <cp:lastModifiedBy>Renia</cp:lastModifiedBy>
  <cp:revision>154</cp:revision>
  <dcterms:created xsi:type="dcterms:W3CDTF">2016-10-17T10:50:04Z</dcterms:created>
  <dcterms:modified xsi:type="dcterms:W3CDTF">2019-06-29T12:38:25Z</dcterms:modified>
</cp:coreProperties>
</file>