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1" r:id="rId2"/>
    <p:sldId id="256" r:id="rId3"/>
    <p:sldId id="320" r:id="rId4"/>
    <p:sldId id="319" r:id="rId5"/>
    <p:sldId id="280" r:id="rId6"/>
    <p:sldId id="306" r:id="rId7"/>
    <p:sldId id="307" r:id="rId8"/>
    <p:sldId id="309" r:id="rId9"/>
    <p:sldId id="308" r:id="rId10"/>
    <p:sldId id="282" r:id="rId11"/>
    <p:sldId id="281" r:id="rId12"/>
    <p:sldId id="310" r:id="rId13"/>
    <p:sldId id="311" r:id="rId14"/>
    <p:sldId id="312" r:id="rId15"/>
    <p:sldId id="292" r:id="rId16"/>
    <p:sldId id="317" r:id="rId17"/>
    <p:sldId id="290" r:id="rId18"/>
    <p:sldId id="283" r:id="rId19"/>
    <p:sldId id="297" r:id="rId20"/>
    <p:sldId id="298" r:id="rId21"/>
    <p:sldId id="294" r:id="rId22"/>
    <p:sldId id="296" r:id="rId23"/>
    <p:sldId id="295" r:id="rId24"/>
    <p:sldId id="322" r:id="rId25"/>
    <p:sldId id="314" r:id="rId26"/>
    <p:sldId id="315" r:id="rId27"/>
    <p:sldId id="302"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8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2" autoAdjust="0"/>
  </p:normalViewPr>
  <p:slideViewPr>
    <p:cSldViewPr>
      <p:cViewPr>
        <p:scale>
          <a:sx n="100" d="100"/>
          <a:sy n="100" d="100"/>
        </p:scale>
        <p:origin x="-29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3F5D3-9AAA-4673-BD3B-A5603B01C25A}" type="datetimeFigureOut">
              <a:rPr lang="pl-PL" smtClean="0"/>
              <a:pPr/>
              <a:t>2019-05-29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26502-B278-4DC7-8694-2AF66BDB685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1" kern="1200" dirty="0" smtClean="0">
                <a:solidFill>
                  <a:schemeClr val="tx1"/>
                </a:solidFill>
                <a:latin typeface="+mn-lt"/>
                <a:ea typeface="+mn-ea"/>
                <a:cs typeface="+mn-cs"/>
              </a:rPr>
              <a:t>Budowa błony:</a:t>
            </a:r>
          </a:p>
          <a:p>
            <a:r>
              <a:rPr lang="pl-PL" sz="1200" b="0" i="0" kern="1200" dirty="0" smtClean="0">
                <a:solidFill>
                  <a:schemeClr val="tx1"/>
                </a:solidFill>
                <a:latin typeface="+mn-lt"/>
                <a:ea typeface="+mn-ea"/>
                <a:cs typeface="+mn-cs"/>
              </a:rPr>
              <a:t>Lipidy – funkcja izolacyjna </a:t>
            </a:r>
          </a:p>
          <a:p>
            <a:r>
              <a:rPr lang="pl-PL" sz="1200" b="0" i="0" kern="1200" dirty="0" smtClean="0">
                <a:solidFill>
                  <a:schemeClr val="tx1"/>
                </a:solidFill>
                <a:latin typeface="+mn-lt"/>
                <a:ea typeface="+mn-ea"/>
                <a:cs typeface="+mn-cs"/>
              </a:rPr>
              <a:t>Białka - funkcja transportowa</a:t>
            </a:r>
          </a:p>
          <a:p>
            <a:r>
              <a:rPr lang="pl-PL" sz="1200" b="0" i="0" kern="1200" dirty="0" smtClean="0">
                <a:solidFill>
                  <a:schemeClr val="tx1"/>
                </a:solidFill>
                <a:latin typeface="+mn-lt"/>
                <a:ea typeface="+mn-ea"/>
                <a:cs typeface="+mn-cs"/>
              </a:rPr>
              <a:t>Cukrowce – odpowiadają za identyfikację immunologiczną grup krwi</a:t>
            </a:r>
          </a:p>
          <a:p>
            <a:endParaRPr lang="pl-PL" sz="1200" b="1" i="1" kern="120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Płynność</a:t>
            </a:r>
            <a:r>
              <a:rPr lang="pl-PL" sz="1200" b="0" i="0" kern="1200" dirty="0" smtClean="0">
                <a:solidFill>
                  <a:schemeClr val="tx1"/>
                </a:solidFill>
                <a:latin typeface="+mn-lt"/>
                <a:ea typeface="+mn-ea"/>
                <a:cs typeface="+mn-cs"/>
              </a:rPr>
              <a:t> - polegającą na tym, że wszystkie praktycznie składniki błon poruszają się. </a:t>
            </a:r>
          </a:p>
          <a:p>
            <a:r>
              <a:rPr lang="pl-PL" sz="1200" b="1" i="0" kern="1200" dirty="0" smtClean="0">
                <a:solidFill>
                  <a:schemeClr val="tx1"/>
                </a:solidFill>
                <a:latin typeface="+mn-lt"/>
                <a:ea typeface="+mn-ea"/>
                <a:cs typeface="+mn-cs"/>
              </a:rPr>
              <a:t>Cząsteczki lipidów </a:t>
            </a:r>
            <a:r>
              <a:rPr lang="pl-PL" sz="1200" b="0" i="0" kern="1200" dirty="0" smtClean="0">
                <a:solidFill>
                  <a:schemeClr val="tx1"/>
                </a:solidFill>
                <a:latin typeface="+mn-lt"/>
                <a:ea typeface="+mn-ea"/>
                <a:cs typeface="+mn-cs"/>
              </a:rPr>
              <a:t>mogą obracać się wokół osi prostopadłej do powierzchni błony (tzw. dyfuzja rotacyjna) jak i przemieszczać się w jej płaszczyźnie (dyfuzja lateralna). Oprócz ruchu cząsteczek lipidów jako całości duże znaczenie posiadają także ruchy ich łańcuchów węglowodorowych. Ich ruchliwość zależy od wielu czynników - przede wszystkim od temperatury oraz ilości wiązań nienasyconych. Im bardziej ruchliwe są łańcuchy węglowodorowe tym większą zajmują efektywną objętość i tym samym luźniej upakowane są cząsteczki lipidów w </a:t>
            </a:r>
            <a:r>
              <a:rPr lang="pl-PL" sz="1200" b="0" i="0" kern="1200" dirty="0" err="1" smtClean="0">
                <a:solidFill>
                  <a:schemeClr val="tx1"/>
                </a:solidFill>
                <a:latin typeface="+mn-lt"/>
                <a:ea typeface="+mn-ea"/>
                <a:cs typeface="+mn-cs"/>
              </a:rPr>
              <a:t>dwuwarstwie</a:t>
            </a:r>
            <a:r>
              <a:rPr lang="pl-PL" sz="1200" b="0" i="0" kern="1200" dirty="0" smtClean="0">
                <a:solidFill>
                  <a:schemeClr val="tx1"/>
                </a:solidFill>
                <a:latin typeface="+mn-lt"/>
                <a:ea typeface="+mn-ea"/>
                <a:cs typeface="+mn-cs"/>
              </a:rPr>
              <a:t>. Ma to duże znaczenie zarówno dla własności błony jako przegrody jak i dla działania wielu białek błonowych. Czynnikiem regulującym płynność błon jest obecność w nich cząsteczek steroli - w błonach komórek eukariotycznych przede wszystkim cholesterolu. Cząsteczki lipidów mogą też przechodzić z warstwy cytoplazmatycznej do zewnętrznej (lub odwrotnie). Zjawisko takie nazywane jest "</a:t>
            </a:r>
            <a:r>
              <a:rPr lang="pl-PL" sz="1200" b="0" i="0" kern="1200" dirty="0" err="1" smtClean="0">
                <a:solidFill>
                  <a:schemeClr val="tx1"/>
                </a:solidFill>
                <a:latin typeface="+mn-lt"/>
                <a:ea typeface="+mn-ea"/>
                <a:cs typeface="+mn-cs"/>
              </a:rPr>
              <a:t>flip-flop</a:t>
            </a:r>
            <a:r>
              <a:rPr lang="pl-PL" sz="1200" b="0" i="0" kern="1200" dirty="0" smtClean="0">
                <a:solidFill>
                  <a:schemeClr val="tx1"/>
                </a:solidFill>
                <a:latin typeface="+mn-lt"/>
                <a:ea typeface="+mn-ea"/>
                <a:cs typeface="+mn-cs"/>
              </a:rPr>
              <a:t>" - w błonach komórkowych występuje ono z małym prawdopodobieństwem.</a:t>
            </a:r>
            <a:r>
              <a:rPr lang="pl-PL" dirty="0" smtClean="0"/>
              <a:t/>
            </a:r>
            <a:br>
              <a:rPr lang="pl-PL" dirty="0" smtClean="0"/>
            </a:br>
            <a:r>
              <a:rPr lang="pl-PL" sz="1200" b="1" i="0" kern="1200" dirty="0" smtClean="0">
                <a:solidFill>
                  <a:schemeClr val="tx1"/>
                </a:solidFill>
                <a:latin typeface="+mn-lt"/>
                <a:ea typeface="+mn-ea"/>
                <a:cs typeface="+mn-cs"/>
              </a:rPr>
              <a:t>Białka integralne </a:t>
            </a:r>
            <a:r>
              <a:rPr lang="pl-PL" sz="1200" b="0" i="0" kern="1200" dirty="0" smtClean="0">
                <a:solidFill>
                  <a:schemeClr val="tx1"/>
                </a:solidFill>
                <a:latin typeface="+mn-lt"/>
                <a:ea typeface="+mn-ea"/>
                <a:cs typeface="+mn-cs"/>
              </a:rPr>
              <a:t>mogą ulegać dyfuzji rotacyjnej i lateralnej. Ze względu na rozmiary ich cząsteczek oba typy dyfuzji są dla białek wolniejsze niż dla lipidów. W odniesieniu do białek nie spotyka się natomiast procesu analogicznego do "</a:t>
            </a:r>
            <a:r>
              <a:rPr lang="pl-PL" sz="1200" b="0" i="0" kern="1200" dirty="0" err="1" smtClean="0">
                <a:solidFill>
                  <a:schemeClr val="tx1"/>
                </a:solidFill>
                <a:latin typeface="+mn-lt"/>
                <a:ea typeface="+mn-ea"/>
                <a:cs typeface="+mn-cs"/>
              </a:rPr>
              <a:t>flip-flop</a:t>
            </a:r>
            <a:r>
              <a:rPr lang="pl-PL" sz="1200" b="0" i="0" kern="1200" dirty="0" smtClean="0">
                <a:solidFill>
                  <a:schemeClr val="tx1"/>
                </a:solidFill>
                <a:latin typeface="+mn-lt"/>
                <a:ea typeface="+mn-ea"/>
                <a:cs typeface="+mn-cs"/>
              </a:rPr>
              <a:t>" - białka nie zmieniają swej orientacji względem powierzchni błony.</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Asymetryczność</a:t>
            </a:r>
            <a:r>
              <a:rPr lang="pl-PL" sz="1200" b="0" i="0" kern="1200" dirty="0" smtClean="0">
                <a:solidFill>
                  <a:schemeClr val="tx1"/>
                </a:solidFill>
                <a:latin typeface="+mn-lt"/>
                <a:ea typeface="+mn-ea"/>
                <a:cs typeface="+mn-cs"/>
              </a:rPr>
              <a:t> - polegającą na tym, że strona cytoplazmatyczna błony ma z reguły inny skład niż strona kontaktująca się z otoczeniem. Cecha ta dotyczy zarówno składu lipidowego jak i białkowego obu połówek błony. I tak po cytoplazmatycznej stronie błony znajduje się znacznie więcej lipidów posiadających elektrycznie naładowane głowy polarne (</a:t>
            </a:r>
            <a:r>
              <a:rPr lang="pl-PL" sz="1200" b="0" i="0" kern="1200" dirty="0" err="1" smtClean="0">
                <a:solidFill>
                  <a:schemeClr val="tx1"/>
                </a:solidFill>
                <a:latin typeface="+mn-lt"/>
                <a:ea typeface="+mn-ea"/>
                <a:cs typeface="+mn-cs"/>
              </a:rPr>
              <a:t>fosfatydyloseryna</a:t>
            </a:r>
            <a:r>
              <a:rPr lang="pl-PL" sz="1200" b="0" i="0" kern="1200" dirty="0" smtClean="0">
                <a:solidFill>
                  <a:schemeClr val="tx1"/>
                </a:solidFill>
                <a:latin typeface="+mn-lt"/>
                <a:ea typeface="+mn-ea"/>
                <a:cs typeface="+mn-cs"/>
              </a:rPr>
              <a:t>) oraz łatwo tworzących wiązania wodorowe (</a:t>
            </a:r>
            <a:r>
              <a:rPr lang="pl-PL" sz="1200" b="0" i="0" kern="1200" dirty="0" err="1" smtClean="0">
                <a:solidFill>
                  <a:schemeClr val="tx1"/>
                </a:solidFill>
                <a:latin typeface="+mn-lt"/>
                <a:ea typeface="+mn-ea"/>
                <a:cs typeface="+mn-cs"/>
              </a:rPr>
              <a:t>fosfatydyloetanoloamina</a:t>
            </a:r>
            <a:r>
              <a:rPr lang="pl-PL" sz="1200" b="0" i="0" kern="1200" dirty="0" smtClean="0">
                <a:solidFill>
                  <a:schemeClr val="tx1"/>
                </a:solidFill>
                <a:latin typeface="+mn-lt"/>
                <a:ea typeface="+mn-ea"/>
                <a:cs typeface="+mn-cs"/>
              </a:rPr>
              <a:t>). Zewnątrzkomórkowa warstwa błony zawiera natomiast więcej </a:t>
            </a:r>
            <a:r>
              <a:rPr lang="pl-PL" sz="1200" b="0" i="0" kern="1200" dirty="0" err="1" smtClean="0">
                <a:solidFill>
                  <a:schemeClr val="tx1"/>
                </a:solidFill>
                <a:latin typeface="+mn-lt"/>
                <a:ea typeface="+mn-ea"/>
                <a:cs typeface="+mn-cs"/>
              </a:rPr>
              <a:t>fosfatydylocholiny</a:t>
            </a:r>
            <a:r>
              <a:rPr lang="pl-PL" sz="1200" b="0" i="0" kern="1200" dirty="0" smtClean="0">
                <a:solidFill>
                  <a:schemeClr val="tx1"/>
                </a:solidFill>
                <a:latin typeface="+mn-lt"/>
                <a:ea typeface="+mn-ea"/>
                <a:cs typeface="+mn-cs"/>
              </a:rPr>
              <a:t> i sfingomieliny. Białka powierzchniowe zlokalizowane są przede wszystkim po cytoplazmatycznej stronie błony, po stronie zewnętrznej natomiast często występuje duża ilość glikolipidów i glikoprotein (np. </a:t>
            </a:r>
            <a:r>
              <a:rPr lang="pl-PL" sz="1200" b="0" i="0" kern="1200" dirty="0" err="1" smtClean="0">
                <a:solidFill>
                  <a:schemeClr val="tx1"/>
                </a:solidFill>
                <a:latin typeface="+mn-lt"/>
                <a:ea typeface="+mn-ea"/>
                <a:cs typeface="+mn-cs"/>
              </a:rPr>
              <a:t>glikoforyna</a:t>
            </a:r>
            <a:r>
              <a:rPr lang="pl-PL" sz="1200" b="0" i="0" kern="1200" dirty="0" smtClean="0">
                <a:solidFill>
                  <a:schemeClr val="tx1"/>
                </a:solidFill>
                <a:latin typeface="+mn-lt"/>
                <a:ea typeface="+mn-ea"/>
                <a:cs typeface="+mn-cs"/>
              </a:rPr>
              <a:t>). Cecha asymetrii dotyczy również funkcji pełnionych przez błony: w poprzek błony istnieje różnica potencjałów elektrycznych, różnica stężeń wielu substancji, transport określonych substancji odbywa się z reguły w jednym tylko kierunku itp.</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Heterogenność</a:t>
            </a:r>
            <a:r>
              <a:rPr lang="pl-PL" sz="1200" b="0" i="0" kern="1200" dirty="0" smtClean="0">
                <a:solidFill>
                  <a:schemeClr val="tx1"/>
                </a:solidFill>
                <a:latin typeface="+mn-lt"/>
                <a:ea typeface="+mn-ea"/>
                <a:cs typeface="+mn-cs"/>
              </a:rPr>
              <a:t> - czyli występowanie niejednorodności w rozkładzie składników w płaszczyźnie błony. Białka oraz lipidy nie są bowiem "przypadkowo" wymieszane - w płaszczyźnie błony można wyróżnić tzw. domeny, wyraźnie różniące się między sobą składem oraz własnościami. Przyczyną istnienia domen jest między innymi to, że białka integralne często otoczone są przez specyficzne rodzaje lipidów. Własności błony w rejonie takiej otoczki są zwykle odmienne od własności rejonów w których nie występuje oddziaływanie białkowo-lipidowe. Tworzeniu się domen sprzyja też fakt, że białka błonowe często tworzą agregaty (zwykle jest to związane z pełnionymi przez nie funkcjami).</a:t>
            </a:r>
            <a:r>
              <a:rPr lang="pl-PL" dirty="0" smtClean="0"/>
              <a:t/>
            </a:r>
            <a:br>
              <a:rPr lang="pl-PL" dirty="0" smtClean="0"/>
            </a:br>
            <a:r>
              <a:rPr lang="pl-PL" sz="1200" b="0" i="0" kern="1200" dirty="0" smtClean="0">
                <a:solidFill>
                  <a:schemeClr val="tx1"/>
                </a:solidFill>
                <a:latin typeface="+mn-lt"/>
                <a:ea typeface="+mn-ea"/>
                <a:cs typeface="+mn-cs"/>
              </a:rPr>
              <a:t>Heterogenność błon komórkowych umożliwia "specjalizację" różnych rejonów błon. Przykładem takiej specjalizacji jest płytka ruchowa (fragment błony komórki mięśniowej znajdujący się w miejscu połączenia pomiędzy neuronem i komórką mięśniową czyli synapsy). Tylko w rejonie płytki ruchowej występuje bowiem w błonie komórki mięśniowej nagromadzenie receptorów acetylocholiny i w związku z tym tylko ten rejon jest zdolny do przekazywania pobudzenia.</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Tratwy stanowią </a:t>
            </a:r>
            <a:r>
              <a:rPr lang="pl-PL" dirty="0" err="1" smtClean="0"/>
              <a:t>mikrośrodowisko</a:t>
            </a:r>
            <a:r>
              <a:rPr lang="pl-PL" dirty="0" smtClean="0"/>
              <a:t> dla białek enzymatycznych zapewniając bliską lokalizację kolejnych elementów różnych</a:t>
            </a:r>
            <a:r>
              <a:rPr lang="pl-PL" baseline="0" dirty="0" smtClean="0"/>
              <a:t> </a:t>
            </a:r>
            <a:r>
              <a:rPr lang="pl-PL" dirty="0" smtClean="0"/>
              <a:t>szlaków enzymatycznych oraz ułatwiając wymianę substratów</a:t>
            </a:r>
            <a:r>
              <a:rPr lang="pl-PL" baseline="0" dirty="0" smtClean="0"/>
              <a:t> i produktów miedzy enzymami.</a:t>
            </a:r>
          </a:p>
          <a:p>
            <a:r>
              <a:rPr lang="pl-PL" baseline="0" dirty="0" err="1" smtClean="0"/>
              <a:t>Kaweole</a:t>
            </a:r>
            <a:r>
              <a:rPr lang="pl-PL" baseline="0" dirty="0" smtClean="0"/>
              <a:t> to </a:t>
            </a:r>
            <a:r>
              <a:rPr lang="pl-PL" sz="1200" b="0" i="0" kern="1200" dirty="0" smtClean="0">
                <a:solidFill>
                  <a:schemeClr val="tx1"/>
                </a:solidFill>
                <a:latin typeface="+mn-lt"/>
                <a:ea typeface="+mn-ea"/>
                <a:cs typeface="+mn-cs"/>
              </a:rPr>
              <a:t>wklęśnięcia błony komórkowej</a:t>
            </a:r>
            <a:r>
              <a:rPr lang="pl-PL" sz="1200" b="0" i="0" u="none" strike="noStrike" kern="1200" dirty="0" smtClean="0">
                <a:solidFill>
                  <a:schemeClr val="tx1"/>
                </a:solidFill>
                <a:latin typeface="+mn-lt"/>
                <a:ea typeface="+mn-ea"/>
                <a:cs typeface="+mn-cs"/>
              </a:rPr>
              <a:t>, mogą być związane z endomitozą. Wklęśnięcie następuje,</a:t>
            </a:r>
            <a:r>
              <a:rPr lang="pl-PL" sz="1200" b="0" i="0" u="none" strike="noStrike" kern="1200" baseline="0" dirty="0" smtClean="0">
                <a:solidFill>
                  <a:schemeClr val="tx1"/>
                </a:solidFill>
                <a:latin typeface="+mn-lt"/>
                <a:ea typeface="+mn-ea"/>
                <a:cs typeface="+mn-cs"/>
              </a:rPr>
              <a:t> gdy do warstwy wewnętrznej błony wbudowana zostaje </a:t>
            </a:r>
            <a:r>
              <a:rPr lang="pl-PL" sz="1200" b="0" i="0" u="none" strike="noStrike" kern="1200" baseline="0" dirty="0" err="1" smtClean="0">
                <a:solidFill>
                  <a:schemeClr val="tx1"/>
                </a:solidFill>
                <a:latin typeface="+mn-lt"/>
                <a:ea typeface="+mn-ea"/>
                <a:cs typeface="+mn-cs"/>
              </a:rPr>
              <a:t>kaweolina</a:t>
            </a:r>
            <a:r>
              <a:rPr lang="pl-PL" sz="1200" b="0" i="0" u="none" strike="noStrike" kern="1200" baseline="0" dirty="0" smtClean="0">
                <a:solidFill>
                  <a:schemeClr val="tx1"/>
                </a:solidFill>
                <a:latin typeface="+mn-lt"/>
                <a:ea typeface="+mn-ea"/>
                <a:cs typeface="+mn-cs"/>
              </a:rPr>
              <a:t>, która zwiększa powierzchnię tej warstwy.</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i="1" kern="1200" dirty="0" smtClean="0">
                <a:solidFill>
                  <a:schemeClr val="tx1"/>
                </a:solidFill>
                <a:latin typeface="+mn-lt"/>
                <a:ea typeface="+mn-ea"/>
                <a:cs typeface="+mn-cs"/>
              </a:rPr>
              <a:t>Krwinki czerwone ( erytrocyty ) </a:t>
            </a:r>
            <a:r>
              <a:rPr lang="pl-PL" sz="1200" b="0" i="0" kern="1200" dirty="0" smtClean="0">
                <a:solidFill>
                  <a:schemeClr val="tx1"/>
                </a:solidFill>
                <a:latin typeface="+mn-lt"/>
                <a:ea typeface="+mn-ea"/>
                <a:cs typeface="+mn-cs"/>
              </a:rPr>
              <a:t>Krwinki czerwone powstają z komórek szpiku kostnego w procesie  zwanym erytropoezą. Proces ten stymulowany jest przez erytropoetynę. Hormon ten wytwarzany jest w nerkach na drodze odpowiedzi zwrotnej  pod wpływem takich czynników jak stężenie hemoglobiny w krwi , wysycenie hemoglobiny tlenem, liczba czerwonych krwinek i odpowiednie ciśnienie krwi czyli przez odpowiednią ilość tlenu dostarczaną przez krew do komórek wytwarzających ten hormon. Poza tym na regulację tworzenia krwinek czerwonych  ma wpływ  witamina B6, B12, witamina C, liczne białka a także żelazo, kobalt i miedź. Dziennie szpik kostny wytwarza ok. 200 mld erytrocytów. Komórki te żyją ok. 120 dni, po czym ulegają zniszczeniu w śledzionie. Dojrzała krwinka czerwona ma kształt dwuwklęsłego dysku o średnicy od 7 – 7,5 mikrometra i grubości od 1,5-2,5 mikrometrów, nie posiada jadra komórkowego oraz cytoplazmatycznych organelli komórkowych. Odpowiedni kształt krwinek czerwonych jest efektem odpowiedniej  budowy błony białkowo lipidowej jak i takich białek jak </a:t>
            </a:r>
            <a:r>
              <a:rPr lang="pl-PL" sz="1200" b="0" i="0" kern="1200" dirty="0" err="1" smtClean="0">
                <a:solidFill>
                  <a:schemeClr val="tx1"/>
                </a:solidFill>
                <a:latin typeface="+mn-lt"/>
                <a:ea typeface="+mn-ea"/>
                <a:cs typeface="+mn-cs"/>
              </a:rPr>
              <a:t>spektryna</a:t>
            </a:r>
            <a:r>
              <a:rPr lang="pl-PL" sz="1200" b="0" i="0" kern="1200" dirty="0" smtClean="0">
                <a:solidFill>
                  <a:schemeClr val="tx1"/>
                </a:solidFill>
                <a:latin typeface="+mn-lt"/>
                <a:ea typeface="+mn-ea"/>
                <a:cs typeface="+mn-cs"/>
              </a:rPr>
              <a:t> i </a:t>
            </a:r>
            <a:r>
              <a:rPr lang="pl-PL" sz="1200" b="0" i="0" kern="1200" dirty="0" err="1" smtClean="0">
                <a:solidFill>
                  <a:schemeClr val="tx1"/>
                </a:solidFill>
                <a:latin typeface="+mn-lt"/>
                <a:ea typeface="+mn-ea"/>
                <a:cs typeface="+mn-cs"/>
              </a:rPr>
              <a:t>ankyryna</a:t>
            </a:r>
            <a:r>
              <a:rPr lang="pl-PL" sz="1200" b="0" i="0" kern="1200" dirty="0" smtClean="0">
                <a:solidFill>
                  <a:schemeClr val="tx1"/>
                </a:solidFill>
                <a:latin typeface="+mn-lt"/>
                <a:ea typeface="+mn-ea"/>
                <a:cs typeface="+mn-cs"/>
              </a:rPr>
              <a:t> które tworzy </a:t>
            </a:r>
            <a:r>
              <a:rPr lang="pl-PL" sz="1200" b="0" i="0" kern="1200" dirty="0" err="1" smtClean="0">
                <a:solidFill>
                  <a:schemeClr val="tx1"/>
                </a:solidFill>
                <a:latin typeface="+mn-lt"/>
                <a:ea typeface="+mn-ea"/>
                <a:cs typeface="+mn-cs"/>
              </a:rPr>
              <a:t>cytoszkielet</a:t>
            </a:r>
            <a:r>
              <a:rPr lang="pl-PL" sz="1200" b="0" i="0" kern="1200" dirty="0" smtClean="0">
                <a:solidFill>
                  <a:schemeClr val="tx1"/>
                </a:solidFill>
                <a:latin typeface="+mn-lt"/>
                <a:ea typeface="+mn-ea"/>
                <a:cs typeface="+mn-cs"/>
              </a:rPr>
              <a:t> krwinki. Dzięki temu </a:t>
            </a:r>
            <a:r>
              <a:rPr lang="pl-PL" sz="1200" b="0" i="0" kern="1200" dirty="0" err="1" smtClean="0">
                <a:solidFill>
                  <a:schemeClr val="tx1"/>
                </a:solidFill>
                <a:latin typeface="+mn-lt"/>
                <a:ea typeface="+mn-ea"/>
                <a:cs typeface="+mn-cs"/>
              </a:rPr>
              <a:t>cytoszkieletowi</a:t>
            </a:r>
            <a:r>
              <a:rPr lang="pl-PL" sz="1200" b="0" i="0" kern="1200" dirty="0" smtClean="0">
                <a:solidFill>
                  <a:schemeClr val="tx1"/>
                </a:solidFill>
                <a:latin typeface="+mn-lt"/>
                <a:ea typeface="+mn-ea"/>
                <a:cs typeface="+mn-cs"/>
              </a:rPr>
              <a:t> krwinki maja zdolność do czasowego odkształcania się i przechodzenia przez naczynia włosowate o bardzo małej średnicy.  Krwinki czerwone ssaków, przystosowane są przede wszystkim do przenoszenia tlenu. Utrata jądra komórkowego ogranicza własne procesy metaboliczne krwinki czerwonej, a przez to zużycie tlenu,  w czasie bowiem transportu tlenu krwinka praktycznie nie zużywa go na własne potrzeby metaboliczne i w ten sposób maksymalnie wypełnia swoje zadania transportera.  Aby nie zużywać przenoszonego tlenu, krwinka czerwona czerpie energię z beztlenowego rozkładu glukozy i pentozy( cukry proste). Powstały w wyniku tych przemian ATP ( </a:t>
            </a:r>
            <a:r>
              <a:rPr lang="pl-PL" sz="1200" b="0" i="0" kern="1200" dirty="0" err="1" smtClean="0">
                <a:solidFill>
                  <a:schemeClr val="tx1"/>
                </a:solidFill>
                <a:latin typeface="+mn-lt"/>
                <a:ea typeface="+mn-ea"/>
                <a:cs typeface="+mn-cs"/>
              </a:rPr>
              <a:t>adenozynotrójfosforan</a:t>
            </a:r>
            <a:r>
              <a:rPr lang="pl-PL" sz="1200" b="0" i="0" kern="1200" dirty="0" smtClean="0">
                <a:solidFill>
                  <a:schemeClr val="tx1"/>
                </a:solidFill>
                <a:latin typeface="+mn-lt"/>
                <a:ea typeface="+mn-ea"/>
                <a:cs typeface="+mn-cs"/>
              </a:rPr>
              <a:t> – wysoko energetyczny związek) dostarcza energii do odkształceń krwinki, transportu jonów przez błonę komórkową i innych endoenergetycznych procesów występujących w krwince. </a:t>
            </a:r>
            <a:endParaRPr lang="pl-PL" dirty="0" smtClean="0"/>
          </a:p>
          <a:p>
            <a:r>
              <a:rPr lang="pl-PL" dirty="0" smtClean="0"/>
              <a:t>Białka transportowe Prążek</a:t>
            </a:r>
            <a:r>
              <a:rPr lang="pl-PL" baseline="0" dirty="0" smtClean="0"/>
              <a:t> 3 i </a:t>
            </a:r>
            <a:r>
              <a:rPr lang="pl-PL" baseline="0" dirty="0" err="1" smtClean="0"/>
              <a:t>glikoforyna</a:t>
            </a:r>
            <a:r>
              <a:rPr lang="pl-PL" baseline="0" dirty="0" smtClean="0"/>
              <a:t> to kanały anionowe pośredniczące w wymianie węglowodanów i jonów chlorkowych.</a:t>
            </a:r>
          </a:p>
          <a:p>
            <a:r>
              <a:rPr lang="pl-PL" baseline="0" dirty="0" smtClean="0"/>
              <a:t>Integralne białka błonowe wiążą się poprzez białko 4.1 i </a:t>
            </a:r>
            <a:r>
              <a:rPr lang="pl-PL" baseline="0" dirty="0" err="1" smtClean="0"/>
              <a:t>ankyrynę</a:t>
            </a:r>
            <a:r>
              <a:rPr lang="pl-PL" baseline="0" dirty="0" smtClean="0"/>
              <a:t> z elastyczna siecią zbudowana głównie ze </a:t>
            </a:r>
            <a:r>
              <a:rPr lang="pl-PL" baseline="0" dirty="0" err="1" smtClean="0"/>
              <a:t>spektryny</a:t>
            </a:r>
            <a:r>
              <a:rPr lang="pl-PL" baseline="0" dirty="0" smtClean="0"/>
              <a:t>.</a:t>
            </a:r>
          </a:p>
          <a:p>
            <a:r>
              <a:rPr lang="pl-PL" baseline="0" dirty="0" smtClean="0"/>
              <a:t>Ten szkielet błonowy umożliwia odporność erytrocytu na mechaniczne siły odkształcające.</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Cienie </a:t>
            </a:r>
            <a:r>
              <a:rPr lang="pl-PL" dirty="0" err="1" smtClean="0"/>
              <a:t>erytrocytarne</a:t>
            </a:r>
            <a:r>
              <a:rPr lang="pl-PL" dirty="0" smtClean="0"/>
              <a:t> błona komórkowa</a:t>
            </a:r>
            <a:r>
              <a:rPr lang="pl-PL" baseline="0" dirty="0" smtClean="0"/>
              <a:t> erytrocytu pozostała po jego pęknięciu.</a:t>
            </a:r>
            <a:endParaRPr lang="pl-PL" dirty="0" smtClean="0"/>
          </a:p>
          <a:p>
            <a:r>
              <a:rPr lang="pl-PL" dirty="0" smtClean="0"/>
              <a:t>Białka transportowe Prążek</a:t>
            </a:r>
            <a:r>
              <a:rPr lang="pl-PL" baseline="0" dirty="0" smtClean="0"/>
              <a:t> 3 i </a:t>
            </a:r>
            <a:r>
              <a:rPr lang="pl-PL" baseline="0" dirty="0" err="1" smtClean="0"/>
              <a:t>glikoforyna</a:t>
            </a:r>
            <a:r>
              <a:rPr lang="pl-PL" baseline="0" dirty="0" smtClean="0"/>
              <a:t> to kanały anionowe pośredniczące w wymianie węglowodanów i jonów chlorkowych.</a:t>
            </a:r>
          </a:p>
          <a:p>
            <a:r>
              <a:rPr lang="pl-PL" baseline="0" dirty="0" smtClean="0"/>
              <a:t>Integralne białka błonowe wiążą się poprzez białko 4.1 i </a:t>
            </a:r>
            <a:r>
              <a:rPr lang="pl-PL" baseline="0" dirty="0" err="1" smtClean="0"/>
              <a:t>ankyrynę</a:t>
            </a:r>
            <a:r>
              <a:rPr lang="pl-PL" baseline="0" dirty="0" smtClean="0"/>
              <a:t> z elastyczna siecią zbudowana głównie ze </a:t>
            </a:r>
            <a:r>
              <a:rPr lang="pl-PL" baseline="0" dirty="0" err="1" smtClean="0"/>
              <a:t>spektryny</a:t>
            </a:r>
            <a:r>
              <a:rPr lang="pl-PL" baseline="0" dirty="0" smtClean="0"/>
              <a:t>.</a:t>
            </a:r>
          </a:p>
          <a:p>
            <a:r>
              <a:rPr lang="pl-PL" baseline="0" dirty="0" smtClean="0"/>
              <a:t>Ten szkielet błonowy umożliwia odporność erytrocytu na mechaniczne siły odkształcające.</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26</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27</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Błona komórkowa</a:t>
            </a:r>
            <a:r>
              <a:rPr lang="pl-PL" sz="1200" b="0" i="0" kern="1200" dirty="0" smtClean="0">
                <a:solidFill>
                  <a:schemeClr val="tx1"/>
                </a:solidFill>
                <a:latin typeface="+mn-lt"/>
                <a:ea typeface="+mn-ea"/>
                <a:cs typeface="+mn-cs"/>
              </a:rPr>
              <a:t> to błona  biologiczna otaczającą cytoplazmę, służącą jako półprzepuszczalna bariera pomiędzy środowiskiem zewnętrznym a wnętrzem komórki. Ogólnie ujmując </a:t>
            </a:r>
            <a:r>
              <a:rPr lang="pl-PL" sz="1200" b="1" i="0" kern="1200" dirty="0" smtClean="0">
                <a:solidFill>
                  <a:schemeClr val="tx1"/>
                </a:solidFill>
                <a:latin typeface="+mn-lt"/>
                <a:ea typeface="+mn-ea"/>
                <a:cs typeface="+mn-cs"/>
              </a:rPr>
              <a:t>błona komórkowa</a:t>
            </a:r>
            <a:r>
              <a:rPr lang="pl-PL" sz="1200" b="0" i="0" kern="1200" dirty="0" smtClean="0">
                <a:solidFill>
                  <a:schemeClr val="tx1"/>
                </a:solidFill>
                <a:latin typeface="+mn-lt"/>
                <a:ea typeface="+mn-ea"/>
                <a:cs typeface="+mn-cs"/>
              </a:rPr>
              <a:t> to </a:t>
            </a:r>
            <a:r>
              <a:rPr lang="pl-PL" sz="1200" b="0" i="0" kern="1200" dirty="0" err="1" smtClean="0">
                <a:solidFill>
                  <a:schemeClr val="tx1"/>
                </a:solidFill>
                <a:latin typeface="+mn-lt"/>
                <a:ea typeface="+mn-ea"/>
                <a:cs typeface="+mn-cs"/>
              </a:rPr>
              <a:t>dwuwarstwa</a:t>
            </a:r>
            <a:r>
              <a:rPr lang="pl-PL" sz="1200" b="0" i="0" kern="1200" dirty="0" smtClean="0">
                <a:solidFill>
                  <a:schemeClr val="tx1"/>
                </a:solidFill>
                <a:latin typeface="+mn-lt"/>
                <a:ea typeface="+mn-ea"/>
                <a:cs typeface="+mn-cs"/>
              </a:rPr>
              <a:t> lipidowa, w której zakotwiczone są również białka.</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200" b="0" i="0" kern="1200" dirty="0" smtClean="0">
              <a:solidFill>
                <a:schemeClr val="tx1"/>
              </a:solidFill>
              <a:latin typeface="+mn-lt"/>
              <a:ea typeface="+mn-ea"/>
              <a:cs typeface="+mn-cs"/>
            </a:endParaRPr>
          </a:p>
          <a:p>
            <a:r>
              <a:rPr lang="pl-PL" sz="1200" b="1" i="0" kern="1200" dirty="0" smtClean="0">
                <a:solidFill>
                  <a:schemeClr val="tx1"/>
                </a:solidFill>
                <a:latin typeface="+mn-lt"/>
                <a:ea typeface="+mn-ea"/>
                <a:cs typeface="+mn-cs"/>
              </a:rPr>
              <a:t>Lipidami </a:t>
            </a:r>
            <a:r>
              <a:rPr lang="pl-PL" sz="1200" b="0" i="0" kern="1200" dirty="0" smtClean="0">
                <a:solidFill>
                  <a:schemeClr val="tx1"/>
                </a:solidFill>
                <a:latin typeface="+mn-lt"/>
                <a:ea typeface="+mn-ea"/>
                <a:cs typeface="+mn-cs"/>
              </a:rPr>
              <a:t>nazywamy szeroką grupę cząsteczek charakteryzujących się bardzo złą rozpuszczalnością w wodzie i dobrą rozpuszczalnością w rozpuszczalnikach niepolarnych (np. chloroformie). W błonach komórek przeważającą część frakcji lipidowej stanowią </a:t>
            </a:r>
            <a:r>
              <a:rPr lang="pl-PL" sz="1200" b="1" i="0" kern="1200" dirty="0" smtClean="0">
                <a:solidFill>
                  <a:schemeClr val="tx1"/>
                </a:solidFill>
                <a:latin typeface="+mn-lt"/>
                <a:ea typeface="+mn-ea"/>
                <a:cs typeface="+mn-cs"/>
              </a:rPr>
              <a:t>fosfolipidy. </a:t>
            </a:r>
            <a:r>
              <a:rPr lang="pl-PL" sz="1200" b="0" i="0" kern="1200" dirty="0" smtClean="0">
                <a:solidFill>
                  <a:schemeClr val="tx1"/>
                </a:solidFill>
                <a:latin typeface="+mn-lt"/>
                <a:ea typeface="+mn-ea"/>
                <a:cs typeface="+mn-cs"/>
              </a:rPr>
              <a:t>Oprócz fosfolipidów w błonach występują także </a:t>
            </a:r>
            <a:r>
              <a:rPr lang="pl-PL" sz="1200" b="1" i="0" kern="1200" dirty="0" smtClean="0">
                <a:solidFill>
                  <a:schemeClr val="tx1"/>
                </a:solidFill>
                <a:latin typeface="+mn-lt"/>
                <a:ea typeface="+mn-ea"/>
                <a:cs typeface="+mn-cs"/>
              </a:rPr>
              <a:t>sterole</a:t>
            </a:r>
            <a:r>
              <a:rPr lang="pl-PL" sz="1200" b="0" i="0" kern="1200" dirty="0" smtClean="0">
                <a:solidFill>
                  <a:schemeClr val="tx1"/>
                </a:solidFill>
                <a:latin typeface="+mn-lt"/>
                <a:ea typeface="+mn-ea"/>
                <a:cs typeface="+mn-cs"/>
              </a:rPr>
              <a:t> i </a:t>
            </a:r>
            <a:r>
              <a:rPr lang="pl-PL" sz="1200" b="1" i="0" kern="1200" dirty="0" smtClean="0">
                <a:solidFill>
                  <a:schemeClr val="tx1"/>
                </a:solidFill>
                <a:latin typeface="+mn-lt"/>
                <a:ea typeface="+mn-ea"/>
                <a:cs typeface="+mn-cs"/>
              </a:rPr>
              <a:t>glikolipidy</a:t>
            </a:r>
            <a:r>
              <a:rPr lang="pl-PL" sz="1200" b="0" i="0" kern="1200" dirty="0" smtClean="0">
                <a:solidFill>
                  <a:schemeClr val="tx1"/>
                </a:solidFill>
                <a:latin typeface="+mn-lt"/>
                <a:ea typeface="+mn-ea"/>
                <a:cs typeface="+mn-cs"/>
              </a:rPr>
              <a:t>.</a:t>
            </a:r>
            <a:endParaRPr lang="pl-PL" sz="1200" b="1" i="0" kern="1200" dirty="0" smtClean="0">
              <a:solidFill>
                <a:schemeClr val="tx1"/>
              </a:solidFill>
              <a:latin typeface="+mn-lt"/>
              <a:ea typeface="+mn-ea"/>
              <a:cs typeface="+mn-cs"/>
            </a:endParaRPr>
          </a:p>
          <a:p>
            <a:r>
              <a:rPr lang="pl-PL" sz="1200" b="1" i="0" kern="1200" noProof="0" dirty="0" smtClean="0">
                <a:solidFill>
                  <a:schemeClr val="tx1"/>
                </a:solidFill>
                <a:latin typeface="+mn-lt"/>
                <a:ea typeface="+mn-ea"/>
                <a:cs typeface="+mn-cs"/>
              </a:rPr>
              <a:t>Fosfolipidy </a:t>
            </a:r>
            <a:r>
              <a:rPr lang="pl-PL" sz="1200" b="0" i="0" kern="1200" noProof="0" dirty="0" smtClean="0">
                <a:solidFill>
                  <a:schemeClr val="tx1"/>
                </a:solidFill>
                <a:latin typeface="+mn-lt"/>
                <a:ea typeface="+mn-ea"/>
                <a:cs typeface="+mn-cs"/>
              </a:rPr>
              <a:t>to </a:t>
            </a:r>
            <a:r>
              <a:rPr lang="pl-PL" sz="1200" b="0" i="0" kern="1200" noProof="0" dirty="0" err="1" smtClean="0">
                <a:solidFill>
                  <a:schemeClr val="tx1"/>
                </a:solidFill>
                <a:latin typeface="+mn-lt"/>
                <a:ea typeface="+mn-ea"/>
                <a:cs typeface="+mn-cs"/>
              </a:rPr>
              <a:t>grupa</a:t>
            </a:r>
            <a:r>
              <a:rPr lang="pl-PL" sz="1200" b="0" i="0" kern="1200" noProof="0" dirty="0" smtClean="0">
                <a:solidFill>
                  <a:schemeClr val="tx1"/>
                </a:solidFill>
                <a:latin typeface="+mn-lt"/>
                <a:ea typeface="+mn-ea"/>
                <a:cs typeface="+mn-cs"/>
              </a:rPr>
              <a:t> organicznych </a:t>
            </a:r>
            <a:r>
              <a:rPr lang="pl-PL" sz="1200" b="0" i="0" kern="1200" dirty="0" smtClean="0">
                <a:solidFill>
                  <a:schemeClr val="tx1"/>
                </a:solidFill>
                <a:latin typeface="+mn-lt"/>
                <a:ea typeface="+mn-ea"/>
                <a:cs typeface="+mn-cs"/>
              </a:rPr>
              <a:t>związków </a:t>
            </a:r>
            <a:r>
              <a:rPr lang="pl-PL" sz="1200" b="0" i="0" kern="1200" noProof="0" dirty="0" smtClean="0">
                <a:solidFill>
                  <a:schemeClr val="tx1"/>
                </a:solidFill>
                <a:latin typeface="+mn-lt"/>
                <a:ea typeface="+mn-ea"/>
                <a:cs typeface="+mn-cs"/>
              </a:rPr>
              <a:t>chemicznych (lipidy), które </a:t>
            </a:r>
            <a:r>
              <a:rPr lang="pl-PL" sz="1200" b="0" i="0" kern="1200" dirty="0" smtClean="0">
                <a:solidFill>
                  <a:schemeClr val="tx1"/>
                </a:solidFill>
                <a:latin typeface="+mn-lt"/>
                <a:ea typeface="+mn-ea"/>
                <a:cs typeface="+mn-cs"/>
              </a:rPr>
              <a:t>oprócz reszt  alkoholu  i wyższych kwasów tłuszczowych zawierają resztę kwasu fosforowego związanego z zasadą azotową, np. choliną lub aminokwasem np. seryną.</a:t>
            </a:r>
            <a:r>
              <a:rPr lang="pl-PL" sz="1200" b="0" i="0" kern="1200" baseline="0" dirty="0" smtClean="0">
                <a:solidFill>
                  <a:schemeClr val="tx1"/>
                </a:solidFill>
                <a:latin typeface="+mn-lt"/>
                <a:ea typeface="+mn-ea"/>
                <a:cs typeface="+mn-cs"/>
              </a:rPr>
              <a:t> </a:t>
            </a:r>
            <a:r>
              <a:rPr lang="pl-PL" sz="1200" b="0" i="0" kern="1200" dirty="0" smtClean="0">
                <a:solidFill>
                  <a:schemeClr val="tx1"/>
                </a:solidFill>
                <a:latin typeface="+mn-lt"/>
                <a:ea typeface="+mn-ea"/>
                <a:cs typeface="+mn-cs"/>
              </a:rPr>
              <a:t>W zależności od rodzaju alkoholu, stanowiącego zrąb cząsteczki, wyróżnia się </a:t>
            </a:r>
            <a:r>
              <a:rPr lang="pl-PL" sz="1200" b="0" i="0" kern="1200" dirty="0" err="1" smtClean="0">
                <a:solidFill>
                  <a:schemeClr val="tx1"/>
                </a:solidFill>
                <a:latin typeface="+mn-lt"/>
                <a:ea typeface="+mn-ea"/>
                <a:cs typeface="+mn-cs"/>
              </a:rPr>
              <a:t>glicerofosfolipidy</a:t>
            </a:r>
            <a:r>
              <a:rPr lang="pl-PL" sz="1200" b="0" i="0" kern="1200" dirty="0" smtClean="0">
                <a:solidFill>
                  <a:schemeClr val="tx1"/>
                </a:solidFill>
                <a:latin typeface="+mn-lt"/>
                <a:ea typeface="+mn-ea"/>
                <a:cs typeface="+mn-cs"/>
              </a:rPr>
              <a:t> (pochodne gliceryny) i </a:t>
            </a:r>
            <a:r>
              <a:rPr lang="pl-PL" sz="1200" b="0" i="0" kern="1200" dirty="0" err="1" smtClean="0">
                <a:solidFill>
                  <a:schemeClr val="tx1"/>
                </a:solidFill>
                <a:latin typeface="+mn-lt"/>
                <a:ea typeface="+mn-ea"/>
                <a:cs typeface="+mn-cs"/>
              </a:rPr>
              <a:t>sfingofosfolipidy</a:t>
            </a:r>
            <a:r>
              <a:rPr lang="pl-PL" sz="1200" b="0" i="0" kern="1200" dirty="0" smtClean="0">
                <a:solidFill>
                  <a:schemeClr val="tx1"/>
                </a:solidFill>
                <a:latin typeface="+mn-lt"/>
                <a:ea typeface="+mn-ea"/>
                <a:cs typeface="+mn-cs"/>
              </a:rPr>
              <a:t> (pochodne sfingozyny). </a:t>
            </a:r>
          </a:p>
          <a:p>
            <a:r>
              <a:rPr lang="pl-PL" b="1" dirty="0" smtClean="0"/>
              <a:t>Sterole </a:t>
            </a:r>
            <a:r>
              <a:rPr lang="pl-PL" b="0" dirty="0" smtClean="0"/>
              <a:t>to </a:t>
            </a:r>
            <a:r>
              <a:rPr lang="pl-PL" sz="1200" b="0" i="0" kern="1200" dirty="0" smtClean="0">
                <a:solidFill>
                  <a:schemeClr val="tx1"/>
                </a:solidFill>
                <a:latin typeface="+mn-lt"/>
                <a:ea typeface="+mn-ea"/>
                <a:cs typeface="+mn-cs"/>
              </a:rPr>
              <a:t>związki organiczne, których wspólną cechą jest występowanie w ich cząsteczkach szkieletu węglowego w formie czterech skondensowanych pierścieni oraz obecność grupy hydroksylowej przy C(3).</a:t>
            </a:r>
          </a:p>
          <a:p>
            <a:r>
              <a:rPr lang="pl-PL" sz="1200" b="1" i="0" kern="1200" dirty="0" smtClean="0">
                <a:solidFill>
                  <a:schemeClr val="tx1"/>
                </a:solidFill>
                <a:latin typeface="+mn-lt"/>
                <a:ea typeface="+mn-ea"/>
                <a:cs typeface="+mn-cs"/>
              </a:rPr>
              <a:t>Glikolipidy</a:t>
            </a:r>
            <a:r>
              <a:rPr lang="pl-PL" sz="1200" b="0" i="0" kern="1200" dirty="0" smtClean="0">
                <a:solidFill>
                  <a:schemeClr val="tx1"/>
                </a:solidFill>
                <a:latin typeface="+mn-lt"/>
                <a:ea typeface="+mn-ea"/>
                <a:cs typeface="+mn-cs"/>
              </a:rPr>
              <a:t>  </a:t>
            </a:r>
            <a:r>
              <a:rPr lang="pl-PL" sz="1200" b="0" i="0" kern="1200" noProof="0" dirty="0" smtClean="0">
                <a:solidFill>
                  <a:schemeClr val="tx1"/>
                </a:solidFill>
                <a:latin typeface="+mn-lt"/>
                <a:ea typeface="+mn-ea"/>
                <a:cs typeface="+mn-cs"/>
              </a:rPr>
              <a:t>to </a:t>
            </a:r>
            <a:r>
              <a:rPr lang="pl-PL" sz="1200" b="0" i="0" kern="1200" noProof="0" dirty="0" err="1" smtClean="0">
                <a:solidFill>
                  <a:schemeClr val="tx1"/>
                </a:solidFill>
                <a:latin typeface="+mn-lt"/>
                <a:ea typeface="+mn-ea"/>
                <a:cs typeface="+mn-cs"/>
              </a:rPr>
              <a:t>grupa</a:t>
            </a:r>
            <a:r>
              <a:rPr lang="pl-PL" sz="1200" b="0" i="0" kern="1200" noProof="0" dirty="0" smtClean="0">
                <a:solidFill>
                  <a:schemeClr val="tx1"/>
                </a:solidFill>
                <a:latin typeface="+mn-lt"/>
                <a:ea typeface="+mn-ea"/>
                <a:cs typeface="+mn-cs"/>
              </a:rPr>
              <a:t> organicznych </a:t>
            </a:r>
            <a:r>
              <a:rPr lang="pl-PL" sz="1200" b="0" i="0" kern="1200" dirty="0" smtClean="0">
                <a:solidFill>
                  <a:schemeClr val="tx1"/>
                </a:solidFill>
                <a:latin typeface="+mn-lt"/>
                <a:ea typeface="+mn-ea"/>
                <a:cs typeface="+mn-cs"/>
              </a:rPr>
              <a:t>związków </a:t>
            </a:r>
            <a:r>
              <a:rPr lang="pl-PL" sz="1200" b="0" i="0" kern="1200" noProof="0" dirty="0" smtClean="0">
                <a:solidFill>
                  <a:schemeClr val="tx1"/>
                </a:solidFill>
                <a:latin typeface="+mn-lt"/>
                <a:ea typeface="+mn-ea"/>
                <a:cs typeface="+mn-cs"/>
              </a:rPr>
              <a:t>chemicznych (lipidy), które </a:t>
            </a:r>
            <a:r>
              <a:rPr lang="pl-PL" sz="1200" b="0" i="0" kern="1200" dirty="0" smtClean="0">
                <a:solidFill>
                  <a:schemeClr val="tx1"/>
                </a:solidFill>
                <a:latin typeface="+mn-lt"/>
                <a:ea typeface="+mn-ea"/>
                <a:cs typeface="+mn-cs"/>
              </a:rPr>
              <a:t>oprócz reszt  alkoholu  i wyższych kwasów tłuszczowych zawierają fragmenty cukrowe najczęściej galaktozę lub glukozę.</a:t>
            </a:r>
          </a:p>
          <a:p>
            <a:r>
              <a:rPr lang="pl-PL" dirty="0" smtClean="0"/>
              <a:t/>
            </a:r>
            <a:br>
              <a:rPr lang="pl-PL" dirty="0" smtClean="0"/>
            </a:br>
            <a:r>
              <a:rPr lang="pl-PL" sz="1200" b="0" i="0" kern="1200" dirty="0" smtClean="0">
                <a:solidFill>
                  <a:schemeClr val="tx1"/>
                </a:solidFill>
                <a:latin typeface="+mn-lt"/>
                <a:ea typeface="+mn-ea"/>
                <a:cs typeface="+mn-cs"/>
              </a:rPr>
              <a:t>Cząsteczki lipidów posiadają charakter </a:t>
            </a:r>
            <a:r>
              <a:rPr lang="pl-PL" sz="1200" b="1" i="0" kern="1200" dirty="0" err="1" smtClean="0">
                <a:solidFill>
                  <a:schemeClr val="tx1"/>
                </a:solidFill>
                <a:latin typeface="+mn-lt"/>
                <a:ea typeface="+mn-ea"/>
                <a:cs typeface="+mn-cs"/>
              </a:rPr>
              <a:t>amfifilowy</a:t>
            </a:r>
            <a:r>
              <a:rPr lang="pl-PL" sz="1200" b="0" i="0" kern="1200" dirty="0" smtClean="0">
                <a:solidFill>
                  <a:schemeClr val="tx1"/>
                </a:solidFill>
                <a:latin typeface="+mn-lt"/>
                <a:ea typeface="+mn-ea"/>
                <a:cs typeface="+mn-cs"/>
              </a:rPr>
              <a:t>, to znaczy że jedna część cząsteczki posiada własności hydrofobowe  natomiast druga własności hydrofilowe . Hydrofilowa część cząsteczki </a:t>
            </a:r>
            <a:r>
              <a:rPr lang="pl-PL" sz="1200" b="0" i="0" kern="1200" dirty="0" err="1" smtClean="0">
                <a:solidFill>
                  <a:schemeClr val="tx1"/>
                </a:solidFill>
                <a:latin typeface="+mn-lt"/>
                <a:ea typeface="+mn-ea"/>
                <a:cs typeface="+mn-cs"/>
              </a:rPr>
              <a:t>fosfolipidu</a:t>
            </a:r>
            <a:r>
              <a:rPr lang="pl-PL" sz="1200" b="0" i="0" kern="1200" dirty="0" smtClean="0">
                <a:solidFill>
                  <a:schemeClr val="tx1"/>
                </a:solidFill>
                <a:latin typeface="+mn-lt"/>
                <a:ea typeface="+mn-ea"/>
                <a:cs typeface="+mn-cs"/>
              </a:rPr>
              <a:t>, w zależności od swej budowy chemicznej, może być naładowana elektrycznie (np. </a:t>
            </a:r>
            <a:r>
              <a:rPr lang="pl-PL" sz="1200" b="0" i="0" kern="1200" dirty="0" err="1" smtClean="0">
                <a:solidFill>
                  <a:schemeClr val="tx1"/>
                </a:solidFill>
                <a:latin typeface="+mn-lt"/>
                <a:ea typeface="+mn-ea"/>
                <a:cs typeface="+mn-cs"/>
              </a:rPr>
              <a:t>fosfatydyloseryna</a:t>
            </a:r>
            <a:r>
              <a:rPr lang="pl-PL" sz="1200" b="0" i="0" kern="1200" dirty="0" smtClean="0">
                <a:solidFill>
                  <a:schemeClr val="tx1"/>
                </a:solidFill>
                <a:latin typeface="+mn-lt"/>
                <a:ea typeface="+mn-ea"/>
                <a:cs typeface="+mn-cs"/>
              </a:rPr>
              <a:t>) bądź też może posiadać charakter </a:t>
            </a:r>
            <a:r>
              <a:rPr lang="pl-PL" sz="1200" b="0" i="0" kern="1200" dirty="0" err="1" smtClean="0">
                <a:solidFill>
                  <a:schemeClr val="tx1"/>
                </a:solidFill>
                <a:latin typeface="+mn-lt"/>
                <a:ea typeface="+mn-ea"/>
                <a:cs typeface="+mn-cs"/>
              </a:rPr>
              <a:t>dipola</a:t>
            </a:r>
            <a:r>
              <a:rPr lang="pl-PL" sz="1200" b="0" i="0" kern="1200" dirty="0" smtClean="0">
                <a:solidFill>
                  <a:schemeClr val="tx1"/>
                </a:solidFill>
                <a:latin typeface="+mn-lt"/>
                <a:ea typeface="+mn-ea"/>
                <a:cs typeface="+mn-cs"/>
              </a:rPr>
              <a:t> elektrycznego (np. </a:t>
            </a:r>
            <a:r>
              <a:rPr lang="pl-PL" sz="1200" b="0" i="0" kern="1200" dirty="0" err="1" smtClean="0">
                <a:solidFill>
                  <a:schemeClr val="tx1"/>
                </a:solidFill>
                <a:latin typeface="+mn-lt"/>
                <a:ea typeface="+mn-ea"/>
                <a:cs typeface="+mn-cs"/>
              </a:rPr>
              <a:t>fosfatydylocholina</a:t>
            </a:r>
            <a:r>
              <a:rPr lang="pl-PL" sz="1200" b="0" i="0" kern="1200" dirty="0" smtClean="0">
                <a:solidFill>
                  <a:schemeClr val="tx1"/>
                </a:solidFill>
                <a:latin typeface="+mn-lt"/>
                <a:ea typeface="+mn-ea"/>
                <a:cs typeface="+mn-cs"/>
              </a:rPr>
              <a:t>). W przypadku glikolipidów hydrofilową część cząsteczki stanowi łańcuch węglowodanowy (cukrowy).</a:t>
            </a:r>
          </a:p>
          <a:p>
            <a:r>
              <a:rPr lang="pl-PL" sz="1200" b="0" i="0" kern="1200" dirty="0" smtClean="0">
                <a:solidFill>
                  <a:schemeClr val="tx1"/>
                </a:solidFill>
                <a:latin typeface="+mn-lt"/>
                <a:ea typeface="+mn-ea"/>
                <a:cs typeface="+mn-cs"/>
              </a:rPr>
              <a:t>Dość często występują lipidy w których jeden lub dwa łańcuchy posiadają przynajmniej jedno wiązanie nienasycone. Obecność wiązań nienasyconych jest bardzo istotna - w miejscu takiego wiązania łańcuch "skręca" - czyli przyjmuje konfigurację </a:t>
            </a:r>
            <a:r>
              <a:rPr lang="pl-PL" sz="1200" b="0" i="1" kern="1200" dirty="0" smtClean="0">
                <a:solidFill>
                  <a:schemeClr val="tx1"/>
                </a:solidFill>
                <a:latin typeface="+mn-lt"/>
                <a:ea typeface="+mn-ea"/>
                <a:cs typeface="+mn-cs"/>
              </a:rPr>
              <a:t>cis</a:t>
            </a:r>
            <a:r>
              <a:rPr lang="pl-PL" sz="1200" b="0" i="0" kern="1200" dirty="0" smtClean="0">
                <a:solidFill>
                  <a:schemeClr val="tx1"/>
                </a:solidFill>
                <a:latin typeface="+mn-lt"/>
                <a:ea typeface="+mn-ea"/>
                <a:cs typeface="+mn-cs"/>
              </a:rPr>
              <a:t>, co powoduje, że w porównaniu z łańcuchem całkowicie nasyconym zajmuje on efektywnie większą przestrzeń.</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Białka błonowe są albo wbudowane w błonę albo też zakotwiczone są na jej powierzchni.</a:t>
            </a:r>
          </a:p>
          <a:p>
            <a:r>
              <a:rPr lang="pl-PL" sz="1200" b="0" i="0" kern="1200" dirty="0" smtClean="0">
                <a:solidFill>
                  <a:schemeClr val="tx1"/>
                </a:solidFill>
                <a:latin typeface="+mn-lt"/>
                <a:ea typeface="+mn-ea"/>
                <a:cs typeface="+mn-cs"/>
              </a:rPr>
              <a:t>Oprócz białek integralnych występują też białka związane z powierzchnią błony (</a:t>
            </a:r>
            <a:r>
              <a:rPr lang="pl-PL" sz="1200" b="1" i="0" kern="1200" dirty="0" smtClean="0">
                <a:solidFill>
                  <a:schemeClr val="tx1"/>
                </a:solidFill>
                <a:latin typeface="+mn-lt"/>
                <a:ea typeface="+mn-ea"/>
                <a:cs typeface="+mn-cs"/>
              </a:rPr>
              <a:t>powierzchniowe, peryferyczne</a:t>
            </a:r>
            <a:r>
              <a:rPr lang="pl-PL" sz="1200" b="0" i="0" kern="1200" dirty="0" smtClean="0">
                <a:solidFill>
                  <a:schemeClr val="tx1"/>
                </a:solidFill>
                <a:latin typeface="+mn-lt"/>
                <a:ea typeface="+mn-ea"/>
                <a:cs typeface="+mn-cs"/>
              </a:rPr>
              <a:t>). Istnieje kilka sposobów wiązania białek z powierzchnią błony: oddziaływania elektrostatyczne z główkami lipidów, oddziaływanie z białkiem integralnym lub tzw. </a:t>
            </a:r>
            <a:r>
              <a:rPr lang="pl-PL" sz="1200" b="0" i="0" kern="1200" dirty="0" err="1" smtClean="0">
                <a:solidFill>
                  <a:schemeClr val="tx1"/>
                </a:solidFill>
                <a:latin typeface="+mn-lt"/>
                <a:ea typeface="+mn-ea"/>
                <a:cs typeface="+mn-cs"/>
              </a:rPr>
              <a:t>acylacja</a:t>
            </a:r>
            <a:r>
              <a:rPr lang="pl-PL" sz="1200" b="0" i="0" kern="1200" dirty="0" smtClean="0">
                <a:solidFill>
                  <a:schemeClr val="tx1"/>
                </a:solidFill>
                <a:latin typeface="+mn-lt"/>
                <a:ea typeface="+mn-ea"/>
                <a:cs typeface="+mn-cs"/>
              </a:rPr>
              <a:t> białka (w cząsteczce białka znajduje się łańcuch węglowodorowy, który wnika w </a:t>
            </a:r>
            <a:r>
              <a:rPr lang="pl-PL" sz="1200" b="0" i="0" kern="1200" dirty="0" err="1" smtClean="0">
                <a:solidFill>
                  <a:schemeClr val="tx1"/>
                </a:solidFill>
                <a:latin typeface="+mn-lt"/>
                <a:ea typeface="+mn-ea"/>
                <a:cs typeface="+mn-cs"/>
              </a:rPr>
              <a:t>dwuwarstwę</a:t>
            </a:r>
            <a:r>
              <a:rPr lang="pl-PL" sz="1200" b="0" i="0" kern="1200" dirty="0" smtClean="0">
                <a:solidFill>
                  <a:schemeClr val="tx1"/>
                </a:solidFill>
                <a:latin typeface="+mn-lt"/>
                <a:ea typeface="+mn-ea"/>
                <a:cs typeface="+mn-cs"/>
              </a:rPr>
              <a:t> lipidową). Bez względu na sposób wiązania białka powierzchniowe znacznie łatwiej niż integralne mogą być od błony odłączone - wystarczy do tego zastosowanie roztworu o odpowiedniej wartości </a:t>
            </a:r>
            <a:r>
              <a:rPr lang="pl-PL" sz="1200" b="0" i="0" kern="1200" dirty="0" err="1" smtClean="0">
                <a:solidFill>
                  <a:schemeClr val="tx1"/>
                </a:solidFill>
                <a:latin typeface="+mn-lt"/>
                <a:ea typeface="+mn-ea"/>
                <a:cs typeface="+mn-cs"/>
              </a:rPr>
              <a:t>pH</a:t>
            </a:r>
            <a:r>
              <a:rPr lang="pl-PL" sz="1200" b="0" i="0" kern="1200" dirty="0" smtClean="0">
                <a:solidFill>
                  <a:schemeClr val="tx1"/>
                </a:solidFill>
                <a:latin typeface="+mn-lt"/>
                <a:ea typeface="+mn-ea"/>
                <a:cs typeface="+mn-cs"/>
              </a:rPr>
              <a:t> lub sile jonowej.</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E59F82A-779B-4B2E-8EF1-8348E7DE2FC2}" type="datetime1">
              <a:rPr lang="pl-PL" smtClean="0"/>
              <a:pPr/>
              <a:t>2019-05-29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64327C-61AF-4517-B8C3-C924FEFF87EC}" type="datetime1">
              <a:rPr lang="pl-PL" smtClean="0"/>
              <a:pPr/>
              <a:t>2019-05-29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3DF2BB-A4F3-4EF6-99F2-7418749317B9}" type="datetime1">
              <a:rPr lang="pl-PL" smtClean="0"/>
              <a:pPr/>
              <a:t>2019-05-29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5FC5C1-BB53-4700-B557-91E7230A28B6}" type="datetime1">
              <a:rPr lang="pl-PL" smtClean="0"/>
              <a:pPr/>
              <a:t>2019-05-29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2F6D14C-698F-4E36-966F-366E96F9521D}" type="datetime1">
              <a:rPr lang="pl-PL" smtClean="0"/>
              <a:pPr/>
              <a:t>2019-05-29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BED195F-06C9-480D-967F-E8FE05750793}" type="datetime1">
              <a:rPr lang="pl-PL" smtClean="0"/>
              <a:pPr/>
              <a:t>2019-05-29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90EBBA1-D6AF-40E8-A971-346EA4927C92}" type="datetime1">
              <a:rPr lang="pl-PL" smtClean="0"/>
              <a:pPr/>
              <a:t>2019-05-29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700D6FB-AE6F-444E-A142-4A58B8B25AFD}" type="datetime1">
              <a:rPr lang="pl-PL" smtClean="0"/>
              <a:pPr/>
              <a:t>2019-05-29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1DA97DC-4F0F-4135-B9F5-F8D7586E4F3D}" type="datetime1">
              <a:rPr lang="pl-PL" smtClean="0"/>
              <a:pPr/>
              <a:t>2019-05-29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F9ACE3-CC82-496E-BC58-570A19CD931C}" type="datetime1">
              <a:rPr lang="pl-PL" smtClean="0"/>
              <a:pPr/>
              <a:t>2019-05-29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A6A6C5E-DF3F-451B-8ECE-D98B71FA8FCD}" type="datetime1">
              <a:rPr lang="pl-PL" smtClean="0"/>
              <a:pPr/>
              <a:t>2019-05-29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A97D7-8D11-481D-80F8-497270FB1DC5}" type="datetime1">
              <a:rPr lang="pl-PL" smtClean="0"/>
              <a:pPr/>
              <a:t>2019-05-29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159B5-F6C4-4F44-93E1-905627C4B44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4"/>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Biologia komórki</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1</a:t>
            </a:fld>
            <a:endParaRPr lang="pl-PL"/>
          </a:p>
        </p:txBody>
      </p:sp>
      <p:pic>
        <p:nvPicPr>
          <p:cNvPr id="5" name="Obraz 4" descr="Komórki różne.jpg"/>
          <p:cNvPicPr>
            <a:picLocks noChangeAspect="1"/>
          </p:cNvPicPr>
          <p:nvPr/>
        </p:nvPicPr>
        <p:blipFill>
          <a:blip r:embed="rId3" cstate="print"/>
          <a:stretch>
            <a:fillRect/>
          </a:stretch>
        </p:blipFill>
        <p:spPr>
          <a:xfrm>
            <a:off x="1835696" y="1988840"/>
            <a:ext cx="5544616" cy="4232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winki 2.jpg"/>
          <p:cNvPicPr>
            <a:picLocks noGrp="1" noChangeAspect="1"/>
          </p:cNvPicPr>
          <p:nvPr>
            <p:ph idx="1"/>
          </p:nvPr>
        </p:nvPicPr>
        <p:blipFill>
          <a:blip r:embed="rId3" cstate="print"/>
          <a:stretch>
            <a:fillRect/>
          </a:stretch>
        </p:blipFill>
        <p:spPr>
          <a:xfrm>
            <a:off x="-1" y="476672"/>
            <a:ext cx="9143999" cy="5619619"/>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10</a:t>
            </a:fld>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11</a:t>
            </a:fld>
            <a:endParaRPr lang="pl-PL"/>
          </a:p>
        </p:txBody>
      </p:sp>
      <p:pic>
        <p:nvPicPr>
          <p:cNvPr id="5" name="Obraz 4" descr="budowa błony.png"/>
          <p:cNvPicPr>
            <a:picLocks noChangeAspect="1"/>
          </p:cNvPicPr>
          <p:nvPr/>
        </p:nvPicPr>
        <p:blipFill>
          <a:blip r:embed="rId3" cstate="print"/>
          <a:stretch>
            <a:fillRect/>
          </a:stretch>
        </p:blipFill>
        <p:spPr>
          <a:xfrm>
            <a:off x="467047" y="1862683"/>
            <a:ext cx="8353425" cy="3438525"/>
          </a:xfrm>
          <a:prstGeom prst="rect">
            <a:avLst/>
          </a:prstGeom>
        </p:spPr>
      </p:pic>
      <p:sp>
        <p:nvSpPr>
          <p:cNvPr id="9" name="Prostokąt 8"/>
          <p:cNvSpPr/>
          <p:nvPr/>
        </p:nvSpPr>
        <p:spPr>
          <a:xfrm>
            <a:off x="2039928" y="611977"/>
            <a:ext cx="506414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budowa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12</a:t>
            </a:fld>
            <a:endParaRPr lang="pl-PL"/>
          </a:p>
        </p:txBody>
      </p:sp>
      <p:sp>
        <p:nvSpPr>
          <p:cNvPr id="9" name="Prostokąt 8"/>
          <p:cNvSpPr/>
          <p:nvPr/>
        </p:nvSpPr>
        <p:spPr>
          <a:xfrm>
            <a:off x="1678324" y="467961"/>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611560" y="1582341"/>
            <a:ext cx="8280920" cy="830997"/>
          </a:xfrm>
          <a:prstGeom prst="rect">
            <a:avLst/>
          </a:prstGeom>
        </p:spPr>
        <p:txBody>
          <a:bodyPr wrap="square">
            <a:spAutoFit/>
          </a:bodyPr>
          <a:lstStyle/>
          <a:p>
            <a:pPr algn="ctr">
              <a:spcAft>
                <a:spcPts val="600"/>
              </a:spcAft>
              <a:buBlip>
                <a:blip r:embed="rId3"/>
              </a:buBlip>
            </a:pPr>
            <a:r>
              <a:rPr lang="pl-PL" sz="2400" dirty="0" smtClean="0"/>
              <a:t> </a:t>
            </a:r>
            <a:r>
              <a:rPr lang="pl-PL" sz="2400" b="1" dirty="0" smtClean="0"/>
              <a:t>płynność</a:t>
            </a:r>
            <a:r>
              <a:rPr lang="pl-PL" sz="2400" dirty="0" smtClean="0"/>
              <a:t> - polegającą na tym, że wszystkie praktycznie składniki  błon poruszają się.</a:t>
            </a:r>
          </a:p>
        </p:txBody>
      </p:sp>
      <p:pic>
        <p:nvPicPr>
          <p:cNvPr id="8" name="Obraz 7" descr="blona8.gif"/>
          <p:cNvPicPr>
            <a:picLocks noChangeAspect="1"/>
          </p:cNvPicPr>
          <p:nvPr/>
        </p:nvPicPr>
        <p:blipFill>
          <a:blip r:embed="rId4" cstate="print"/>
          <a:stretch>
            <a:fillRect/>
          </a:stretch>
        </p:blipFill>
        <p:spPr>
          <a:xfrm>
            <a:off x="2264296" y="2636912"/>
            <a:ext cx="4251920" cy="360232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13</a:t>
            </a:fld>
            <a:endParaRPr lang="pl-PL"/>
          </a:p>
        </p:txBody>
      </p:sp>
      <p:sp>
        <p:nvSpPr>
          <p:cNvPr id="9" name="Prostokąt 8"/>
          <p:cNvSpPr/>
          <p:nvPr/>
        </p:nvSpPr>
        <p:spPr>
          <a:xfrm>
            <a:off x="1678324" y="323945"/>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611560" y="1124744"/>
            <a:ext cx="8280920" cy="1585049"/>
          </a:xfrm>
          <a:prstGeom prst="rect">
            <a:avLst/>
          </a:prstGeom>
        </p:spPr>
        <p:txBody>
          <a:bodyPr wrap="square">
            <a:spAutoFit/>
          </a:bodyPr>
          <a:lstStyle/>
          <a:p>
            <a:pPr algn="ctr">
              <a:spcAft>
                <a:spcPts val="600"/>
              </a:spcAft>
              <a:buBlip>
                <a:blip r:embed="rId3"/>
              </a:buBlip>
            </a:pPr>
            <a:r>
              <a:rPr lang="pl-PL" sz="2400" dirty="0" smtClean="0"/>
              <a:t> </a:t>
            </a:r>
            <a:r>
              <a:rPr lang="pl-PL" sz="2400" b="1" dirty="0" smtClean="0"/>
              <a:t>asymetryczność</a:t>
            </a:r>
            <a:r>
              <a:rPr lang="pl-PL" sz="2400" dirty="0" smtClean="0"/>
              <a:t> - polegającą na tym, że strona cytoplazmatyczna błony ma  z reguły inny skład niż strona kontaktująca się z otoczeniem:</a:t>
            </a:r>
            <a:r>
              <a:rPr lang="pl-PL" sz="2400" b="1" dirty="0" smtClean="0"/>
              <a:t> </a:t>
            </a:r>
          </a:p>
          <a:p>
            <a:pPr>
              <a:spcAft>
                <a:spcPts val="600"/>
              </a:spcAft>
            </a:pPr>
            <a:r>
              <a:rPr lang="pl-PL" sz="2000" b="1" dirty="0" smtClean="0"/>
              <a:t> </a:t>
            </a:r>
            <a:endParaRPr lang="pl-PL" sz="2000" dirty="0"/>
          </a:p>
        </p:txBody>
      </p:sp>
      <p:pic>
        <p:nvPicPr>
          <p:cNvPr id="10" name="Obraz 9" descr="blona9.gif"/>
          <p:cNvPicPr>
            <a:picLocks noChangeAspect="1"/>
          </p:cNvPicPr>
          <p:nvPr/>
        </p:nvPicPr>
        <p:blipFill>
          <a:blip r:embed="rId4" cstate="print"/>
          <a:stretch>
            <a:fillRect/>
          </a:stretch>
        </p:blipFill>
        <p:spPr>
          <a:xfrm>
            <a:off x="5220072" y="2588907"/>
            <a:ext cx="3456384" cy="2928325"/>
          </a:xfrm>
          <a:prstGeom prst="rect">
            <a:avLst/>
          </a:prstGeom>
        </p:spPr>
      </p:pic>
      <p:sp>
        <p:nvSpPr>
          <p:cNvPr id="11" name="pole tekstowe 10"/>
          <p:cNvSpPr txBox="1"/>
          <p:nvPr/>
        </p:nvSpPr>
        <p:spPr>
          <a:xfrm>
            <a:off x="899592" y="2645038"/>
            <a:ext cx="4392488" cy="3370153"/>
          </a:xfrm>
          <a:prstGeom prst="rect">
            <a:avLst/>
          </a:prstGeom>
          <a:noFill/>
        </p:spPr>
        <p:txBody>
          <a:bodyPr wrap="square" rtlCol="0">
            <a:spAutoFit/>
          </a:bodyPr>
          <a:lstStyle/>
          <a:p>
            <a:pPr>
              <a:spcAft>
                <a:spcPts val="600"/>
              </a:spcAft>
              <a:buBlip>
                <a:blip r:embed="rId5"/>
              </a:buBlip>
            </a:pPr>
            <a:r>
              <a:rPr lang="pl-PL" b="1" dirty="0" smtClean="0"/>
              <a:t> </a:t>
            </a:r>
            <a:r>
              <a:rPr lang="pl-PL" dirty="0" smtClean="0"/>
              <a:t>po cytoplazmatycznej stronie błony znajduje się znacznie więcej lipidów posiadających elektrycznie naładowane głowy polarne (np. </a:t>
            </a:r>
            <a:r>
              <a:rPr lang="pl-PL" dirty="0" err="1" smtClean="0"/>
              <a:t>fosfatydyloseryna</a:t>
            </a:r>
            <a:r>
              <a:rPr lang="pl-PL" dirty="0" smtClean="0"/>
              <a:t>), </a:t>
            </a:r>
          </a:p>
          <a:p>
            <a:pPr>
              <a:spcAft>
                <a:spcPts val="600"/>
              </a:spcAft>
            </a:pPr>
            <a:endParaRPr lang="pl-PL" dirty="0" smtClean="0"/>
          </a:p>
          <a:p>
            <a:pPr>
              <a:spcAft>
                <a:spcPts val="600"/>
              </a:spcAft>
              <a:buBlip>
                <a:blip r:embed="rId5"/>
              </a:buBlip>
            </a:pPr>
            <a:r>
              <a:rPr lang="pl-PL" dirty="0" smtClean="0"/>
              <a:t> białka powierzchniowe zlokalizowane są przede wszystkim po cytoplazmatycznej stronie błony, po stronie zewnętrznej natomiast często występuje duża ilość glikolipidów i glikoprotein.</a:t>
            </a:r>
          </a:p>
          <a:p>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14</a:t>
            </a:fld>
            <a:endParaRPr lang="pl-PL"/>
          </a:p>
        </p:txBody>
      </p:sp>
      <p:sp>
        <p:nvSpPr>
          <p:cNvPr id="9" name="Prostokąt 8"/>
          <p:cNvSpPr/>
          <p:nvPr/>
        </p:nvSpPr>
        <p:spPr>
          <a:xfrm>
            <a:off x="1678324" y="323945"/>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467544" y="1484784"/>
            <a:ext cx="7416824" cy="2477601"/>
          </a:xfrm>
          <a:prstGeom prst="rect">
            <a:avLst/>
          </a:prstGeom>
        </p:spPr>
        <p:txBody>
          <a:bodyPr wrap="square">
            <a:spAutoFit/>
          </a:bodyPr>
          <a:lstStyle/>
          <a:p>
            <a:pPr algn="ctr">
              <a:spcAft>
                <a:spcPts val="600"/>
              </a:spcAft>
              <a:buBlip>
                <a:blip r:embed="rId3"/>
              </a:buBlip>
            </a:pPr>
            <a:r>
              <a:rPr lang="pl-PL" sz="2400" b="1" dirty="0" smtClean="0"/>
              <a:t> heterogenność</a:t>
            </a:r>
            <a:r>
              <a:rPr lang="pl-PL" sz="2400" dirty="0" smtClean="0"/>
              <a:t> - czyli występowanie niejednorodności w rozkładzie składników w płaszczyźnie błony</a:t>
            </a:r>
          </a:p>
          <a:p>
            <a:pPr>
              <a:spcAft>
                <a:spcPts val="600"/>
              </a:spcAft>
            </a:pPr>
            <a:endParaRPr lang="pl-PL" dirty="0" smtClean="0"/>
          </a:p>
          <a:p>
            <a:pPr algn="ctr">
              <a:spcAft>
                <a:spcPts val="600"/>
              </a:spcAft>
            </a:pPr>
            <a:r>
              <a:rPr lang="pl-PL" dirty="0" smtClean="0"/>
              <a:t>Białka oraz lipidy nie są bowiem "przypadkowo" wymieszane, w płaszczyźnie błony można wyróżnić tzw. domeny, wyraźnie różniące się między sobą składem oraz własnościami. </a:t>
            </a:r>
            <a:endParaRPr lang="pl-PL" b="1" dirty="0" smtClean="0"/>
          </a:p>
          <a:p>
            <a:pPr>
              <a:spcAft>
                <a:spcPts val="600"/>
              </a:spcAft>
            </a:pPr>
            <a:r>
              <a:rPr lang="pl-PL" sz="2000" b="1" dirty="0" smtClean="0"/>
              <a:t> </a:t>
            </a:r>
            <a:endParaRPr lang="pl-PL" sz="2000" dirty="0"/>
          </a:p>
        </p:txBody>
      </p:sp>
      <p:pic>
        <p:nvPicPr>
          <p:cNvPr id="8" name="Obraz 7" descr="blona10.gif"/>
          <p:cNvPicPr>
            <a:picLocks noChangeAspect="1"/>
          </p:cNvPicPr>
          <p:nvPr/>
        </p:nvPicPr>
        <p:blipFill>
          <a:blip r:embed="rId4" cstate="print"/>
          <a:srcRect l="5556" t="14755" r="20371" b="6557"/>
          <a:stretch>
            <a:fillRect/>
          </a:stretch>
        </p:blipFill>
        <p:spPr>
          <a:xfrm>
            <a:off x="2699792" y="3861048"/>
            <a:ext cx="2880320" cy="25922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trawy i kaweole.JPG"/>
          <p:cNvPicPr>
            <a:picLocks noGrp="1" noChangeAspect="1"/>
          </p:cNvPicPr>
          <p:nvPr>
            <p:ph idx="1"/>
          </p:nvPr>
        </p:nvPicPr>
        <p:blipFill>
          <a:blip r:embed="rId3" cstate="print"/>
          <a:stretch>
            <a:fillRect/>
          </a:stretch>
        </p:blipFill>
        <p:spPr>
          <a:xfrm>
            <a:off x="0" y="31400"/>
            <a:ext cx="9113970" cy="6926361"/>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15</a:t>
            </a:fld>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16</a:t>
            </a:fld>
            <a:endParaRPr lang="pl-PL"/>
          </a:p>
        </p:txBody>
      </p:sp>
      <p:pic>
        <p:nvPicPr>
          <p:cNvPr id="34819" name="Picture 3"/>
          <p:cNvPicPr>
            <a:picLocks noChangeAspect="1" noChangeArrowheads="1"/>
          </p:cNvPicPr>
          <p:nvPr/>
        </p:nvPicPr>
        <p:blipFill>
          <a:blip r:embed="rId3" cstate="print"/>
          <a:srcRect/>
          <a:stretch>
            <a:fillRect/>
          </a:stretch>
        </p:blipFill>
        <p:spPr bwMode="auto">
          <a:xfrm>
            <a:off x="5053672" y="620688"/>
            <a:ext cx="3355235" cy="4355844"/>
          </a:xfrm>
          <a:prstGeom prst="rect">
            <a:avLst/>
          </a:prstGeom>
          <a:noFill/>
          <a:ln w="9525">
            <a:noFill/>
            <a:miter lim="800000"/>
            <a:headEnd/>
            <a:tailEnd/>
          </a:ln>
        </p:spPr>
      </p:pic>
      <p:sp>
        <p:nvSpPr>
          <p:cNvPr id="8" name="Prostokąt 7"/>
          <p:cNvSpPr/>
          <p:nvPr/>
        </p:nvSpPr>
        <p:spPr>
          <a:xfrm>
            <a:off x="3795381" y="5229200"/>
            <a:ext cx="5241115" cy="830997"/>
          </a:xfrm>
          <a:prstGeom prst="rect">
            <a:avLst/>
          </a:prstGeom>
          <a:noFill/>
        </p:spPr>
        <p:txBody>
          <a:bodyPr wrap="none" lIns="91440" tIns="45720" rIns="91440" bIns="45720">
            <a:spAutoFit/>
          </a:bodyPr>
          <a:lstStyle/>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Mikrografie skaningowe fizjologicznych </a:t>
            </a:r>
          </a:p>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oraz patologicznych form erytrocytów</a:t>
            </a:r>
            <a:endParaRPr lang="pl-P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Obraz 9" descr="błona eryt.jpeg"/>
          <p:cNvPicPr>
            <a:picLocks noChangeAspect="1"/>
          </p:cNvPicPr>
          <p:nvPr/>
        </p:nvPicPr>
        <p:blipFill>
          <a:blip r:embed="rId4" cstate="print"/>
          <a:stretch>
            <a:fillRect/>
          </a:stretch>
        </p:blipFill>
        <p:spPr>
          <a:xfrm>
            <a:off x="473968" y="2365995"/>
            <a:ext cx="3810000" cy="2143125"/>
          </a:xfrm>
          <a:prstGeom prst="rect">
            <a:avLst/>
          </a:prstGeom>
        </p:spPr>
      </p:pic>
      <p:sp>
        <p:nvSpPr>
          <p:cNvPr id="11" name="Prostokąt 10"/>
          <p:cNvSpPr/>
          <p:nvPr/>
        </p:nvSpPr>
        <p:spPr>
          <a:xfrm>
            <a:off x="323528" y="1556792"/>
            <a:ext cx="3908442" cy="461665"/>
          </a:xfrm>
          <a:prstGeom prst="rect">
            <a:avLst/>
          </a:prstGeom>
          <a:noFill/>
        </p:spPr>
        <p:txBody>
          <a:bodyPr wrap="none" lIns="91440" tIns="45720" rIns="91440" bIns="45720">
            <a:spAutoFit/>
          </a:bodyPr>
          <a:lstStyle/>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Błona komórkowa erytrocytu</a:t>
            </a:r>
            <a:endParaRPr lang="pl-P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6" name="Picture 2"/>
          <p:cNvPicPr>
            <a:picLocks noChangeAspect="1" noChangeArrowheads="1"/>
          </p:cNvPicPr>
          <p:nvPr/>
        </p:nvPicPr>
        <p:blipFill>
          <a:blip r:embed="rId3" cstate="print"/>
          <a:srcRect/>
          <a:stretch>
            <a:fillRect/>
          </a:stretch>
        </p:blipFill>
        <p:spPr bwMode="auto">
          <a:xfrm>
            <a:off x="1" y="385647"/>
            <a:ext cx="9144000" cy="6229466"/>
          </a:xfrm>
          <a:prstGeom prst="rect">
            <a:avLst/>
          </a:prstGeom>
          <a:noFill/>
          <a:ln w="9525">
            <a:noFill/>
            <a:miter lim="800000"/>
            <a:headEnd/>
            <a:tailEnd/>
          </a:ln>
        </p:spPr>
      </p:pic>
      <p:sp>
        <p:nvSpPr>
          <p:cNvPr id="5" name="pole tekstowe 4"/>
          <p:cNvSpPr txBox="1"/>
          <p:nvPr/>
        </p:nvSpPr>
        <p:spPr>
          <a:xfrm>
            <a:off x="0" y="6669360"/>
            <a:ext cx="9144000" cy="215444"/>
          </a:xfrm>
          <a:prstGeom prst="rect">
            <a:avLst/>
          </a:prstGeom>
          <a:noFill/>
        </p:spPr>
        <p:txBody>
          <a:bodyPr wrap="square" rtlCol="0">
            <a:spAutoFit/>
          </a:bodyPr>
          <a:lstStyle/>
          <a:p>
            <a:r>
              <a:rPr lang="en-US" sz="800" dirty="0" smtClean="0"/>
              <a:t>Anatomy of the red cell membrane skeleton: unanswered questions</a:t>
            </a:r>
            <a:r>
              <a:rPr lang="pl-PL" sz="800" dirty="0" smtClean="0"/>
              <a:t>Samuel E. Lux IV, </a:t>
            </a:r>
            <a:r>
              <a:rPr lang="en-US" sz="800" dirty="0" smtClean="0"/>
              <a:t>BLOOD, 14 JANUARY 2016 x VOLUME 127, NUMBER 2</a:t>
            </a:r>
            <a:endParaRPr lang="pl-PL" sz="800" dirty="0"/>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17</a:t>
            </a:fld>
            <a:endParaRPr lang="pl-PL"/>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18</a:t>
            </a:fld>
            <a:endParaRPr lang="pl-PL"/>
          </a:p>
        </p:txBody>
      </p:sp>
      <p:sp>
        <p:nvSpPr>
          <p:cNvPr id="5" name="Prostokąt 4"/>
          <p:cNvSpPr/>
          <p:nvPr/>
        </p:nvSpPr>
        <p:spPr>
          <a:xfrm>
            <a:off x="1485073" y="116632"/>
            <a:ext cx="3590983" cy="1077218"/>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łona </a:t>
            </a:r>
            <a:r>
              <a:rPr lang="pl-PL"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erytrocytarna</a:t>
            </a:r>
            <a:endPar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(układ modelowy)</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3012" name="Picture 4" descr="Znalezione obrazy dla zapytania kształty erytrocytów"/>
          <p:cNvPicPr>
            <a:picLocks noChangeAspect="1" noChangeArrowheads="1"/>
          </p:cNvPicPr>
          <p:nvPr/>
        </p:nvPicPr>
        <p:blipFill>
          <a:blip r:embed="rId3" cstate="print"/>
          <a:srcRect r="27367" b="28571"/>
          <a:stretch>
            <a:fillRect/>
          </a:stretch>
        </p:blipFill>
        <p:spPr bwMode="auto">
          <a:xfrm>
            <a:off x="6300192" y="188640"/>
            <a:ext cx="1440160" cy="1080120"/>
          </a:xfrm>
          <a:prstGeom prst="rect">
            <a:avLst/>
          </a:prstGeom>
          <a:noFill/>
        </p:spPr>
      </p:pic>
      <p:pic>
        <p:nvPicPr>
          <p:cNvPr id="7" name="Symbol zastępczy zawartości 3" descr="krwinki 3.jpg"/>
          <p:cNvPicPr>
            <a:picLocks noChangeAspect="1"/>
          </p:cNvPicPr>
          <p:nvPr/>
        </p:nvPicPr>
        <p:blipFill>
          <a:blip r:embed="rId4" cstate="print"/>
          <a:srcRect l="7238" t="66097" r="9522"/>
          <a:stretch>
            <a:fillRect/>
          </a:stretch>
        </p:blipFill>
        <p:spPr>
          <a:xfrm>
            <a:off x="5292080" y="1476400"/>
            <a:ext cx="3312368" cy="2312640"/>
          </a:xfrm>
          <a:prstGeom prst="rect">
            <a:avLst/>
          </a:prstGeom>
        </p:spPr>
      </p:pic>
      <p:pic>
        <p:nvPicPr>
          <p:cNvPr id="4" name="Symbol zastępczy zawartości 3" descr="krwinki 3.jpg"/>
          <p:cNvPicPr>
            <a:picLocks noGrp="1" noChangeAspect="1"/>
          </p:cNvPicPr>
          <p:nvPr>
            <p:ph idx="1"/>
          </p:nvPr>
        </p:nvPicPr>
        <p:blipFill>
          <a:blip r:embed="rId4" cstate="print"/>
          <a:srcRect t="4994" b="42225"/>
          <a:stretch>
            <a:fillRect/>
          </a:stretch>
        </p:blipFill>
        <p:spPr>
          <a:xfrm>
            <a:off x="558514" y="1844824"/>
            <a:ext cx="4536405" cy="4104456"/>
          </a:xfrm>
        </p:spPr>
      </p:pic>
      <p:pic>
        <p:nvPicPr>
          <p:cNvPr id="30724" name="Picture 4" descr="Znalezione obrazy dla zapytania błona erytrocytu"/>
          <p:cNvPicPr>
            <a:picLocks noChangeAspect="1" noChangeArrowheads="1"/>
          </p:cNvPicPr>
          <p:nvPr/>
        </p:nvPicPr>
        <p:blipFill>
          <a:blip r:embed="rId5" cstate="print"/>
          <a:srcRect b="7988"/>
          <a:stretch>
            <a:fillRect/>
          </a:stretch>
        </p:blipFill>
        <p:spPr bwMode="auto">
          <a:xfrm>
            <a:off x="5508104" y="3933056"/>
            <a:ext cx="3209925" cy="26642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52226" name="Picture 2" descr="Podobny obraz"/>
          <p:cNvPicPr>
            <a:picLocks noChangeAspect="1" noChangeArrowheads="1"/>
          </p:cNvPicPr>
          <p:nvPr/>
        </p:nvPicPr>
        <p:blipFill>
          <a:blip r:embed="rId3" cstate="print"/>
          <a:srcRect/>
          <a:stretch>
            <a:fillRect/>
          </a:stretch>
        </p:blipFill>
        <p:spPr bwMode="auto">
          <a:xfrm>
            <a:off x="467544" y="260648"/>
            <a:ext cx="8170550" cy="6200348"/>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19</a:t>
            </a:fld>
            <a:endParaRPr lang="pl-P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3568" y="620688"/>
            <a:ext cx="8352928" cy="6021288"/>
          </a:xfrm>
        </p:spPr>
        <p:txBody>
          <a:bodyPr>
            <a:noAutofit/>
          </a:bodyPr>
          <a:lstStyle/>
          <a:p>
            <a:pPr algn="l"/>
            <a:r>
              <a:rPr lang="pl-PL" sz="1600" dirty="0" smtClean="0">
                <a:solidFill>
                  <a:schemeClr val="tx1"/>
                </a:solidFill>
              </a:rPr>
              <a:t>1. W sali ćwiczeń mogą przebywać studenci odbywający przewidziane planem zajęcia.</a:t>
            </a:r>
          </a:p>
          <a:p>
            <a:pPr algn="l"/>
            <a:r>
              <a:rPr lang="pl-PL" sz="1600" dirty="0" smtClean="0">
                <a:solidFill>
                  <a:schemeClr val="tx1"/>
                </a:solidFill>
              </a:rPr>
              <a:t>2. Odzież wierzchnią i bagaż należy pozostawić w szatni.</a:t>
            </a:r>
          </a:p>
          <a:p>
            <a:pPr algn="l"/>
            <a:r>
              <a:rPr lang="pl-PL" sz="1600" dirty="0" smtClean="0">
                <a:solidFill>
                  <a:schemeClr val="tx1"/>
                </a:solidFill>
              </a:rPr>
              <a:t>3. W sali ćwiczeń obowiązuje bezwzględny zakaz spożywania posiłków, picia napojów i blokowania      przedmiotami przejść między stołami.</a:t>
            </a:r>
          </a:p>
          <a:p>
            <a:pPr algn="l"/>
            <a:r>
              <a:rPr lang="pl-PL" sz="1600" dirty="0" smtClean="0">
                <a:solidFill>
                  <a:schemeClr val="tx1"/>
                </a:solidFill>
              </a:rPr>
              <a:t>4. Przed przystąpieniem do ćwiczeń należy dokładnie zapoznać się z procedurą ich wykonania.</a:t>
            </a:r>
          </a:p>
          <a:p>
            <a:pPr algn="l"/>
            <a:r>
              <a:rPr lang="pl-PL" sz="1600" dirty="0" smtClean="0">
                <a:solidFill>
                  <a:schemeClr val="tx1"/>
                </a:solidFill>
              </a:rPr>
              <a:t>5. W ramach ćwiczeń studenci zobowiązani są:</a:t>
            </a:r>
          </a:p>
          <a:p>
            <a:pPr algn="l"/>
            <a:r>
              <a:rPr lang="pl-PL" sz="1600" dirty="0" smtClean="0">
                <a:solidFill>
                  <a:schemeClr val="tx1"/>
                </a:solidFill>
              </a:rPr>
              <a:t>- stosować środki ochronne (kitle, rękawice podczas pracy z płynami ustrojowymi i tkankami, maski, okulary ochronne) zgodnie z wymogami podanymi przez prowadzącego zajęcia nauczyciela akademickiego,</a:t>
            </a:r>
          </a:p>
          <a:p>
            <a:pPr algn="l"/>
            <a:r>
              <a:rPr lang="pl-PL" sz="1600" dirty="0" smtClean="0">
                <a:solidFill>
                  <a:schemeClr val="tx1"/>
                </a:solidFill>
              </a:rPr>
              <a:t>- postępować według procedury ćwiczenia,</a:t>
            </a:r>
          </a:p>
          <a:p>
            <a:pPr algn="l"/>
            <a:r>
              <a:rPr lang="pl-PL" sz="1600" dirty="0" smtClean="0">
                <a:solidFill>
                  <a:schemeClr val="tx1"/>
                </a:solidFill>
              </a:rPr>
              <a:t>- na stanowisku pracy zachować czystość i porządek, </a:t>
            </a:r>
          </a:p>
          <a:p>
            <a:pPr algn="l"/>
            <a:r>
              <a:rPr lang="pl-PL" sz="1600" dirty="0" smtClean="0">
                <a:solidFill>
                  <a:schemeClr val="tx1"/>
                </a:solidFill>
              </a:rPr>
              <a:t>- na stołach laboratoryjnych mogą stać tylko przedmioty związane z wykonywanym ćwiczeniem,</a:t>
            </a:r>
          </a:p>
          <a:p>
            <a:pPr algn="l"/>
            <a:r>
              <a:rPr lang="pl-PL" sz="1600" dirty="0" smtClean="0">
                <a:solidFill>
                  <a:schemeClr val="tx1"/>
                </a:solidFill>
              </a:rPr>
              <a:t>- zawsze zachować ostrożność podczas wykonywania ćwiczeń,</a:t>
            </a:r>
          </a:p>
          <a:p>
            <a:pPr algn="l"/>
            <a:r>
              <a:rPr lang="pl-PL" sz="1600" dirty="0" smtClean="0">
                <a:solidFill>
                  <a:schemeClr val="tx1"/>
                </a:solidFill>
              </a:rPr>
              <a:t>- prowadzącemu zajęcia natychmiast zgłaszać wypadki (skaleczenia, oparzenia, kontakt z niebezpiecznym związkiem chemicznym).</a:t>
            </a:r>
          </a:p>
          <a:p>
            <a:pPr algn="l"/>
            <a:r>
              <a:rPr lang="pl-PL" sz="1600" dirty="0" smtClean="0">
                <a:solidFill>
                  <a:schemeClr val="tx1"/>
                </a:solidFill>
              </a:rPr>
              <a:t>6. Rozlane, rozsypane lub zużyte substancje chemiczne oraz materiał biologiczny utylizować zgodnie ze wskazówkami prowadzącego zajęcia,</a:t>
            </a:r>
          </a:p>
          <a:p>
            <a:pPr algn="l"/>
            <a:r>
              <a:rPr lang="pl-PL" sz="1600" dirty="0" smtClean="0">
                <a:solidFill>
                  <a:schemeClr val="tx1"/>
                </a:solidFill>
              </a:rPr>
              <a:t>7. Uszkodzone lub rozbite szkło laboratoryjne sprzątnąć w bezpieczny sposób.</a:t>
            </a:r>
          </a:p>
          <a:p>
            <a:pPr algn="l"/>
            <a:r>
              <a:rPr lang="pl-PL" sz="1600" dirty="0" smtClean="0">
                <a:solidFill>
                  <a:schemeClr val="tx1"/>
                </a:solidFill>
              </a:rPr>
              <a:t>8. Po zakończonej pracy należy zostawić porządek na stanowisku oraz wyłączyć używaną podczas ćwiczeń aparaturę.</a:t>
            </a:r>
          </a:p>
          <a:p>
            <a:pPr algn="l"/>
            <a:r>
              <a:rPr lang="pl-PL" sz="1600" dirty="0" smtClean="0">
                <a:solidFill>
                  <a:schemeClr val="tx1"/>
                </a:solidFill>
              </a:rPr>
              <a:t>9. Opuszczanie sali podczas ćwiczeń wymaga zgody prowadzącego.</a:t>
            </a:r>
          </a:p>
          <a:p>
            <a:r>
              <a:rPr lang="pl-PL" sz="2400" dirty="0" smtClean="0"/>
              <a:t> </a:t>
            </a:r>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2</a:t>
            </a:fld>
            <a:endParaRPr lang="pl-PL"/>
          </a:p>
        </p:txBody>
      </p:sp>
      <p:sp>
        <p:nvSpPr>
          <p:cNvPr id="5" name="Prostokąt 4"/>
          <p:cNvSpPr/>
          <p:nvPr/>
        </p:nvSpPr>
        <p:spPr>
          <a:xfrm>
            <a:off x="683569" y="-243408"/>
            <a:ext cx="7344815"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Regulamin sali ćwiczeń F3</a:t>
            </a:r>
          </a:p>
          <a:p>
            <a:pPr algn="ct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ifference Between Osmolarity and Tonicity "/>
          <p:cNvPicPr>
            <a:picLocks noChangeAspect="1" noChangeArrowheads="1"/>
          </p:cNvPicPr>
          <p:nvPr/>
        </p:nvPicPr>
        <p:blipFill>
          <a:blip r:embed="rId3" cstate="print"/>
          <a:srcRect/>
          <a:stretch>
            <a:fillRect/>
          </a:stretch>
        </p:blipFill>
        <p:spPr bwMode="auto">
          <a:xfrm>
            <a:off x="755576" y="2348880"/>
            <a:ext cx="7344816" cy="4353813"/>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20</a:t>
            </a:fld>
            <a:endParaRPr lang="pl-PL"/>
          </a:p>
        </p:txBody>
      </p:sp>
      <p:sp>
        <p:nvSpPr>
          <p:cNvPr id="7" name="Prostokąt 6"/>
          <p:cNvSpPr/>
          <p:nvPr/>
        </p:nvSpPr>
        <p:spPr>
          <a:xfrm>
            <a:off x="1043608" y="1054477"/>
            <a:ext cx="6840760" cy="646331"/>
          </a:xfrm>
          <a:prstGeom prst="rect">
            <a:avLst/>
          </a:prstGeom>
        </p:spPr>
        <p:txBody>
          <a:bodyPr wrap="square">
            <a:spAutoFit/>
          </a:bodyPr>
          <a:lstStyle/>
          <a:p>
            <a:r>
              <a:rPr lang="pl-PL" b="1" dirty="0" smtClean="0"/>
              <a:t>Osmoza</a:t>
            </a:r>
            <a:r>
              <a:rPr lang="pl-PL" dirty="0" smtClean="0"/>
              <a:t> – dyfuzja rozpuszczalnika przez membranę półprzepuszczalną rozdzielającą dwa roztwory o różnym stężeniu.</a:t>
            </a:r>
            <a:endParaRPr lang="pl-PL" dirty="0"/>
          </a:p>
        </p:txBody>
      </p:sp>
      <p:sp>
        <p:nvSpPr>
          <p:cNvPr id="8" name="Prostokąt 7"/>
          <p:cNvSpPr/>
          <p:nvPr/>
        </p:nvSpPr>
        <p:spPr>
          <a:xfrm>
            <a:off x="1531799" y="375047"/>
            <a:ext cx="5406929"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Osmoza i substancje osmotycznie czynne</a:t>
            </a: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 name="Grupa 8"/>
          <p:cNvGrpSpPr/>
          <p:nvPr/>
        </p:nvGrpSpPr>
        <p:grpSpPr>
          <a:xfrm>
            <a:off x="3644280" y="1556792"/>
            <a:ext cx="4600128" cy="1440160"/>
            <a:chOff x="3644280" y="1556792"/>
            <a:chExt cx="4600128" cy="1440160"/>
          </a:xfrm>
        </p:grpSpPr>
        <p:pic>
          <p:nvPicPr>
            <p:cNvPr id="13" name="Obraz 12" descr="osmosis-L.jpg"/>
            <p:cNvPicPr>
              <a:picLocks noChangeAspect="1"/>
            </p:cNvPicPr>
            <p:nvPr/>
          </p:nvPicPr>
          <p:blipFill>
            <a:blip r:embed="rId4" cstate="print"/>
            <a:srcRect l="37797" t="56763" r="28035" b="9423"/>
            <a:stretch>
              <a:fillRect/>
            </a:stretch>
          </p:blipFill>
          <p:spPr>
            <a:xfrm flipH="1">
              <a:off x="6900259" y="1556792"/>
              <a:ext cx="1344149" cy="1440160"/>
            </a:xfrm>
            <a:prstGeom prst="rect">
              <a:avLst/>
            </a:prstGeom>
          </p:spPr>
        </p:pic>
        <p:sp>
          <p:nvSpPr>
            <p:cNvPr id="14" name="Prostokąt 13"/>
            <p:cNvSpPr/>
            <p:nvPr/>
          </p:nvSpPr>
          <p:spPr>
            <a:xfrm>
              <a:off x="3644280" y="1979548"/>
              <a:ext cx="3159968" cy="369332"/>
            </a:xfrm>
            <a:prstGeom prst="rect">
              <a:avLst/>
            </a:prstGeom>
          </p:spPr>
          <p:txBody>
            <a:bodyPr wrap="square">
              <a:spAutoFit/>
            </a:bodyPr>
            <a:lstStyle/>
            <a:p>
              <a:r>
                <a:rPr lang="pl-PL" b="1" dirty="0" smtClean="0"/>
                <a:t>Substancje osmotycznie czynne</a:t>
              </a:r>
              <a:endParaRPr lang="pl-PL"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ymbol zastępczy zawartości 3" descr="pekanie.jpg"/>
          <p:cNvPicPr>
            <a:picLocks noGrp="1" noChangeAspect="1"/>
          </p:cNvPicPr>
          <p:nvPr>
            <p:ph idx="1"/>
          </p:nvPr>
        </p:nvPicPr>
        <p:blipFill>
          <a:blip r:embed="rId3" cstate="print"/>
          <a:srcRect l="33201"/>
          <a:stretch>
            <a:fillRect/>
          </a:stretch>
        </p:blipFill>
        <p:spPr>
          <a:xfrm>
            <a:off x="1331640" y="1196752"/>
            <a:ext cx="6063946" cy="2448271"/>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21</a:t>
            </a:fld>
            <a:endParaRPr lang="pl-PL"/>
          </a:p>
        </p:txBody>
      </p:sp>
      <p:pic>
        <p:nvPicPr>
          <p:cNvPr id="5" name="Symbol zastępczy zawartości 3" descr="pekanie.jpg"/>
          <p:cNvPicPr>
            <a:picLocks noChangeAspect="1"/>
          </p:cNvPicPr>
          <p:nvPr/>
        </p:nvPicPr>
        <p:blipFill>
          <a:blip r:embed="rId3" cstate="print"/>
          <a:srcRect l="-1586" t="26471" r="67684"/>
          <a:stretch>
            <a:fillRect/>
          </a:stretch>
        </p:blipFill>
        <p:spPr>
          <a:xfrm>
            <a:off x="2843808" y="3933056"/>
            <a:ext cx="3077631" cy="1800199"/>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lls in Various Solution Concentrations "/>
          <p:cNvPicPr>
            <a:picLocks noChangeAspect="1" noChangeArrowheads="1"/>
          </p:cNvPicPr>
          <p:nvPr/>
        </p:nvPicPr>
        <p:blipFill>
          <a:blip r:embed="rId3" cstate="print"/>
          <a:srcRect/>
          <a:stretch>
            <a:fillRect/>
          </a:stretch>
        </p:blipFill>
        <p:spPr bwMode="auto">
          <a:xfrm>
            <a:off x="1259632" y="260648"/>
            <a:ext cx="6217083" cy="6449333"/>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22</a:t>
            </a:fld>
            <a:endParaRPr lang="pl-P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strategie.jpg"/>
          <p:cNvPicPr>
            <a:picLocks noGrp="1" noChangeAspect="1"/>
          </p:cNvPicPr>
          <p:nvPr>
            <p:ph idx="1"/>
          </p:nvPr>
        </p:nvPicPr>
        <p:blipFill>
          <a:blip r:embed="rId3" cstate="print"/>
          <a:srcRect l="65379"/>
          <a:stretch>
            <a:fillRect/>
          </a:stretch>
        </p:blipFill>
        <p:spPr>
          <a:xfrm>
            <a:off x="3275856" y="3717032"/>
            <a:ext cx="3131840" cy="2474801"/>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23</a:t>
            </a:fld>
            <a:endParaRPr lang="pl-PL"/>
          </a:p>
        </p:txBody>
      </p:sp>
      <p:pic>
        <p:nvPicPr>
          <p:cNvPr id="7" name="Symbol zastępczy zawartości 4" descr="strategie.jpg"/>
          <p:cNvPicPr>
            <a:picLocks noChangeAspect="1"/>
          </p:cNvPicPr>
          <p:nvPr/>
        </p:nvPicPr>
        <p:blipFill>
          <a:blip r:embed="rId3" cstate="print"/>
          <a:srcRect r="35417"/>
          <a:stretch>
            <a:fillRect/>
          </a:stretch>
        </p:blipFill>
        <p:spPr>
          <a:xfrm>
            <a:off x="1835696" y="836712"/>
            <a:ext cx="5842123" cy="247480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sztalty erytrocytow.JPG"/>
          <p:cNvPicPr>
            <a:picLocks noGrp="1" noChangeAspect="1"/>
          </p:cNvPicPr>
          <p:nvPr>
            <p:ph idx="1"/>
          </p:nvPr>
        </p:nvPicPr>
        <p:blipFill>
          <a:blip r:embed="rId3" cstate="print"/>
          <a:srcRect t="579" b="53886"/>
          <a:stretch>
            <a:fillRect/>
          </a:stretch>
        </p:blipFill>
        <p:spPr>
          <a:xfrm>
            <a:off x="2006673" y="360040"/>
            <a:ext cx="4797575" cy="314096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24</a:t>
            </a:fld>
            <a:endParaRPr lang="pl-PL"/>
          </a:p>
        </p:txBody>
      </p:sp>
      <p:sp>
        <p:nvSpPr>
          <p:cNvPr id="22" name="pole tekstowe 21"/>
          <p:cNvSpPr txBox="1"/>
          <p:nvPr/>
        </p:nvSpPr>
        <p:spPr>
          <a:xfrm>
            <a:off x="1403648" y="3683927"/>
            <a:ext cx="6768752" cy="2800767"/>
          </a:xfrm>
          <a:prstGeom prst="rect">
            <a:avLst/>
          </a:prstGeom>
          <a:noFill/>
        </p:spPr>
        <p:txBody>
          <a:bodyPr wrap="square" rtlCol="0">
            <a:spAutoFit/>
          </a:bodyPr>
          <a:lstStyle/>
          <a:p>
            <a:pPr>
              <a:spcAft>
                <a:spcPts val="600"/>
              </a:spcAft>
            </a:pPr>
            <a:r>
              <a:rPr lang="pl-PL" sz="2400" b="1" dirty="0" smtClean="0">
                <a:ln>
                  <a:solidFill>
                    <a:schemeClr val="tx1"/>
                  </a:solidFill>
                </a:ln>
                <a:solidFill>
                  <a:srgbClr val="FFC000"/>
                </a:solidFill>
              </a:rPr>
              <a:t>Czynniki wpływające na kształt i objętość erytrocytów oraz indukcję hemolizy:</a:t>
            </a:r>
          </a:p>
          <a:p>
            <a:pPr>
              <a:buSzPct val="80000"/>
              <a:buBlip>
                <a:blip r:embed="rId4"/>
              </a:buBlip>
            </a:pPr>
            <a:r>
              <a:rPr lang="pl-PL" dirty="0" smtClean="0"/>
              <a:t> </a:t>
            </a:r>
            <a:r>
              <a:rPr lang="pl-PL" b="1" dirty="0" smtClean="0">
                <a:solidFill>
                  <a:srgbClr val="A50021"/>
                </a:solidFill>
              </a:rPr>
              <a:t>potencjał osmotyczny wody płynu pozakomórkowego: </a:t>
            </a:r>
          </a:p>
          <a:p>
            <a:pPr>
              <a:spcAft>
                <a:spcPts val="600"/>
              </a:spcAft>
              <a:buSzPct val="80000"/>
            </a:pPr>
            <a:r>
              <a:rPr lang="pl-PL" b="1" dirty="0" smtClean="0">
                <a:solidFill>
                  <a:srgbClr val="A50021"/>
                </a:solidFill>
              </a:rPr>
              <a:t>   hipotoniczny, izotoniczny, hipertoniczny,</a:t>
            </a:r>
          </a:p>
          <a:p>
            <a:pPr>
              <a:spcAft>
                <a:spcPts val="600"/>
              </a:spcAft>
              <a:buSzPct val="80000"/>
              <a:buBlip>
                <a:blip r:embed="rId4"/>
              </a:buBlip>
            </a:pPr>
            <a:r>
              <a:rPr lang="pl-PL" dirty="0" smtClean="0"/>
              <a:t> detergenty,</a:t>
            </a:r>
          </a:p>
          <a:p>
            <a:pPr>
              <a:spcAft>
                <a:spcPts val="600"/>
              </a:spcAft>
              <a:buSzPct val="80000"/>
              <a:buBlip>
                <a:blip r:embed="rId4"/>
              </a:buBlip>
            </a:pPr>
            <a:r>
              <a:rPr lang="pl-PL" dirty="0" smtClean="0"/>
              <a:t> </a:t>
            </a:r>
            <a:r>
              <a:rPr lang="pl-PL" dirty="0" err="1" smtClean="0"/>
              <a:t>pH</a:t>
            </a:r>
            <a:r>
              <a:rPr lang="pl-PL" dirty="0" smtClean="0"/>
              <a:t> płynu pozakomórkowego: kwaśne, obojętne, zasadowe,</a:t>
            </a:r>
          </a:p>
          <a:p>
            <a:pPr>
              <a:buSzPct val="80000"/>
              <a:buBlip>
                <a:blip r:embed="rId4"/>
              </a:buBlip>
            </a:pPr>
            <a:r>
              <a:rPr lang="pl-PL" dirty="0" smtClean="0"/>
              <a:t> nośniki błonowe - </a:t>
            </a:r>
            <a:r>
              <a:rPr lang="pl-PL" dirty="0" err="1" smtClean="0"/>
              <a:t>jonofory</a:t>
            </a:r>
            <a:endParaRPr lang="pl-PL" dirty="0" smtClean="0"/>
          </a:p>
          <a:p>
            <a:pPr>
              <a:buSzPct val="80000"/>
              <a:buBlip>
                <a:blip r:embed="rId4"/>
              </a:buBlip>
            </a:pPr>
            <a:endParaRPr lang="pl-PL" dirty="0" smtClean="0"/>
          </a:p>
        </p:txBody>
      </p:sp>
      <p:sp>
        <p:nvSpPr>
          <p:cNvPr id="7" name="Prostokąt 6"/>
          <p:cNvSpPr/>
          <p:nvPr/>
        </p:nvSpPr>
        <p:spPr>
          <a:xfrm>
            <a:off x="3730482" y="1772816"/>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formy erytrocytów.gif"/>
          <p:cNvPicPr>
            <a:picLocks noChangeAspect="1"/>
          </p:cNvPicPr>
          <p:nvPr/>
        </p:nvPicPr>
        <p:blipFill>
          <a:blip r:embed="rId5" cstate="print"/>
          <a:srcRect l="34000" t="30326" r="48000" b="52345"/>
          <a:stretch>
            <a:fillRect/>
          </a:stretch>
        </p:blipFill>
        <p:spPr>
          <a:xfrm>
            <a:off x="3698478" y="1848224"/>
            <a:ext cx="576064" cy="512057"/>
          </a:xfrm>
          <a:prstGeom prst="rect">
            <a:avLst/>
          </a:prstGeom>
        </p:spPr>
      </p:pic>
      <p:pic>
        <p:nvPicPr>
          <p:cNvPr id="8" name="Obraz 7" descr="formy erytrocytów.gif"/>
          <p:cNvPicPr>
            <a:picLocks noChangeAspect="1"/>
          </p:cNvPicPr>
          <p:nvPr/>
        </p:nvPicPr>
        <p:blipFill>
          <a:blip r:embed="rId5" cstate="print"/>
          <a:srcRect l="79999" t="30326" r="4001" b="52345"/>
          <a:stretch>
            <a:fillRect/>
          </a:stretch>
        </p:blipFill>
        <p:spPr>
          <a:xfrm>
            <a:off x="2627784" y="2780928"/>
            <a:ext cx="576064" cy="576064"/>
          </a:xfrm>
          <a:prstGeom prst="rect">
            <a:avLst/>
          </a:prstGeom>
        </p:spPr>
      </p:pic>
      <p:pic>
        <p:nvPicPr>
          <p:cNvPr id="9" name="Obraz 8" descr="formy erytrocytów.gif"/>
          <p:cNvPicPr>
            <a:picLocks noChangeAspect="1"/>
          </p:cNvPicPr>
          <p:nvPr/>
        </p:nvPicPr>
        <p:blipFill>
          <a:blip r:embed="rId5" cstate="print"/>
          <a:srcRect l="24000" t="84480" r="54000" b="-3976"/>
          <a:stretch>
            <a:fillRect/>
          </a:stretch>
        </p:blipFill>
        <p:spPr>
          <a:xfrm>
            <a:off x="3347864" y="2852936"/>
            <a:ext cx="720080" cy="589157"/>
          </a:xfrm>
          <a:prstGeom prst="rect">
            <a:avLst/>
          </a:prstGeom>
        </p:spPr>
      </p:pic>
      <p:pic>
        <p:nvPicPr>
          <p:cNvPr id="10" name="Obraz 9" descr="formy erytrocytów.gif"/>
          <p:cNvPicPr>
            <a:picLocks noChangeAspect="1"/>
          </p:cNvPicPr>
          <p:nvPr/>
        </p:nvPicPr>
        <p:blipFill>
          <a:blip r:embed="rId5" cstate="print"/>
          <a:srcRect l="55999" t="30326" r="28001" b="54511"/>
          <a:stretch>
            <a:fillRect/>
          </a:stretch>
        </p:blipFill>
        <p:spPr>
          <a:xfrm>
            <a:off x="2051720" y="2780928"/>
            <a:ext cx="576064" cy="504056"/>
          </a:xfrm>
          <a:prstGeom prst="rect">
            <a:avLst/>
          </a:prstGeom>
        </p:spPr>
      </p:pic>
      <p:pic>
        <p:nvPicPr>
          <p:cNvPr id="12" name="Obraz 11" descr="formy erytrocytów.gif"/>
          <p:cNvPicPr>
            <a:picLocks noChangeAspect="1"/>
          </p:cNvPicPr>
          <p:nvPr/>
        </p:nvPicPr>
        <p:blipFill>
          <a:blip r:embed="rId5" cstate="print"/>
          <a:srcRect l="6000" t="82314" r="78000" b="-1810"/>
          <a:stretch>
            <a:fillRect/>
          </a:stretch>
        </p:blipFill>
        <p:spPr>
          <a:xfrm>
            <a:off x="4067944" y="2780928"/>
            <a:ext cx="576064" cy="648072"/>
          </a:xfrm>
          <a:prstGeom prst="rect">
            <a:avLst/>
          </a:prstGeom>
        </p:spPr>
      </p:pic>
      <p:sp>
        <p:nvSpPr>
          <p:cNvPr id="13" name="Prostokąt 12"/>
          <p:cNvSpPr/>
          <p:nvPr/>
        </p:nvSpPr>
        <p:spPr>
          <a:xfrm>
            <a:off x="2627784" y="3284984"/>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3563888" y="2780928"/>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rot="3606958">
            <a:off x="3927883" y="321542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rot="5581590">
            <a:off x="4355976" y="272437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4067944" y="3356992"/>
            <a:ext cx="1296144" cy="276999"/>
          </a:xfrm>
          <a:prstGeom prst="rect">
            <a:avLst/>
          </a:prstGeom>
          <a:noFill/>
        </p:spPr>
        <p:txBody>
          <a:bodyPr wrap="square" rtlCol="0">
            <a:spAutoFit/>
          </a:bodyPr>
          <a:lstStyle/>
          <a:p>
            <a:r>
              <a:rPr lang="pl-PL" sz="1200" b="1" dirty="0" smtClean="0"/>
              <a:t>sferocyty</a:t>
            </a:r>
            <a:endParaRPr lang="pl-PL" sz="12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700808"/>
            <a:ext cx="8229600" cy="4752528"/>
          </a:xfrm>
        </p:spPr>
        <p:txBody>
          <a:bodyPr>
            <a:normAutofit fontScale="92500" lnSpcReduction="10000"/>
          </a:bodyPr>
          <a:lstStyle/>
          <a:p>
            <a:pPr>
              <a:spcBef>
                <a:spcPts val="0"/>
              </a:spcBef>
              <a:spcAft>
                <a:spcPts val="1200"/>
              </a:spcAft>
            </a:pPr>
            <a:r>
              <a:rPr lang="pl-PL" sz="2200" b="1" dirty="0" smtClean="0"/>
              <a:t>Ćw. 27</a:t>
            </a:r>
            <a:r>
              <a:rPr lang="pl-PL" sz="2200" dirty="0" smtClean="0"/>
              <a:t>. Pomiar oporności osmotycznej erytrocytów ssaka.</a:t>
            </a:r>
          </a:p>
          <a:p>
            <a:pPr>
              <a:spcBef>
                <a:spcPts val="0"/>
              </a:spcBef>
              <a:spcAft>
                <a:spcPts val="1200"/>
              </a:spcAft>
              <a:buNone/>
            </a:pPr>
            <a:r>
              <a:rPr lang="pl-PL" sz="2200" dirty="0" smtClean="0"/>
              <a:t>	</a:t>
            </a:r>
            <a:r>
              <a:rPr lang="pl-PL" sz="2200" b="1" i="1" dirty="0" smtClean="0">
                <a:solidFill>
                  <a:srgbClr val="C00000"/>
                </a:solidFill>
              </a:rPr>
              <a:t>Oporność osmotyczna </a:t>
            </a:r>
            <a:r>
              <a:rPr lang="pl-PL" sz="2200" dirty="0" smtClean="0">
                <a:solidFill>
                  <a:srgbClr val="C00000"/>
                </a:solidFill>
              </a:rPr>
              <a:t>– stężenie substancji osmotycznie czynnej, przy którym występuje 50% hemoliza.  </a:t>
            </a:r>
          </a:p>
          <a:p>
            <a:pPr>
              <a:spcBef>
                <a:spcPts val="0"/>
              </a:spcBef>
              <a:spcAft>
                <a:spcPts val="1200"/>
              </a:spcAft>
              <a:buNone/>
            </a:pPr>
            <a:r>
              <a:rPr lang="pl-PL" sz="2200" b="1" dirty="0" smtClean="0">
                <a:solidFill>
                  <a:srgbClr val="C00000"/>
                </a:solidFill>
              </a:rPr>
              <a:t>	</a:t>
            </a:r>
            <a:r>
              <a:rPr lang="pl-PL" sz="2200" b="1" i="1" dirty="0" smtClean="0">
                <a:solidFill>
                  <a:srgbClr val="C00000"/>
                </a:solidFill>
              </a:rPr>
              <a:t>Hemoliza</a:t>
            </a:r>
            <a:r>
              <a:rPr lang="pl-PL" sz="2200" b="1" dirty="0" smtClean="0">
                <a:solidFill>
                  <a:srgbClr val="C00000"/>
                </a:solidFill>
              </a:rPr>
              <a:t> </a:t>
            </a:r>
            <a:r>
              <a:rPr lang="pl-PL" sz="2200" dirty="0" smtClean="0">
                <a:solidFill>
                  <a:srgbClr val="C00000"/>
                </a:solidFill>
              </a:rPr>
              <a:t>- przechodzenie hemoglobiny do osocza krwi wywołane zniszczeniem erytrocytów. </a:t>
            </a:r>
          </a:p>
          <a:p>
            <a:pPr>
              <a:spcBef>
                <a:spcPts val="0"/>
              </a:spcBef>
              <a:spcAft>
                <a:spcPts val="600"/>
              </a:spcAft>
            </a:pPr>
            <a:r>
              <a:rPr lang="pl-PL" sz="2200" b="1" dirty="0" smtClean="0"/>
              <a:t>Ćw. 28. </a:t>
            </a:r>
            <a:r>
              <a:rPr lang="pl-PL" sz="2200" dirty="0" smtClean="0"/>
              <a:t>Wpływ stężenia soli w środowisku zewnętrznym na objętość erytrocytów ssaka</a:t>
            </a:r>
          </a:p>
          <a:p>
            <a:pPr>
              <a:spcBef>
                <a:spcPts val="0"/>
              </a:spcBef>
              <a:spcAft>
                <a:spcPts val="600"/>
              </a:spcAft>
              <a:buNone/>
            </a:pPr>
            <a:r>
              <a:rPr lang="pl-PL" sz="2200" dirty="0" smtClean="0"/>
              <a:t>	</a:t>
            </a:r>
            <a:r>
              <a:rPr lang="pl-PL" sz="2200" b="1" i="1" dirty="0" smtClean="0">
                <a:solidFill>
                  <a:srgbClr val="0070C0"/>
                </a:solidFill>
              </a:rPr>
              <a:t>Objętość osmotycznie czynna </a:t>
            </a:r>
            <a:r>
              <a:rPr lang="pl-PL" sz="2200" dirty="0" smtClean="0">
                <a:solidFill>
                  <a:srgbClr val="0070C0"/>
                </a:solidFill>
              </a:rPr>
              <a:t>to wyrażona w % cześć objętości erytrocytu zbudowana z substancji czynnych osmotycznie (rozpuszczalne w wodzie np. jony, cukry, białka).</a:t>
            </a:r>
          </a:p>
          <a:p>
            <a:pPr>
              <a:spcBef>
                <a:spcPts val="0"/>
              </a:spcBef>
              <a:spcAft>
                <a:spcPts val="600"/>
              </a:spcAft>
              <a:buNone/>
            </a:pPr>
            <a:endParaRPr lang="pl-PL" sz="2200" dirty="0" smtClean="0">
              <a:solidFill>
                <a:srgbClr val="0070C0"/>
              </a:solidFill>
            </a:endParaRPr>
          </a:p>
          <a:p>
            <a:pPr>
              <a:spcBef>
                <a:spcPts val="0"/>
              </a:spcBef>
              <a:spcAft>
                <a:spcPts val="600"/>
              </a:spcAft>
              <a:buNone/>
            </a:pPr>
            <a:r>
              <a:rPr lang="pl-PL" sz="2200" b="1" dirty="0" smtClean="0">
                <a:solidFill>
                  <a:srgbClr val="0070C0"/>
                </a:solidFill>
              </a:rPr>
              <a:t>      </a:t>
            </a:r>
            <a:r>
              <a:rPr lang="pl-PL" sz="2200" b="1" i="1" dirty="0" smtClean="0">
                <a:solidFill>
                  <a:srgbClr val="0070C0"/>
                </a:solidFill>
              </a:rPr>
              <a:t>Objętość osmotycznie nieczynna </a:t>
            </a:r>
            <a:r>
              <a:rPr lang="pl-PL" sz="2200" dirty="0" smtClean="0">
                <a:solidFill>
                  <a:srgbClr val="0070C0"/>
                </a:solidFill>
              </a:rPr>
              <a:t>to wyrażona w % cześć objętości erytrocytu zbudowana z substancji nieczynnych osmotycznie (nierozpuszczalne w wodzie np. tłuszcze, białka) oraz woda.</a:t>
            </a:r>
          </a:p>
          <a:p>
            <a:pPr>
              <a:spcBef>
                <a:spcPts val="0"/>
              </a:spcBef>
              <a:spcAft>
                <a:spcPts val="600"/>
              </a:spcAft>
              <a:buNone/>
            </a:pPr>
            <a:endParaRPr lang="pl-PL" sz="2400" dirty="0" smtClean="0"/>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25</a:t>
            </a:fld>
            <a:endParaRPr lang="pl-PL"/>
          </a:p>
        </p:txBody>
      </p:sp>
      <p:sp>
        <p:nvSpPr>
          <p:cNvPr id="6" name="Prostokąt 5"/>
          <p:cNvSpPr/>
          <p:nvPr/>
        </p:nvSpPr>
        <p:spPr>
          <a:xfrm>
            <a:off x="971600" y="335558"/>
            <a:ext cx="6556305"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Właściwości osmotyczne </a:t>
            </a: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komórek zwierzęcych</a:t>
            </a:r>
            <a:endParaRPr lang="pl-P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2204864"/>
            <a:ext cx="8229600" cy="4536504"/>
          </a:xfrm>
        </p:spPr>
        <p:txBody>
          <a:bodyPr>
            <a:normAutofit/>
          </a:bodyPr>
          <a:lstStyle/>
          <a:p>
            <a:pPr>
              <a:spcBef>
                <a:spcPts val="0"/>
              </a:spcBef>
              <a:spcAft>
                <a:spcPts val="1200"/>
              </a:spcAft>
            </a:pPr>
            <a:r>
              <a:rPr lang="pl-PL" sz="2000" b="1" dirty="0" smtClean="0"/>
              <a:t>Ćw. 27</a:t>
            </a:r>
            <a:r>
              <a:rPr lang="pl-PL" sz="2000" dirty="0" smtClean="0"/>
              <a:t>. Pomiar oporności osmotycznej erytrocytów ssaka.</a:t>
            </a:r>
            <a:r>
              <a:rPr lang="pl-PL" sz="2000" dirty="0" smtClean="0">
                <a:solidFill>
                  <a:srgbClr val="7030A0"/>
                </a:solidFill>
              </a:rPr>
              <a:t> </a:t>
            </a:r>
          </a:p>
          <a:p>
            <a:pPr>
              <a:spcBef>
                <a:spcPts val="0"/>
              </a:spcBef>
              <a:spcAft>
                <a:spcPts val="600"/>
              </a:spcAft>
            </a:pPr>
            <a:r>
              <a:rPr lang="pl-PL" sz="2000" b="1" dirty="0" smtClean="0"/>
              <a:t>Ćw. 28. </a:t>
            </a:r>
            <a:r>
              <a:rPr lang="pl-PL" sz="2000" dirty="0" smtClean="0"/>
              <a:t>Wpływ stężenia soli w środowisku zewnętrznym na objętość erytrocytów ssaka</a:t>
            </a:r>
          </a:p>
          <a:p>
            <a:pPr>
              <a:spcBef>
                <a:spcPts val="0"/>
              </a:spcBef>
              <a:spcAft>
                <a:spcPts val="600"/>
              </a:spcAft>
              <a:buNone/>
            </a:pPr>
            <a:r>
              <a:rPr lang="pl-PL" sz="2000" dirty="0" smtClean="0"/>
              <a:t>	</a:t>
            </a:r>
          </a:p>
          <a:p>
            <a:pPr>
              <a:spcBef>
                <a:spcPts val="0"/>
              </a:spcBef>
              <a:spcAft>
                <a:spcPts val="600"/>
              </a:spcAft>
              <a:buNone/>
            </a:pPr>
            <a:endParaRPr lang="pl-PL" sz="2000" dirty="0" smtClean="0"/>
          </a:p>
          <a:p>
            <a:pPr algn="ctr">
              <a:spcBef>
                <a:spcPts val="0"/>
              </a:spcBef>
              <a:spcAft>
                <a:spcPts val="600"/>
              </a:spcAft>
              <a:buNone/>
            </a:pPr>
            <a:r>
              <a:rPr lang="pl-PL" sz="2000" b="1" i="1" dirty="0" smtClean="0">
                <a:solidFill>
                  <a:srgbClr val="00B050"/>
                </a:solidFill>
              </a:rPr>
              <a:t>				</a:t>
            </a:r>
            <a:r>
              <a:rPr lang="pl-PL" sz="2000" b="1" i="1" dirty="0" smtClean="0">
                <a:solidFill>
                  <a:srgbClr val="008000"/>
                </a:solidFill>
              </a:rPr>
              <a:t>Ekstynkcja, absorpcja </a:t>
            </a:r>
            <a:r>
              <a:rPr lang="pl-PL" sz="2000" dirty="0" smtClean="0">
                <a:solidFill>
                  <a:srgbClr val="008000"/>
                </a:solidFill>
              </a:rPr>
              <a:t>– w optyce proces 				pochłaniania energii fali 					     elektromagnetycznej przez substancję.</a:t>
            </a: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26</a:t>
            </a:fld>
            <a:endParaRPr lang="pl-PL"/>
          </a:p>
        </p:txBody>
      </p:sp>
      <p:pic>
        <p:nvPicPr>
          <p:cNvPr id="12290" name="Picture 2" descr="Znalezione obrazy dla zapytania spektrofotometr probówki"/>
          <p:cNvPicPr>
            <a:picLocks noChangeAspect="1" noChangeArrowheads="1"/>
          </p:cNvPicPr>
          <p:nvPr/>
        </p:nvPicPr>
        <p:blipFill>
          <a:blip r:embed="rId3" cstate="print"/>
          <a:srcRect/>
          <a:stretch>
            <a:fillRect/>
          </a:stretch>
        </p:blipFill>
        <p:spPr bwMode="auto">
          <a:xfrm>
            <a:off x="914939" y="3645024"/>
            <a:ext cx="2648949" cy="2423789"/>
          </a:xfrm>
          <a:prstGeom prst="rect">
            <a:avLst/>
          </a:prstGeom>
          <a:noFill/>
        </p:spPr>
      </p:pic>
      <p:sp>
        <p:nvSpPr>
          <p:cNvPr id="6" name="Prostokąt 5"/>
          <p:cNvSpPr/>
          <p:nvPr/>
        </p:nvSpPr>
        <p:spPr>
          <a:xfrm>
            <a:off x="971600" y="404664"/>
            <a:ext cx="6556305"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Właściwości osmotyczne </a:t>
            </a: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komórek zwierzęcych</a:t>
            </a:r>
            <a:endParaRPr lang="pl-P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4"/>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Dziękuję za uwagę</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27</a:t>
            </a:fld>
            <a:endParaRPr lang="pl-PL"/>
          </a:p>
        </p:txBody>
      </p:sp>
      <p:pic>
        <p:nvPicPr>
          <p:cNvPr id="2050" name="Picture 2" descr="Znalezione obrazy dla zapytania komórka"/>
          <p:cNvPicPr>
            <a:picLocks noChangeAspect="1" noChangeArrowheads="1"/>
          </p:cNvPicPr>
          <p:nvPr/>
        </p:nvPicPr>
        <p:blipFill>
          <a:blip r:embed="rId3" cstate="print"/>
          <a:srcRect/>
          <a:stretch>
            <a:fillRect/>
          </a:stretch>
        </p:blipFill>
        <p:spPr bwMode="auto">
          <a:xfrm>
            <a:off x="2627784" y="2060848"/>
            <a:ext cx="3960440" cy="41377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31640" y="692696"/>
            <a:ext cx="6696744" cy="6021288"/>
          </a:xfrm>
        </p:spPr>
        <p:txBody>
          <a:bodyPr>
            <a:noAutofit/>
          </a:bodyPr>
          <a:lstStyle/>
          <a:p>
            <a:pPr algn="l"/>
            <a:r>
              <a:rPr lang="pl-PL" sz="1600" dirty="0" smtClean="0">
                <a:solidFill>
                  <a:schemeClr val="tx1"/>
                </a:solidFill>
              </a:rPr>
              <a:t>Zagrożenia:</a:t>
            </a:r>
          </a:p>
          <a:p>
            <a:pPr algn="l"/>
            <a:r>
              <a:rPr lang="pl-PL" sz="1600" dirty="0" smtClean="0">
                <a:solidFill>
                  <a:schemeClr val="tx1"/>
                </a:solidFill>
              </a:rPr>
              <a:t>- odczynniki chemiczne, materiał biologiczny</a:t>
            </a:r>
          </a:p>
          <a:p>
            <a:pPr algn="l"/>
            <a:r>
              <a:rPr lang="pl-PL" sz="1600" dirty="0" smtClean="0">
                <a:solidFill>
                  <a:schemeClr val="tx1"/>
                </a:solidFill>
              </a:rPr>
              <a:t>- szkło laboratoryjne</a:t>
            </a:r>
          </a:p>
          <a:p>
            <a:pPr algn="l"/>
            <a:r>
              <a:rPr lang="pl-PL" sz="1600" dirty="0" smtClean="0">
                <a:solidFill>
                  <a:schemeClr val="tx1"/>
                </a:solidFill>
              </a:rPr>
              <a:t>- narzędzia preparacyjne, noże </a:t>
            </a:r>
            <a:r>
              <a:rPr lang="pl-PL" sz="1600" dirty="0" err="1" smtClean="0">
                <a:solidFill>
                  <a:schemeClr val="tx1"/>
                </a:solidFill>
              </a:rPr>
              <a:t>mikrotomowe</a:t>
            </a:r>
            <a:endParaRPr lang="pl-PL" sz="1600" dirty="0" smtClean="0">
              <a:solidFill>
                <a:schemeClr val="tx1"/>
              </a:solidFill>
            </a:endParaRPr>
          </a:p>
          <a:p>
            <a:pPr algn="l"/>
            <a:r>
              <a:rPr lang="pl-PL" sz="1600" dirty="0" smtClean="0">
                <a:solidFill>
                  <a:schemeClr val="tx1"/>
                </a:solidFill>
              </a:rPr>
              <a:t>- termiczne (płyty grzewcze, łaźnie, promieniowanie UV)</a:t>
            </a:r>
          </a:p>
          <a:p>
            <a:pPr algn="l"/>
            <a:r>
              <a:rPr lang="pl-PL" sz="1600" dirty="0" smtClean="0">
                <a:solidFill>
                  <a:schemeClr val="tx1"/>
                </a:solidFill>
              </a:rPr>
              <a:t>- urządzenia elektryczne pod napięciem (wirówki, miksery, dezintegratory).</a:t>
            </a:r>
          </a:p>
          <a:p>
            <a:pPr algn="l"/>
            <a:r>
              <a:rPr lang="pl-PL" sz="1600" dirty="0" smtClean="0">
                <a:solidFill>
                  <a:schemeClr val="tx1"/>
                </a:solidFill>
              </a:rPr>
              <a:t> </a:t>
            </a:r>
          </a:p>
          <a:p>
            <a:pPr algn="l"/>
            <a:r>
              <a:rPr lang="pl-PL" sz="1600" dirty="0" smtClean="0">
                <a:solidFill>
                  <a:schemeClr val="tx1"/>
                </a:solidFill>
              </a:rPr>
              <a:t>1. Należy przestrzegać regulaminu Sali ćwiczeń i zasad BHP.</a:t>
            </a:r>
          </a:p>
          <a:p>
            <a:pPr algn="l"/>
            <a:r>
              <a:rPr lang="pl-PL" sz="1600" dirty="0" smtClean="0">
                <a:solidFill>
                  <a:schemeClr val="tx1"/>
                </a:solidFill>
              </a:rPr>
              <a:t>2. Zabrania się korzystania z odczynników chemicznych i aparatury w sposób </a:t>
            </a:r>
          </a:p>
          <a:p>
            <a:pPr algn="l"/>
            <a:r>
              <a:rPr lang="pl-PL" sz="1600" dirty="0" smtClean="0">
                <a:solidFill>
                  <a:schemeClr val="tx1"/>
                </a:solidFill>
              </a:rPr>
              <a:t>    niezgodny z procedurą ćwiczeń.</a:t>
            </a:r>
          </a:p>
          <a:p>
            <a:pPr algn="l"/>
            <a:r>
              <a:rPr lang="pl-PL" sz="1600" dirty="0" smtClean="0">
                <a:solidFill>
                  <a:schemeClr val="tx1"/>
                </a:solidFill>
              </a:rPr>
              <a:t>3. Wypadki i awarie sprzętu należy zgłaszać natychmiast prowadzącemu zajęcia.</a:t>
            </a:r>
          </a:p>
          <a:p>
            <a:pPr algn="l"/>
            <a:r>
              <a:rPr lang="pl-PL" sz="1600" dirty="0" smtClean="0">
                <a:solidFill>
                  <a:schemeClr val="tx1"/>
                </a:solidFill>
              </a:rPr>
              <a:t>4. Sala wyposażona jest w apteczkę pierwszej pomocy.</a:t>
            </a:r>
          </a:p>
          <a:p>
            <a:pPr algn="l"/>
            <a:r>
              <a:rPr lang="pl-PL" sz="1600" dirty="0" smtClean="0">
                <a:solidFill>
                  <a:schemeClr val="tx1"/>
                </a:solidFill>
              </a:rPr>
              <a:t>5. Telefony alarmowe:</a:t>
            </a:r>
          </a:p>
          <a:p>
            <a:pPr algn="l"/>
            <a:endParaRPr lang="pl-PL" sz="1600" dirty="0" smtClean="0">
              <a:solidFill>
                <a:schemeClr val="tx1"/>
              </a:solidFill>
            </a:endParaRPr>
          </a:p>
          <a:p>
            <a:pPr algn="l"/>
            <a:r>
              <a:rPr lang="pl-PL" sz="2000" b="1" dirty="0" smtClean="0">
                <a:solidFill>
                  <a:schemeClr val="tx1"/>
                </a:solidFill>
              </a:rPr>
              <a:t>Pogotowie Ratunkowe			999</a:t>
            </a:r>
          </a:p>
          <a:p>
            <a:pPr algn="l"/>
            <a:r>
              <a:rPr lang="pl-PL" sz="2000" b="1" dirty="0" smtClean="0">
                <a:solidFill>
                  <a:schemeClr val="tx1"/>
                </a:solidFill>
              </a:rPr>
              <a:t>Straż Pożarna				998</a:t>
            </a:r>
          </a:p>
          <a:p>
            <a:pPr algn="l"/>
            <a:r>
              <a:rPr lang="pl-PL" sz="2000" b="1" dirty="0" smtClean="0">
                <a:solidFill>
                  <a:schemeClr val="tx1"/>
                </a:solidFill>
              </a:rPr>
              <a:t>Ośrodek Zatruć Toksykologicznych		61 847 69 46</a:t>
            </a:r>
          </a:p>
          <a:p>
            <a:pPr algn="l"/>
            <a:r>
              <a:rPr lang="pl-PL" sz="2000" b="1" dirty="0" smtClean="0">
                <a:solidFill>
                  <a:schemeClr val="tx1"/>
                </a:solidFill>
              </a:rPr>
              <a:t>Ośrodek Koordynacji Pomocy 		112</a:t>
            </a:r>
          </a:p>
          <a:p>
            <a:pPr algn="l"/>
            <a:r>
              <a:rPr lang="pl-PL" sz="2400" dirty="0" smtClean="0">
                <a:solidFill>
                  <a:schemeClr val="tx1"/>
                </a:solidFill>
              </a:rPr>
              <a:t> </a:t>
            </a:r>
          </a:p>
          <a:p>
            <a:pPr algn="l"/>
            <a:endParaRPr lang="pl-PL" sz="2400" dirty="0" smtClean="0"/>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3</a:t>
            </a:fld>
            <a:endParaRPr lang="pl-PL"/>
          </a:p>
        </p:txBody>
      </p:sp>
      <p:sp>
        <p:nvSpPr>
          <p:cNvPr id="5" name="Prostokąt 4"/>
          <p:cNvSpPr/>
          <p:nvPr/>
        </p:nvSpPr>
        <p:spPr>
          <a:xfrm>
            <a:off x="107504" y="-243408"/>
            <a:ext cx="8460431"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Instrukcja BHP obowiązująca w sali F3</a:t>
            </a:r>
          </a:p>
          <a:p>
            <a:pPr algn="ct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443608" y="3140968"/>
            <a:ext cx="7088832" cy="3096344"/>
          </a:xfrm>
        </p:spPr>
        <p:txBody>
          <a:bodyPr>
            <a:noAutofit/>
          </a:bodyPr>
          <a:lstStyle/>
          <a:p>
            <a:pPr marL="457200" indent="-457200" algn="l">
              <a:buFont typeface="+mj-lt"/>
              <a:buAutoNum type="arabicPeriod"/>
            </a:pPr>
            <a:r>
              <a:rPr lang="pl-PL" sz="2000" dirty="0" smtClean="0">
                <a:solidFill>
                  <a:schemeClr val="tx1"/>
                </a:solidFill>
              </a:rPr>
              <a:t>Przepuszczalność błony i oddziaływanie czynników osmotycznych na wybrane komórki ssaków. </a:t>
            </a:r>
          </a:p>
          <a:p>
            <a:pPr marL="457200" indent="-457200" algn="l">
              <a:buFont typeface="+mj-lt"/>
              <a:buAutoNum type="arabicPeriod"/>
            </a:pPr>
            <a:r>
              <a:rPr lang="pl-PL" sz="2000" dirty="0" smtClean="0">
                <a:solidFill>
                  <a:schemeClr val="tx1"/>
                </a:solidFill>
              </a:rPr>
              <a:t>Erytrocyt jako układ modelowy.</a:t>
            </a:r>
          </a:p>
          <a:p>
            <a:pPr marL="457200" indent="-457200" algn="l">
              <a:buFont typeface="+mj-lt"/>
              <a:buAutoNum type="arabicPeriod"/>
            </a:pPr>
            <a:r>
              <a:rPr lang="pl-PL" sz="2000" dirty="0" smtClean="0">
                <a:solidFill>
                  <a:schemeClr val="tx1"/>
                </a:solidFill>
              </a:rPr>
              <a:t>Osmoza i dyfuzja. </a:t>
            </a:r>
          </a:p>
          <a:p>
            <a:pPr marL="457200" indent="-457200" algn="l">
              <a:buFont typeface="+mj-lt"/>
              <a:buAutoNum type="arabicPeriod"/>
            </a:pPr>
            <a:r>
              <a:rPr lang="pl-PL" sz="2000" dirty="0" smtClean="0">
                <a:solidFill>
                  <a:schemeClr val="tx1"/>
                </a:solidFill>
              </a:rPr>
              <a:t>Oporność osmotyczna erytrocytów ludzkich.</a:t>
            </a:r>
          </a:p>
          <a:p>
            <a:pPr marL="457200" indent="-457200" algn="l">
              <a:buFont typeface="+mj-lt"/>
              <a:buAutoNum type="arabicPeriod"/>
            </a:pPr>
            <a:r>
              <a:rPr lang="pl-PL" sz="2000" dirty="0" smtClean="0">
                <a:solidFill>
                  <a:schemeClr val="tx1"/>
                </a:solidFill>
              </a:rPr>
              <a:t>Hemoliza. </a:t>
            </a:r>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4</a:t>
            </a:fld>
            <a:endParaRPr lang="pl-PL"/>
          </a:p>
        </p:txBody>
      </p:sp>
      <p:sp>
        <p:nvSpPr>
          <p:cNvPr id="5" name="Prostokąt 4"/>
          <p:cNvSpPr/>
          <p:nvPr/>
        </p:nvSpPr>
        <p:spPr>
          <a:xfrm>
            <a:off x="683569" y="502801"/>
            <a:ext cx="7344815" cy="273921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Ćwiczenie nr </a:t>
            </a: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Molekularna organizacja</a:t>
            </a:r>
            <a:b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 dynamika błon komórkowych</a:t>
            </a:r>
          </a:p>
          <a:p>
            <a:pPr algn="ct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474411"/>
            <a:ext cx="8229600" cy="1754789"/>
          </a:xfrm>
        </p:spPr>
        <p:txBody>
          <a:bodyPr>
            <a:normAutofit/>
          </a:bodyPr>
          <a:lstStyle/>
          <a:p>
            <a:pPr>
              <a:spcBef>
                <a:spcPts val="0"/>
              </a:spcBef>
              <a:spcAft>
                <a:spcPts val="1200"/>
              </a:spcAft>
            </a:pPr>
            <a:r>
              <a:rPr lang="pl-PL" sz="2400" b="1" dirty="0" smtClean="0"/>
              <a:t>Ćw. 27</a:t>
            </a:r>
            <a:r>
              <a:rPr lang="pl-PL" sz="2400" dirty="0" smtClean="0"/>
              <a:t>. Pomiar oporności osmotycznej erytrocytów ssaka.</a:t>
            </a:r>
          </a:p>
          <a:p>
            <a:pPr>
              <a:spcBef>
                <a:spcPts val="0"/>
              </a:spcBef>
              <a:spcAft>
                <a:spcPts val="600"/>
              </a:spcAft>
            </a:pPr>
            <a:r>
              <a:rPr lang="pl-PL" sz="2400" b="1" dirty="0" smtClean="0"/>
              <a:t>Ćw. 28. </a:t>
            </a:r>
            <a:r>
              <a:rPr lang="pl-PL" sz="2400" dirty="0" smtClean="0"/>
              <a:t>Wpływ stężenia soli w środowisku zewnętrznym na objętość erytrocytów ssaka</a:t>
            </a: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5</a:t>
            </a:fld>
            <a:endParaRPr lang="pl-PL"/>
          </a:p>
        </p:txBody>
      </p:sp>
      <p:sp>
        <p:nvSpPr>
          <p:cNvPr id="6" name="Prostokąt 5"/>
          <p:cNvSpPr/>
          <p:nvPr/>
        </p:nvSpPr>
        <p:spPr>
          <a:xfrm>
            <a:off x="2708679" y="2340169"/>
            <a:ext cx="33622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solidFill>
                  <a:srgbClr val="00B050"/>
                </a:solidFill>
                <a:effectLst>
                  <a:outerShdw blurRad="50800" dist="39000" dir="5460000" algn="tl">
                    <a:srgbClr val="000000">
                      <a:alpha val="38000"/>
                    </a:srgbClr>
                  </a:outerShdw>
                </a:effectLst>
              </a:rPr>
              <a:t>ćw. 27, 28 (Skrypt)</a:t>
            </a:r>
            <a:endParaRPr lang="pl-PL" sz="3200" b="1" dirty="0">
              <a:ln w="11430"/>
              <a:solidFill>
                <a:srgbClr val="00B050"/>
              </a:solidFill>
              <a:effectLst>
                <a:outerShdw blurRad="50800" dist="39000" dir="5460000" algn="tl">
                  <a:srgbClr val="000000">
                    <a:alpha val="38000"/>
                  </a:srgbClr>
                </a:outerShdw>
              </a:effectLst>
            </a:endParaRPr>
          </a:p>
        </p:txBody>
      </p:sp>
      <p:sp>
        <p:nvSpPr>
          <p:cNvPr id="7" name="Prostokąt 6"/>
          <p:cNvSpPr/>
          <p:nvPr/>
        </p:nvSpPr>
        <p:spPr>
          <a:xfrm>
            <a:off x="971600" y="860519"/>
            <a:ext cx="6556305"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Właściwości osmotyczne </a:t>
            </a: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komórek zwierzęcych</a:t>
            </a:r>
            <a:endParaRPr lang="pl-P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6</a:t>
            </a:fld>
            <a:endParaRPr lang="pl-PL"/>
          </a:p>
        </p:txBody>
      </p:sp>
      <p:sp>
        <p:nvSpPr>
          <p:cNvPr id="7" name="Prostokąt 6"/>
          <p:cNvSpPr/>
          <p:nvPr/>
        </p:nvSpPr>
        <p:spPr>
          <a:xfrm>
            <a:off x="611560" y="1930474"/>
            <a:ext cx="8280920" cy="3154710"/>
          </a:xfrm>
          <a:prstGeom prst="rect">
            <a:avLst/>
          </a:prstGeom>
        </p:spPr>
        <p:txBody>
          <a:bodyPr wrap="square">
            <a:spAutoFit/>
          </a:bodyPr>
          <a:lstStyle/>
          <a:p>
            <a:pPr>
              <a:spcAft>
                <a:spcPts val="600"/>
              </a:spcAft>
              <a:buSzPct val="80000"/>
              <a:buBlip>
                <a:blip r:embed="rId3"/>
              </a:buBlip>
            </a:pPr>
            <a:r>
              <a:rPr lang="pl-PL" sz="2000" dirty="0" smtClean="0"/>
              <a:t> Chronią komórki przed działaniem czynników fizycznych       </a:t>
            </a:r>
          </a:p>
          <a:p>
            <a:pPr>
              <a:spcAft>
                <a:spcPts val="600"/>
              </a:spcAft>
              <a:buSzPct val="80000"/>
            </a:pPr>
            <a:r>
              <a:rPr lang="pl-PL" sz="2000" dirty="0" smtClean="0"/>
              <a:t>     i chemicznych, a także przed wnikaniem obcych organizmów,        </a:t>
            </a:r>
          </a:p>
          <a:p>
            <a:pPr>
              <a:spcAft>
                <a:spcPts val="600"/>
              </a:spcAft>
              <a:buSzPct val="80000"/>
            </a:pPr>
            <a:r>
              <a:rPr lang="pl-PL" sz="2000" dirty="0" smtClean="0"/>
              <a:t>     w szczególności chorobotwórczych.</a:t>
            </a:r>
          </a:p>
          <a:p>
            <a:pPr>
              <a:spcAft>
                <a:spcPts val="600"/>
              </a:spcAft>
              <a:buSzPct val="80000"/>
              <a:buBlip>
                <a:blip r:embed="rId3"/>
              </a:buBlip>
            </a:pPr>
            <a:r>
              <a:rPr lang="pl-PL" sz="2000" dirty="0" smtClean="0"/>
              <a:t> Regulują transport wybranych substancji z i do komórki.</a:t>
            </a:r>
          </a:p>
          <a:p>
            <a:pPr>
              <a:spcAft>
                <a:spcPts val="600"/>
              </a:spcAft>
              <a:buSzPct val="80000"/>
              <a:buBlip>
                <a:blip r:embed="rId3"/>
              </a:buBlip>
            </a:pPr>
            <a:r>
              <a:rPr lang="pl-PL" sz="2000" dirty="0" smtClean="0"/>
              <a:t> Reagują na bodźce chemiczne, termiczne i mechaniczne.</a:t>
            </a:r>
          </a:p>
          <a:p>
            <a:pPr>
              <a:spcAft>
                <a:spcPts val="600"/>
              </a:spcAft>
              <a:buSzPct val="80000"/>
              <a:buBlip>
                <a:blip r:embed="rId3"/>
              </a:buBlip>
            </a:pPr>
            <a:r>
              <a:rPr lang="pl-PL" sz="2000" dirty="0" smtClean="0"/>
              <a:t> Pełnią także funkcje enzymatyczne, katalizując różne reakcje metaboliczne.</a:t>
            </a:r>
          </a:p>
          <a:p>
            <a:pPr>
              <a:spcAft>
                <a:spcPts val="600"/>
              </a:spcAft>
              <a:buSzPct val="80000"/>
              <a:buBlip>
                <a:blip r:embed="rId3"/>
              </a:buBlip>
            </a:pPr>
            <a:r>
              <a:rPr lang="pl-PL" sz="2000" dirty="0" smtClean="0"/>
              <a:t> Utrzymują równowagę między ciśnieniem osmotycznym wewnątrz i na    </a:t>
            </a:r>
          </a:p>
          <a:p>
            <a:pPr>
              <a:spcAft>
                <a:spcPts val="600"/>
              </a:spcAft>
              <a:buSzPct val="80000"/>
            </a:pPr>
            <a:r>
              <a:rPr lang="pl-PL" sz="2000" dirty="0" smtClean="0"/>
              <a:t>    zewnątrz komórki.</a:t>
            </a:r>
            <a:endParaRPr lang="pl-PL" sz="2000" dirty="0"/>
          </a:p>
        </p:txBody>
      </p:sp>
      <p:sp>
        <p:nvSpPr>
          <p:cNvPr id="11" name="Prostokąt 10"/>
          <p:cNvSpPr/>
          <p:nvPr/>
        </p:nvSpPr>
        <p:spPr>
          <a:xfrm>
            <a:off x="2051720" y="1044025"/>
            <a:ext cx="472514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Funkcje błon biologicznych</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winki 8.jpg"/>
          <p:cNvPicPr>
            <a:picLocks noGrp="1" noChangeAspect="1"/>
          </p:cNvPicPr>
          <p:nvPr>
            <p:ph idx="1"/>
          </p:nvPr>
        </p:nvPicPr>
        <p:blipFill>
          <a:blip r:embed="rId3" cstate="print"/>
          <a:stretch>
            <a:fillRect/>
          </a:stretch>
        </p:blipFill>
        <p:spPr>
          <a:xfrm>
            <a:off x="1548979" y="10692"/>
            <a:ext cx="5759325" cy="684730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7</a:t>
            </a:fld>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8</a:t>
            </a:fld>
            <a:endParaRPr lang="pl-PL"/>
          </a:p>
        </p:txBody>
      </p:sp>
      <p:sp>
        <p:nvSpPr>
          <p:cNvPr id="11" name="Prostokąt 10"/>
          <p:cNvSpPr/>
          <p:nvPr/>
        </p:nvSpPr>
        <p:spPr>
          <a:xfrm>
            <a:off x="2277944" y="611977"/>
            <a:ext cx="4588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Składniki chemiczne błon</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rostokąt 4"/>
          <p:cNvSpPr/>
          <p:nvPr/>
        </p:nvSpPr>
        <p:spPr>
          <a:xfrm>
            <a:off x="2123595" y="1412776"/>
            <a:ext cx="489685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Lipidy: fosfolipidy, sterole, glikolipidy</a:t>
            </a:r>
            <a:endParaRPr lang="pl-PL" sz="2400" b="1" dirty="0">
              <a:ln w="11430"/>
              <a:solidFill>
                <a:srgbClr val="0070C0"/>
              </a:solidFill>
              <a:effectLst>
                <a:outerShdw blurRad="50800" dist="39000" dir="5460000" algn="tl">
                  <a:srgbClr val="000000">
                    <a:alpha val="38000"/>
                  </a:srgbClr>
                </a:outerShdw>
              </a:effectLst>
            </a:endParaRPr>
          </a:p>
        </p:txBody>
      </p:sp>
      <p:pic>
        <p:nvPicPr>
          <p:cNvPr id="8" name="Obraz 7" descr="blona4.gif"/>
          <p:cNvPicPr>
            <a:picLocks noChangeAspect="1"/>
          </p:cNvPicPr>
          <p:nvPr/>
        </p:nvPicPr>
        <p:blipFill>
          <a:blip r:embed="rId3" cstate="print"/>
          <a:stretch>
            <a:fillRect/>
          </a:stretch>
        </p:blipFill>
        <p:spPr>
          <a:xfrm>
            <a:off x="663327" y="2348880"/>
            <a:ext cx="3476625" cy="3400425"/>
          </a:xfrm>
          <a:prstGeom prst="rect">
            <a:avLst/>
          </a:prstGeom>
        </p:spPr>
      </p:pic>
      <p:pic>
        <p:nvPicPr>
          <p:cNvPr id="9" name="Obraz 8" descr="blona1.gif"/>
          <p:cNvPicPr>
            <a:picLocks noChangeAspect="1"/>
          </p:cNvPicPr>
          <p:nvPr/>
        </p:nvPicPr>
        <p:blipFill>
          <a:blip r:embed="rId4" cstate="print"/>
          <a:stretch>
            <a:fillRect/>
          </a:stretch>
        </p:blipFill>
        <p:spPr>
          <a:xfrm>
            <a:off x="4355976" y="2132856"/>
            <a:ext cx="4249652" cy="3600400"/>
          </a:xfrm>
          <a:prstGeom prst="rect">
            <a:avLst/>
          </a:prstGeom>
        </p:spPr>
      </p:pic>
      <p:sp>
        <p:nvSpPr>
          <p:cNvPr id="13" name="Prostokąt 12"/>
          <p:cNvSpPr/>
          <p:nvPr/>
        </p:nvSpPr>
        <p:spPr>
          <a:xfrm>
            <a:off x="1619672" y="5661248"/>
            <a:ext cx="137819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err="1" smtClean="0">
                <a:ln w="11430"/>
                <a:solidFill>
                  <a:srgbClr val="0070C0"/>
                </a:solidFill>
                <a:effectLst>
                  <a:outerShdw blurRad="50800" dist="39000" dir="5460000" algn="tl">
                    <a:srgbClr val="000000">
                      <a:alpha val="38000"/>
                    </a:srgbClr>
                  </a:outerShdw>
                </a:effectLst>
              </a:rPr>
              <a:t>fosfolipid</a:t>
            </a:r>
            <a:endParaRPr lang="pl-PL" sz="2400" b="1" dirty="0">
              <a:ln w="11430"/>
              <a:solidFill>
                <a:srgbClr val="0070C0"/>
              </a:solidFill>
              <a:effectLst>
                <a:outerShdw blurRad="50800" dist="39000" dir="5460000" algn="tl">
                  <a:srgbClr val="000000">
                    <a:alpha val="38000"/>
                  </a:srgbClr>
                </a:outerShdw>
              </a:effectLst>
            </a:endParaRPr>
          </a:p>
        </p:txBody>
      </p:sp>
      <p:sp>
        <p:nvSpPr>
          <p:cNvPr id="10" name="Prostokąt 9"/>
          <p:cNvSpPr/>
          <p:nvPr/>
        </p:nvSpPr>
        <p:spPr>
          <a:xfrm>
            <a:off x="4932040" y="5661248"/>
            <a:ext cx="287700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cząsteczki </a:t>
            </a:r>
            <a:r>
              <a:rPr lang="pl-PL" sz="2400" b="1" dirty="0" err="1" smtClean="0">
                <a:ln w="11430"/>
                <a:solidFill>
                  <a:srgbClr val="0070C0"/>
                </a:solidFill>
                <a:effectLst>
                  <a:outerShdw blurRad="50800" dist="39000" dir="5460000" algn="tl">
                    <a:srgbClr val="000000">
                      <a:alpha val="38000"/>
                    </a:srgbClr>
                  </a:outerShdw>
                </a:effectLst>
              </a:rPr>
              <a:t>amfifilowe</a:t>
            </a:r>
            <a:endParaRPr lang="pl-PL" sz="2400" b="1"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iałko powierzchniowe i integralne"/>
          <p:cNvPicPr>
            <a:picLocks noChangeAspect="1" noChangeArrowheads="1"/>
          </p:cNvPicPr>
          <p:nvPr/>
        </p:nvPicPr>
        <p:blipFill>
          <a:blip r:embed="rId3" cstate="print"/>
          <a:srcRect/>
          <a:stretch>
            <a:fillRect/>
          </a:stretch>
        </p:blipFill>
        <p:spPr bwMode="auto">
          <a:xfrm>
            <a:off x="2195736" y="2348880"/>
            <a:ext cx="5062932" cy="3672408"/>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9</a:t>
            </a:fld>
            <a:endParaRPr lang="pl-PL"/>
          </a:p>
        </p:txBody>
      </p:sp>
      <p:sp>
        <p:nvSpPr>
          <p:cNvPr id="11" name="Prostokąt 10"/>
          <p:cNvSpPr/>
          <p:nvPr/>
        </p:nvSpPr>
        <p:spPr>
          <a:xfrm>
            <a:off x="2277944" y="611977"/>
            <a:ext cx="4588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Składniki chemiczne błon</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rostokąt 4"/>
          <p:cNvSpPr/>
          <p:nvPr/>
        </p:nvSpPr>
        <p:spPr>
          <a:xfrm>
            <a:off x="1338777" y="1412776"/>
            <a:ext cx="64665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Białka: integralne, powierzchniowe (peryferyjne) </a:t>
            </a:r>
            <a:endParaRPr lang="pl-PL" sz="2400" b="1" dirty="0">
              <a:ln w="11430"/>
              <a:solidFill>
                <a:srgbClr val="0070C0"/>
              </a:solidFill>
              <a:effectLst>
                <a:outerShdw blurRad="50800" dist="39000" dir="5460000" algn="tl">
                  <a:srgbClr val="000000">
                    <a:alpha val="38000"/>
                  </a:srgbClr>
                </a:outerShdw>
              </a:effectLst>
            </a:endParaRPr>
          </a:p>
        </p:txBody>
      </p:sp>
      <p:sp>
        <p:nvSpPr>
          <p:cNvPr id="14" name="Prostokąt 13"/>
          <p:cNvSpPr/>
          <p:nvPr/>
        </p:nvSpPr>
        <p:spPr>
          <a:xfrm>
            <a:off x="1396324" y="2535287"/>
            <a:ext cx="49393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białko powierzchniowe (peryferyjne) </a:t>
            </a:r>
            <a:endParaRPr lang="pl-PL" sz="2400" b="1" dirty="0">
              <a:ln w="11430"/>
              <a:solidFill>
                <a:srgbClr val="0070C0"/>
              </a:solidFill>
              <a:effectLst>
                <a:outerShdw blurRad="50800" dist="39000" dir="5460000" algn="tl">
                  <a:srgbClr val="000000">
                    <a:alpha val="38000"/>
                  </a:srgbClr>
                </a:outerShdw>
              </a:effectLst>
            </a:endParaRPr>
          </a:p>
        </p:txBody>
      </p:sp>
      <p:sp>
        <p:nvSpPr>
          <p:cNvPr id="15" name="Prostokąt 14"/>
          <p:cNvSpPr/>
          <p:nvPr/>
        </p:nvSpPr>
        <p:spPr>
          <a:xfrm>
            <a:off x="5351236" y="5271591"/>
            <a:ext cx="231710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białka integralne</a:t>
            </a:r>
            <a:endParaRPr lang="pl-PL" sz="2400" b="1"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718</Words>
  <Application>Microsoft Office PowerPoint</Application>
  <PresentationFormat>Pokaz na ekranie (4:3)</PresentationFormat>
  <Paragraphs>200</Paragraphs>
  <Slides>27</Slides>
  <Notes>27</Notes>
  <HiddenSlides>2</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Motyw pakietu Office</vt:lpstr>
      <vt:lpstr>Biologia komórki</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Dziękuję za uwagę</vt:lpstr>
    </vt:vector>
  </TitlesOfParts>
  <Company>UAM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Ćw. 2  Chemiczne składniki komórek zwierzęcych</dc:title>
  <dc:creator>Robert Sobkowiak</dc:creator>
  <cp:lastModifiedBy>Renia</cp:lastModifiedBy>
  <cp:revision>170</cp:revision>
  <dcterms:created xsi:type="dcterms:W3CDTF">2016-10-17T10:50:04Z</dcterms:created>
  <dcterms:modified xsi:type="dcterms:W3CDTF">2019-05-29T06:32:01Z</dcterms:modified>
</cp:coreProperties>
</file>