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notesSlides/notesSlide2.xml" ContentType="application/vnd.openxmlformats-officedocument.presentationml.notesSlide+xml"/>
  <Override PartName="/ppt/notesSlides/notesSlide78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67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74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Default Extension="docx" ContentType="application/vnd.openxmlformats-officedocument.wordprocessingml.document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63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3.xml" ContentType="application/vnd.openxmlformats-officedocument.presentationml.notesSlide+xml"/>
  <Default Extension="png" ContentType="image/png"/>
  <Override PartName="/ppt/notesSlides/notesSlide68.xml" ContentType="application/vnd.openxmlformats-officedocument.presentationml.notesSlide+xml"/>
  <Override PartName="/ppt/notesSlides/notesSlide79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notesSlides/notesSlide39.xml" ContentType="application/vnd.openxmlformats-officedocument.presentationml.notesSlide+xml"/>
  <Override PartName="/ppt/notesSlides/notesSlide57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75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71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60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Default Extension="gif" ContentType="image/gif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69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76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65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72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slides/slide79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77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Default Extension="jpeg" ContentType="image/jpeg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73.xml" ContentType="application/vnd.openxmlformats-officedocument.presentationml.notesSlide+xml"/>
  <Override PartName="/ppt/slides/slide20.xml" ContentType="application/vnd.openxmlformats-officedocument.presentationml.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2"/>
  </p:notesMasterIdLst>
  <p:sldIdLst>
    <p:sldId id="256" r:id="rId2"/>
    <p:sldId id="350" r:id="rId3"/>
    <p:sldId id="336" r:id="rId4"/>
    <p:sldId id="311" r:id="rId5"/>
    <p:sldId id="312" r:id="rId6"/>
    <p:sldId id="337" r:id="rId7"/>
    <p:sldId id="258" r:id="rId8"/>
    <p:sldId id="259" r:id="rId9"/>
    <p:sldId id="260" r:id="rId10"/>
    <p:sldId id="261" r:id="rId11"/>
    <p:sldId id="262" r:id="rId12"/>
    <p:sldId id="263" r:id="rId13"/>
    <p:sldId id="339" r:id="rId14"/>
    <p:sldId id="264" r:id="rId15"/>
    <p:sldId id="265" r:id="rId16"/>
    <p:sldId id="338" r:id="rId17"/>
    <p:sldId id="266" r:id="rId18"/>
    <p:sldId id="267" r:id="rId19"/>
    <p:sldId id="269" r:id="rId20"/>
    <p:sldId id="270" r:id="rId21"/>
    <p:sldId id="271" r:id="rId22"/>
    <p:sldId id="314" r:id="rId23"/>
    <p:sldId id="273" r:id="rId24"/>
    <p:sldId id="274" r:id="rId25"/>
    <p:sldId id="275" r:id="rId26"/>
    <p:sldId id="276" r:id="rId27"/>
    <p:sldId id="277" r:id="rId28"/>
    <p:sldId id="278" r:id="rId29"/>
    <p:sldId id="315" r:id="rId30"/>
    <p:sldId id="356" r:id="rId31"/>
    <p:sldId id="340" r:id="rId32"/>
    <p:sldId id="279" r:id="rId33"/>
    <p:sldId id="280" r:id="rId34"/>
    <p:sldId id="341" r:id="rId35"/>
    <p:sldId id="281" r:id="rId36"/>
    <p:sldId id="282" r:id="rId37"/>
    <p:sldId id="355" r:id="rId38"/>
    <p:sldId id="283" r:id="rId39"/>
    <p:sldId id="284" r:id="rId40"/>
    <p:sldId id="285" r:id="rId41"/>
    <p:sldId id="286" r:id="rId42"/>
    <p:sldId id="287" r:id="rId43"/>
    <p:sldId id="288" r:id="rId44"/>
    <p:sldId id="289" r:id="rId45"/>
    <p:sldId id="290" r:id="rId46"/>
    <p:sldId id="291" r:id="rId47"/>
    <p:sldId id="292" r:id="rId48"/>
    <p:sldId id="313" r:id="rId49"/>
    <p:sldId id="317" r:id="rId50"/>
    <p:sldId id="322" r:id="rId51"/>
    <p:sldId id="323" r:id="rId52"/>
    <p:sldId id="325" r:id="rId53"/>
    <p:sldId id="318" r:id="rId54"/>
    <p:sldId id="319" r:id="rId55"/>
    <p:sldId id="320" r:id="rId56"/>
    <p:sldId id="321" r:id="rId57"/>
    <p:sldId id="353" r:id="rId58"/>
    <p:sldId id="352" r:id="rId59"/>
    <p:sldId id="354" r:id="rId60"/>
    <p:sldId id="343" r:id="rId61"/>
    <p:sldId id="293" r:id="rId62"/>
    <p:sldId id="349" r:id="rId63"/>
    <p:sldId id="351" r:id="rId64"/>
    <p:sldId id="297" r:id="rId65"/>
    <p:sldId id="307" r:id="rId66"/>
    <p:sldId id="296" r:id="rId67"/>
    <p:sldId id="303" r:id="rId68"/>
    <p:sldId id="300" r:id="rId69"/>
    <p:sldId id="301" r:id="rId70"/>
    <p:sldId id="298" r:id="rId71"/>
    <p:sldId id="299" r:id="rId72"/>
    <p:sldId id="302" r:id="rId73"/>
    <p:sldId id="304" r:id="rId74"/>
    <p:sldId id="305" r:id="rId75"/>
    <p:sldId id="306" r:id="rId76"/>
    <p:sldId id="308" r:id="rId77"/>
    <p:sldId id="309" r:id="rId78"/>
    <p:sldId id="310" r:id="rId79"/>
    <p:sldId id="344" r:id="rId80"/>
    <p:sldId id="345" r:id="rId81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327" autoAdjust="0"/>
    <p:restoredTop sz="85995" autoAdjust="0"/>
  </p:normalViewPr>
  <p:slideViewPr>
    <p:cSldViewPr>
      <p:cViewPr>
        <p:scale>
          <a:sx n="100" d="100"/>
          <a:sy n="100" d="100"/>
        </p:scale>
        <p:origin x="-270" y="-2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523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5954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image" Target="../media/image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399118-66C3-488B-940D-171E28F394F9}" type="datetimeFigureOut">
              <a:rPr lang="pl-PL" smtClean="0"/>
              <a:pPr/>
              <a:t>2019-05-29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079894-31FB-46A0-AD39-6A878FCB4066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2889275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pl.wikipedia.org/wiki/J%C4%85dro_kom%C3%B3rkowe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3" Type="http://schemas.openxmlformats.org/officeDocument/2006/relationships/hyperlink" Target="https://pl.wikipedia.org/wiki/Kom%C3%B3rka" TargetMode="External"/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079894-31FB-46A0-AD39-6A878FCB4066}" type="slidenum">
              <a:rPr lang="pl-PL" smtClean="0"/>
              <a:pPr/>
              <a:t>1</a:t>
            </a:fld>
            <a:endParaRPr lang="pl-PL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l-PL" sz="1200" b="1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Komórki kubkowe </a:t>
            </a:r>
            <a:r>
              <a:rPr lang="pl-PL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kształtem przypominają kielich, lub kubek rzymski (skąd wywodzi się ich nazwa).</a:t>
            </a:r>
          </a:p>
          <a:p>
            <a:r>
              <a:rPr lang="pl-PL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 najwęższej, </a:t>
            </a:r>
            <a:r>
              <a:rPr lang="pl-PL" sz="1200" b="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przypodstwanej</a:t>
            </a:r>
            <a:r>
              <a:rPr lang="pl-PL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części komórki kubkowej znajduje się głównie siateczka śródplazmatyczna szorstka, nad którą znajduje się aparat </a:t>
            </a:r>
            <a:r>
              <a:rPr lang="pl-PL" sz="1200" b="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Golgiego</a:t>
            </a:r>
            <a:r>
              <a:rPr lang="pl-PL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 w części </a:t>
            </a:r>
            <a:r>
              <a:rPr lang="pl-PL" sz="1200" b="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przyszczytowej</a:t>
            </a:r>
            <a:r>
              <a:rPr lang="pl-PL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występują duże pęcherzyki wydzielnicze wypełnione śluzem.</a:t>
            </a:r>
          </a:p>
          <a:p>
            <a:endParaRPr lang="pl-PL" dirty="0" smtClean="0"/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079894-31FB-46A0-AD39-6A878FCB4066}" type="slidenum">
              <a:rPr lang="pl-PL" smtClean="0"/>
              <a:pPr/>
              <a:t>10</a:t>
            </a:fld>
            <a:endParaRPr lang="pl-PL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l-PL" sz="1200" b="1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Mięsień poprzecznie prążkowany</a:t>
            </a:r>
            <a:r>
              <a:rPr lang="pl-PL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(</a:t>
            </a:r>
            <a:r>
              <a:rPr lang="pl-PL" sz="1200" b="1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tkanka mięśniowa poprzecznie prążkowana</a:t>
            </a:r>
            <a:r>
              <a:rPr lang="pl-PL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</a:t>
            </a:r>
            <a:r>
              <a:rPr lang="pl-PL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l-PL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– rodzaj tkanki mięśniowej, zbudowany z włókien mięśniowych, będących syncytium</a:t>
            </a:r>
            <a:r>
              <a:rPr lang="pl-PL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komórkowym (komórczakiem) Powstają one z ułożonych w długie szeregi mioblastów</a:t>
            </a:r>
            <a:r>
              <a:rPr lang="pl-PL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między którymi zanikają oddzielające je błony komórkowe. Włókno mięśniowe jest z silnie wydłużonych, walcowatych tworem, zawierających wiele położonych obwodowo jąder. 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079894-31FB-46A0-AD39-6A878FCB4066}" type="slidenum">
              <a:rPr lang="pl-PL" smtClean="0"/>
              <a:pPr/>
              <a:t>11</a:t>
            </a:fld>
            <a:endParaRPr lang="pl-PL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Mięśnie poprzecznie prążkowane. Nazwa ta pochodzi od obrazów mikroskopowych, które pokazują regularne ułożenie włókien mięśniowych.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079894-31FB-46A0-AD39-6A878FCB4066}" type="slidenum">
              <a:rPr lang="pl-PL" smtClean="0"/>
              <a:pPr/>
              <a:t>12</a:t>
            </a:fld>
            <a:endParaRPr lang="pl-PL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 centrum komórki mięśniowej występują liczne i rozciągające się na całą jej długość </a:t>
            </a:r>
            <a:r>
              <a:rPr lang="pl-PL" sz="1200" b="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mikrofibryle</a:t>
            </a:r>
            <a:r>
              <a:rPr lang="pl-PL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zbudowane z ułożonych naprzemiennie (na długość) </a:t>
            </a:r>
            <a:r>
              <a:rPr lang="pl-PL" sz="1200" b="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filamentów</a:t>
            </a:r>
            <a:r>
              <a:rPr lang="pl-PL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cienkich składających się głównie z aktyny i </a:t>
            </a:r>
            <a:r>
              <a:rPr lang="pl-PL" sz="1200" b="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filamentów</a:t>
            </a:r>
            <a:r>
              <a:rPr lang="pl-PL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grubych składających się głównie z miozyny. Białka aktyna i miozyna</a:t>
            </a:r>
            <a:r>
              <a:rPr lang="pl-PL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l-PL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mają zdolność poruszania się względem siebie - włókna miozynowe dzięki spiralnym zgrubieniom, zwanymi mostkami, mogą wsuwać włókna aktyny do wnętrza </a:t>
            </a:r>
            <a:r>
              <a:rPr lang="pl-PL" sz="1200" b="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sarkomeru</a:t>
            </a:r>
            <a:r>
              <a:rPr lang="pl-PL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Powoduje to zmniejszenie jego długości, przy niezmienionych rozmiarach włókien aktynowych i miozynowych. </a:t>
            </a:r>
            <a:endParaRPr lang="pl-PL" dirty="0" smtClean="0"/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079894-31FB-46A0-AD39-6A878FCB4066}" type="slidenum">
              <a:rPr lang="pl-PL" smtClean="0"/>
              <a:pPr/>
              <a:t>13</a:t>
            </a:fld>
            <a:endParaRPr lang="pl-PL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l-PL" sz="1200" b="1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Tkanka mięśniowa gładka</a:t>
            </a:r>
            <a:r>
              <a:rPr lang="pl-PL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– tkanka mięśniowa składająca się z wrzecionowatych komórek, zawierających jedno centralnie położone jądro</a:t>
            </a:r>
            <a:r>
              <a:rPr lang="pl-PL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3" tooltip="Jądro komórkowe"/>
              </a:rPr>
              <a:t> </a:t>
            </a:r>
            <a:r>
              <a:rPr lang="pl-PL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komórkowe</a:t>
            </a:r>
            <a:r>
              <a:rPr lang="pl-PL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 </a:t>
            </a:r>
            <a:r>
              <a:rPr lang="pl-PL" sz="1200" b="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Filamenty</a:t>
            </a:r>
            <a:r>
              <a:rPr lang="pl-PL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są w niej ułożone nieregularnie (brak prążkowania). Działa ona niezależnie od woli, powolnie i długotrwale, jest odporna na zmęczenie.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079894-31FB-46A0-AD39-6A878FCB4066}" type="slidenum">
              <a:rPr lang="pl-PL" smtClean="0"/>
              <a:pPr/>
              <a:t>14</a:t>
            </a:fld>
            <a:endParaRPr lang="pl-PL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079894-31FB-46A0-AD39-6A878FCB4066}" type="slidenum">
              <a:rPr lang="pl-PL" smtClean="0"/>
              <a:pPr/>
              <a:t>15</a:t>
            </a:fld>
            <a:endParaRPr lang="pl-PL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079894-31FB-46A0-AD39-6A878FCB4066}" type="slidenum">
              <a:rPr lang="pl-PL" smtClean="0"/>
              <a:pPr/>
              <a:t>16</a:t>
            </a:fld>
            <a:endParaRPr lang="pl-PL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l-PL" sz="1200" b="1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Glikogen</a:t>
            </a:r>
            <a:r>
              <a:rPr lang="pl-PL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– polisacharyd (wielocukier), którego cząsteczki zbudowane są z połączonych ok. 100 000 reszt D-glukozy. </a:t>
            </a:r>
          </a:p>
          <a:p>
            <a:r>
              <a:rPr lang="pl-PL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Glikogen w miarę potrzeby może być szybko rozkładany do glukozy i w przeciwieństwie do tłuszczów uwalniana glukoza może być źródłem energii w przemianach beztlenowych.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079894-31FB-46A0-AD39-6A878FCB4066}" type="slidenum">
              <a:rPr lang="pl-PL" smtClean="0"/>
              <a:pPr/>
              <a:t>17</a:t>
            </a:fld>
            <a:endParaRPr lang="pl-PL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079894-31FB-46A0-AD39-6A878FCB4066}" type="slidenum">
              <a:rPr lang="pl-PL" smtClean="0"/>
              <a:pPr/>
              <a:t>18</a:t>
            </a:fld>
            <a:endParaRPr lang="pl-PL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l-PL" sz="1200" b="1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Endomitoza</a:t>
            </a:r>
            <a:r>
              <a:rPr lang="pl-PL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to  podziały chromosomów w obrębie jądra komórkowego, którym nie towarzyszy zanik błony jądrowej i podział jądra (bez udziału wrzeciona kariokinetycznego). Prowadzi do znacznego niekiedy zwielokrotnienia liczby chromosomów w jądrze i znacznego powiększenia jego rozmiarów, a co za tym idzie, również rozmiarów komórki.</a:t>
            </a:r>
          </a:p>
          <a:p>
            <a:endParaRPr lang="pl-PL" sz="1200" b="0" i="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079894-31FB-46A0-AD39-6A878FCB4066}" type="slidenum">
              <a:rPr lang="pl-PL" smtClean="0"/>
              <a:pPr/>
              <a:t>19</a:t>
            </a:fld>
            <a:endParaRPr lang="pl-PL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079894-31FB-46A0-AD39-6A878FCB4066}" type="slidenum">
              <a:rPr lang="pl-PL" smtClean="0"/>
              <a:pPr/>
              <a:t>2</a:t>
            </a:fld>
            <a:endParaRPr lang="pl-PL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Jądra</a:t>
            </a:r>
            <a:r>
              <a:rPr lang="pl-PL" baseline="0" dirty="0" smtClean="0"/>
              <a:t> z ziarnami w miejscach endomitoz.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079894-31FB-46A0-AD39-6A878FCB4066}" type="slidenum">
              <a:rPr lang="pl-PL" smtClean="0"/>
              <a:pPr/>
              <a:t>20</a:t>
            </a:fld>
            <a:endParaRPr lang="pl-PL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079894-31FB-46A0-AD39-6A878FCB4066}" type="slidenum">
              <a:rPr lang="pl-PL" smtClean="0"/>
              <a:pPr/>
              <a:t>21</a:t>
            </a:fld>
            <a:endParaRPr lang="pl-PL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pl-PL" dirty="0" smtClean="0"/>
              <a:t> Znakowanie komórek tymidyną, która jest składnikiem DNA, nie wchodzi natomiast w skład RNA.</a:t>
            </a:r>
          </a:p>
          <a:p>
            <a:pPr>
              <a:buFont typeface="Arial" pitchFamily="34" charset="0"/>
              <a:buChar char="•"/>
            </a:pPr>
            <a:r>
              <a:rPr lang="pl-PL" dirty="0" smtClean="0"/>
              <a:t> Tymidyna znakowana jest radioaktywnym</a:t>
            </a:r>
            <a:r>
              <a:rPr lang="pl-PL" baseline="0" dirty="0" smtClean="0"/>
              <a:t> </a:t>
            </a:r>
            <a:r>
              <a:rPr lang="pl-PL" dirty="0" smtClean="0"/>
              <a:t>trytem, który emituje elektrony o niskiej energii.</a:t>
            </a:r>
          </a:p>
          <a:p>
            <a:pPr>
              <a:buFont typeface="Arial" pitchFamily="34" charset="0"/>
              <a:buChar char="•"/>
            </a:pPr>
            <a:r>
              <a:rPr lang="pl-PL" dirty="0" smtClean="0"/>
              <a:t> Skrawek</a:t>
            </a:r>
            <a:r>
              <a:rPr lang="pl-PL" baseline="0" dirty="0" smtClean="0"/>
              <a:t> badanej tkanki pokrywa się emulsja fotograficzną.</a:t>
            </a:r>
            <a:endParaRPr lang="pl-PL" dirty="0" smtClean="0"/>
          </a:p>
          <a:p>
            <a:pPr>
              <a:buFont typeface="Arial" pitchFamily="34" charset="0"/>
              <a:buChar char="•"/>
            </a:pPr>
            <a:r>
              <a:rPr lang="pl-PL" dirty="0" smtClean="0"/>
              <a:t> Elektrony redukują jony srebra znajdujące się w emulsji fotograficznej.</a:t>
            </a:r>
          </a:p>
          <a:p>
            <a:pPr>
              <a:buFont typeface="Arial" pitchFamily="34" charset="0"/>
              <a:buChar char="•"/>
            </a:pPr>
            <a:r>
              <a:rPr lang="pl-PL" dirty="0" smtClean="0"/>
              <a:t> W miejscach tych tworzą się niewidoczne</a:t>
            </a:r>
            <a:r>
              <a:rPr lang="pl-PL" baseline="0" dirty="0" smtClean="0"/>
              <a:t> </a:t>
            </a:r>
            <a:r>
              <a:rPr lang="pl-PL" dirty="0" smtClean="0"/>
              <a:t>zarodki srebra.</a:t>
            </a:r>
          </a:p>
          <a:p>
            <a:pPr>
              <a:buFont typeface="Arial" pitchFamily="34" charset="0"/>
              <a:buChar char="•"/>
            </a:pPr>
            <a:r>
              <a:rPr lang="pl-PL" dirty="0" smtClean="0"/>
              <a:t> W procesie wywoływania wokół nich odkładają się atomy srebra tworząc</a:t>
            </a:r>
            <a:r>
              <a:rPr lang="pl-PL" baseline="0" dirty="0" smtClean="0"/>
              <a:t> czarny obraz pozytywowy.</a:t>
            </a:r>
          </a:p>
          <a:p>
            <a:pPr>
              <a:buFont typeface="Arial" pitchFamily="34" charset="0"/>
              <a:buChar char="•"/>
            </a:pPr>
            <a:r>
              <a:rPr lang="pl-PL" baseline="0" dirty="0" smtClean="0"/>
              <a:t> Utrwalanie omywa niezwiązane srebro.</a:t>
            </a:r>
          </a:p>
          <a:p>
            <a:pPr>
              <a:buFont typeface="Arial" pitchFamily="34" charset="0"/>
              <a:buChar char="•"/>
            </a:pPr>
            <a:r>
              <a:rPr lang="pl-PL" baseline="0" dirty="0" smtClean="0"/>
              <a:t> Tkanki barwi się histologicznie.</a:t>
            </a:r>
          </a:p>
          <a:p>
            <a:pPr>
              <a:buFont typeface="Arial" pitchFamily="34" charset="0"/>
              <a:buChar char="•"/>
            </a:pPr>
            <a:r>
              <a:rPr lang="pl-PL" baseline="0" dirty="0" smtClean="0"/>
              <a:t> Otrzymany obraz to autoradiogram.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079894-31FB-46A0-AD39-6A878FCB4066}" type="slidenum">
              <a:rPr lang="pl-PL" smtClean="0"/>
              <a:pPr/>
              <a:t>22</a:t>
            </a:fld>
            <a:endParaRPr lang="pl-PL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dirty="0" smtClean="0"/>
              <a:t>Pęcherzyki pierwotne, pęcherzyki</a:t>
            </a:r>
            <a:r>
              <a:rPr lang="pl-PL" baseline="0" dirty="0" smtClean="0"/>
              <a:t> wzrastające, pęcherzyki dojrzewające, pęcherzyk Graffa.</a:t>
            </a:r>
            <a:endParaRPr lang="pl-PL" dirty="0" smtClean="0"/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079894-31FB-46A0-AD39-6A878FCB4066}" type="slidenum">
              <a:rPr lang="pl-PL" smtClean="0"/>
              <a:pPr/>
              <a:t>23</a:t>
            </a:fld>
            <a:endParaRPr lang="pl-PL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pl-PL" dirty="0" smtClean="0"/>
              <a:t>Jama pęcherzyka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pl-PL" dirty="0" smtClean="0"/>
              <a:t>Wzgórek jajonośny</a:t>
            </a:r>
          </a:p>
          <a:p>
            <a:pPr>
              <a:buFont typeface="Arial" pitchFamily="34" charset="0"/>
              <a:buChar char="•"/>
            </a:pPr>
            <a:r>
              <a:rPr lang="pl-PL" dirty="0" smtClean="0"/>
              <a:t>Otoczka przezroczysta</a:t>
            </a:r>
          </a:p>
          <a:p>
            <a:pPr>
              <a:buFont typeface="Arial" pitchFamily="34" charset="0"/>
              <a:buChar char="•"/>
            </a:pPr>
            <a:r>
              <a:rPr lang="pl-PL" dirty="0" smtClean="0"/>
              <a:t>Warstwa wewnętrzna osłonki pęcherzyka</a:t>
            </a:r>
          </a:p>
          <a:p>
            <a:pPr>
              <a:buFont typeface="Arial" pitchFamily="34" charset="0"/>
              <a:buChar char="•"/>
            </a:pPr>
            <a:r>
              <a:rPr lang="pl-PL" dirty="0" smtClean="0"/>
              <a:t>Błona szklista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pl-PL" dirty="0" smtClean="0"/>
              <a:t>Warstwa zewnętrzna osłonki pęcherzyka</a:t>
            </a:r>
          </a:p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pl-PL" dirty="0" smtClean="0"/>
              <a:t>Błona szklista</a:t>
            </a:r>
          </a:p>
          <a:p>
            <a:pPr algn="r">
              <a:buFont typeface="Arial" pitchFamily="34" charset="0"/>
              <a:buChar char="•"/>
            </a:pP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079894-31FB-46A0-AD39-6A878FCB4066}" type="slidenum">
              <a:rPr lang="pl-PL" smtClean="0"/>
              <a:pPr/>
              <a:t>24</a:t>
            </a:fld>
            <a:endParaRPr lang="pl-PL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l-PL" sz="1200" b="1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Komórki folikularne</a:t>
            </a:r>
            <a:r>
              <a:rPr lang="pl-PL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– komórki tworzące jedną albo kilkuwarstwową ścianę pęcherzyka jajnikowego, wchodzące w bezpośredni kontakt z komórka jajową. Wydzielają estrogeny i progesteron, oraz pełnią funkcje odżywcze względem jajeczka. 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079894-31FB-46A0-AD39-6A878FCB4066}" type="slidenum">
              <a:rPr lang="pl-PL" smtClean="0"/>
              <a:pPr/>
              <a:t>25</a:t>
            </a:fld>
            <a:endParaRPr lang="pl-PL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079894-31FB-46A0-AD39-6A878FCB4066}" type="slidenum">
              <a:rPr lang="pl-PL" smtClean="0"/>
              <a:pPr/>
              <a:t>26</a:t>
            </a:fld>
            <a:endParaRPr lang="pl-PL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079894-31FB-46A0-AD39-6A878FCB4066}" type="slidenum">
              <a:rPr lang="pl-PL" smtClean="0"/>
              <a:pPr/>
              <a:t>27</a:t>
            </a:fld>
            <a:endParaRPr lang="pl-PL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079894-31FB-46A0-AD39-6A878FCB4066}" type="slidenum">
              <a:rPr lang="pl-PL" smtClean="0"/>
              <a:pPr/>
              <a:t>28</a:t>
            </a:fld>
            <a:endParaRPr lang="pl-PL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079894-31FB-46A0-AD39-6A878FCB4066}" type="slidenum">
              <a:rPr lang="pl-PL" smtClean="0"/>
              <a:pPr/>
              <a:t>29</a:t>
            </a:fld>
            <a:endParaRPr lang="pl-PL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079894-31FB-46A0-AD39-6A878FCB4066}" type="slidenum">
              <a:rPr lang="pl-PL" smtClean="0"/>
              <a:pPr/>
              <a:t>3</a:t>
            </a:fld>
            <a:endParaRPr lang="pl-PL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25DBBD-BD9E-45A0-A848-5C1CD8801B48}" type="slidenum">
              <a:rPr lang="pl-PL" smtClean="0"/>
              <a:pPr/>
              <a:t>30</a:t>
            </a:fld>
            <a:endParaRPr lang="pl-PL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079894-31FB-46A0-AD39-6A878FCB4066}" type="slidenum">
              <a:rPr lang="pl-PL" smtClean="0"/>
              <a:pPr/>
              <a:t>31</a:t>
            </a:fld>
            <a:endParaRPr lang="pl-PL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l-PL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 skorupiaków </a:t>
            </a:r>
            <a:r>
              <a:rPr lang="pl-PL" sz="1200" b="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wątrobotrzustka</a:t>
            </a:r>
            <a:r>
              <a:rPr lang="pl-PL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formowana jest przez uchyłki jelita środkowego. W narządzie tym odbywa się trawienie oraz magazynowanie materiałów odżywczych. 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079894-31FB-46A0-AD39-6A878FCB4066}" type="slidenum">
              <a:rPr lang="pl-PL" smtClean="0"/>
              <a:pPr/>
              <a:t>32</a:t>
            </a:fld>
            <a:endParaRPr lang="pl-PL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Komórki owalne gromadzą żelazo.</a:t>
            </a:r>
          </a:p>
          <a:p>
            <a:r>
              <a:rPr lang="pl-PL" dirty="0" smtClean="0"/>
              <a:t>Komórki piramidalne</a:t>
            </a:r>
            <a:r>
              <a:rPr lang="pl-PL" baseline="0" dirty="0" smtClean="0"/>
              <a:t> gromadzą miedź.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079894-31FB-46A0-AD39-6A878FCB4066}" type="slidenum">
              <a:rPr lang="pl-PL" smtClean="0"/>
              <a:pPr/>
              <a:t>33</a:t>
            </a:fld>
            <a:endParaRPr lang="pl-PL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079894-31FB-46A0-AD39-6A878FCB4066}" type="slidenum">
              <a:rPr lang="pl-PL" smtClean="0"/>
              <a:pPr/>
              <a:t>34</a:t>
            </a:fld>
            <a:endParaRPr lang="pl-PL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Preparat wybarwiony srebrem, widoczne są </a:t>
            </a:r>
            <a:r>
              <a:rPr lang="pl-PL" dirty="0" err="1" smtClean="0"/>
              <a:t>kalkosferyty</a:t>
            </a:r>
            <a:r>
              <a:rPr lang="pl-PL" dirty="0" smtClean="0"/>
              <a:t>. 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079894-31FB-46A0-AD39-6A878FCB4066}" type="slidenum">
              <a:rPr lang="pl-PL" smtClean="0"/>
              <a:pPr/>
              <a:t>35</a:t>
            </a:fld>
            <a:endParaRPr lang="pl-PL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dirty="0" smtClean="0"/>
              <a:t>Komórki wapienne odznaczają się obecnością dużych pęcherzyków zawierających konkrecje wapienne o koncentrycznej strukturze (</a:t>
            </a:r>
            <a:r>
              <a:rPr lang="pl-PL" dirty="0" err="1" smtClean="0"/>
              <a:t>kalkosferyty</a:t>
            </a:r>
            <a:r>
              <a:rPr lang="pl-PL" dirty="0" smtClean="0"/>
              <a:t>). </a:t>
            </a:r>
          </a:p>
          <a:p>
            <a:r>
              <a:rPr lang="pl-PL" dirty="0" smtClean="0"/>
              <a:t>Inne komórki nie posiadają zdolności odkładnia wapnia.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079894-31FB-46A0-AD39-6A878FCB4066}" type="slidenum">
              <a:rPr lang="pl-PL" smtClean="0"/>
              <a:pPr/>
              <a:t>36</a:t>
            </a:fld>
            <a:endParaRPr lang="pl-PL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l-PL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Proces tworzenia się moczu w nerkach przebiega w dwóch etapach:</a:t>
            </a:r>
          </a:p>
          <a:p>
            <a:r>
              <a:rPr lang="pl-PL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I etap to </a:t>
            </a:r>
            <a:r>
              <a:rPr lang="pl-PL" sz="1200" b="1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filtracja kłębuszkowa</a:t>
            </a:r>
            <a:r>
              <a:rPr lang="pl-PL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- tętniczka doprowadzająca krew do kłębka jest grubsza niż naczynie odprowadzające, dlatego krew przesączając się spływa do torebki otaczającej kłębek, tworząc </a:t>
            </a:r>
            <a:r>
              <a:rPr lang="pl-PL" sz="1200" b="1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mocz </a:t>
            </a:r>
            <a:r>
              <a:rPr lang="pl-PL" sz="1200" b="1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pierwotny;</a:t>
            </a:r>
            <a:r>
              <a:rPr lang="pl-PL" sz="1200" b="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który</a:t>
            </a:r>
            <a:r>
              <a:rPr lang="pl-PL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zawiera: wodę, mocznik, sole mineralne, cukier.</a:t>
            </a:r>
          </a:p>
          <a:p>
            <a:pPr>
              <a:buFontTx/>
              <a:buChar char="-"/>
            </a:pPr>
            <a:r>
              <a:rPr lang="pl-PL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II etap to </a:t>
            </a:r>
            <a:r>
              <a:rPr lang="pl-PL" sz="1200" b="1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wchłanianie do krwi</a:t>
            </a:r>
            <a:r>
              <a:rPr lang="pl-PL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wody i związków, które organizm może jeszcze wykorzystać. Wchłanianie odbywa się w </a:t>
            </a:r>
            <a:r>
              <a:rPr lang="pl-PL" sz="1200" b="1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kanalikach krętych.</a:t>
            </a:r>
            <a:r>
              <a:rPr lang="pl-PL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Powstały płyn spływa, jako </a:t>
            </a:r>
            <a:r>
              <a:rPr lang="pl-PL" sz="1200" b="1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mocz ostateczny</a:t>
            </a:r>
            <a:r>
              <a:rPr lang="pl-PL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do miedniczek nerkowych.</a:t>
            </a:r>
          </a:p>
          <a:p>
            <a:pPr>
              <a:buFontTx/>
              <a:buChar char="-"/>
            </a:pPr>
            <a:endParaRPr lang="pl-PL" sz="1200" b="0" i="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079894-31FB-46A0-AD39-6A878FCB4066}" type="slidenum">
              <a:rPr lang="pl-PL" smtClean="0"/>
              <a:pPr/>
              <a:t>37</a:t>
            </a:fld>
            <a:endParaRPr lang="pl-PL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sz="1200" b="0" i="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>
              <a:buFontTx/>
              <a:buChar char="-"/>
            </a:pPr>
            <a:endParaRPr lang="pl-PL" sz="1200" b="0" i="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079894-31FB-46A0-AD39-6A878FCB4066}" type="slidenum">
              <a:rPr lang="pl-PL" smtClean="0"/>
              <a:pPr/>
              <a:t>38</a:t>
            </a:fld>
            <a:endParaRPr lang="pl-PL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079894-31FB-46A0-AD39-6A878FCB4066}" type="slidenum">
              <a:rPr lang="pl-PL" smtClean="0"/>
              <a:pPr/>
              <a:t>39</a:t>
            </a:fld>
            <a:endParaRPr lang="pl-PL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079894-31FB-46A0-AD39-6A878FCB4066}" type="slidenum">
              <a:rPr lang="pl-PL" smtClean="0"/>
              <a:pPr/>
              <a:t>4</a:t>
            </a:fld>
            <a:endParaRPr lang="pl-PL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l-PL" sz="1200" b="1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Komórka gwiaździsta</a:t>
            </a:r>
            <a:r>
              <a:rPr lang="pl-PL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 </a:t>
            </a:r>
            <a:r>
              <a:rPr lang="pl-PL" sz="1200" b="1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neuron gwiaździsty</a:t>
            </a:r>
            <a:r>
              <a:rPr lang="pl-PL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– typ morfologiczny neuronu charakteryzujący się radialnym ułożeniem dendrytów nadającym mu kształt gwiazdy.</a:t>
            </a:r>
          </a:p>
          <a:p>
            <a:r>
              <a:rPr lang="pl-PL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Komórki gwiaździste pełnią rolę </a:t>
            </a:r>
            <a:r>
              <a:rPr lang="pl-PL" sz="1200" b="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interneuronów</a:t>
            </a:r>
            <a:r>
              <a:rPr lang="pl-PL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czyli przekazują impulsy nerwowe pomiędzy neuronami, na niewielką odległość. </a:t>
            </a:r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079894-31FB-46A0-AD39-6A878FCB4066}" type="slidenum">
              <a:rPr lang="pl-PL" smtClean="0"/>
              <a:pPr/>
              <a:t>40</a:t>
            </a:fld>
            <a:endParaRPr lang="pl-PL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079894-31FB-46A0-AD39-6A878FCB4066}" type="slidenum">
              <a:rPr lang="pl-PL" smtClean="0"/>
              <a:pPr/>
              <a:t>41</a:t>
            </a:fld>
            <a:endParaRPr lang="pl-PL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Część środkowa  ciała komórek nerwowych – istota szara.</a:t>
            </a:r>
          </a:p>
          <a:p>
            <a:r>
              <a:rPr lang="pl-PL" dirty="0" smtClean="0"/>
              <a:t>Część zewnętrzna</a:t>
            </a:r>
            <a:r>
              <a:rPr lang="pl-PL" baseline="0" dirty="0" smtClean="0"/>
              <a:t> - dendryty – istota biała. </a:t>
            </a:r>
          </a:p>
          <a:p>
            <a:r>
              <a:rPr lang="pl-PL" baseline="0" dirty="0" smtClean="0"/>
              <a:t>Kora mózgowa odwrotnie: istota szara na zewnątrz, istota biała wewnątrz.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079894-31FB-46A0-AD39-6A878FCB4066}" type="slidenum">
              <a:rPr lang="pl-PL" smtClean="0"/>
              <a:pPr/>
              <a:t>42</a:t>
            </a:fld>
            <a:endParaRPr lang="pl-PL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Widoczne jądro, jąderko i </a:t>
            </a:r>
            <a:r>
              <a:rPr lang="pl-PL" sz="1200" b="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tigroid</a:t>
            </a:r>
            <a:endParaRPr lang="pl-PL" sz="1200" b="0" i="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200" b="1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Tigroid</a:t>
            </a:r>
            <a:r>
              <a:rPr lang="pl-PL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znane też jako </a:t>
            </a:r>
            <a:r>
              <a:rPr lang="pl-PL" sz="1200" b="1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ciałka </a:t>
            </a:r>
            <a:r>
              <a:rPr lang="pl-PL" sz="1200" b="1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Nissla</a:t>
            </a:r>
            <a:r>
              <a:rPr lang="pl-PL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 </a:t>
            </a:r>
            <a:r>
              <a:rPr lang="pl-PL" sz="1200" b="1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ziarenka </a:t>
            </a:r>
            <a:r>
              <a:rPr lang="pl-PL" sz="1200" b="1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Nissla</a:t>
            </a:r>
            <a:r>
              <a:rPr lang="pl-PL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 </a:t>
            </a:r>
            <a:r>
              <a:rPr lang="pl-PL" sz="1200" b="1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ziarnistości </a:t>
            </a:r>
            <a:r>
              <a:rPr lang="pl-PL" sz="1200" b="1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Nissla</a:t>
            </a:r>
            <a:r>
              <a:rPr lang="pl-PL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– grudki substancji zasadochłonnej w komórkach nerwowych (neuronach) znajdowane w ciałach komórek nerwowych i dendrytach. </a:t>
            </a:r>
            <a:r>
              <a:rPr lang="pl-PL" sz="1200" b="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Tigroid</a:t>
            </a:r>
            <a:r>
              <a:rPr lang="pl-PL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jest specyficzną dla neuronów postacią siateczki śródplazmatycznej szorstkiej i miejscem intensywnej syntezy białek (jest skupieniem rybosomów oraz RNA). Obecność </a:t>
            </a:r>
            <a:r>
              <a:rPr lang="pl-PL" sz="1200" b="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tigroidu</a:t>
            </a:r>
            <a:r>
              <a:rPr lang="pl-PL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jest jedną z przyczyn szarej barwy skupisk ciał komórek nerwowych – stąd noszą one nazwę istoty szarej. Nazwę "</a:t>
            </a:r>
            <a:r>
              <a:rPr lang="pl-PL" sz="1200" b="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tigroid</a:t>
            </a:r>
            <a:r>
              <a:rPr lang="pl-PL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" należy z kolei kojarzyć z tygrysem (</a:t>
            </a:r>
            <a:r>
              <a:rPr lang="pl-PL" sz="1200" b="0" i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Panthera</a:t>
            </a:r>
            <a:r>
              <a:rPr lang="pl-PL" sz="1200" b="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l-PL" sz="1200" b="0" i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tigris</a:t>
            </a:r>
            <a:r>
              <a:rPr lang="pl-PL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– z powodu wyglądu tychże grudek.</a:t>
            </a:r>
            <a:endParaRPr lang="pl-PL" dirty="0" smtClean="0"/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079894-31FB-46A0-AD39-6A878FCB4066}" type="slidenum">
              <a:rPr lang="pl-PL" smtClean="0"/>
              <a:pPr/>
              <a:t>43</a:t>
            </a:fld>
            <a:endParaRPr lang="pl-PL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Preparat wybarwiony srebrem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079894-31FB-46A0-AD39-6A878FCB4066}" type="slidenum">
              <a:rPr lang="pl-PL" smtClean="0"/>
              <a:pPr/>
              <a:t>44</a:t>
            </a:fld>
            <a:endParaRPr lang="pl-PL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079894-31FB-46A0-AD39-6A878FCB4066}" type="slidenum">
              <a:rPr lang="pl-PL" smtClean="0"/>
              <a:pPr/>
              <a:t>45</a:t>
            </a:fld>
            <a:endParaRPr lang="pl-PL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Przekrój przez kanalik najądrza,</a:t>
            </a:r>
            <a:r>
              <a:rPr lang="pl-PL" baseline="0" dirty="0" smtClean="0"/>
              <a:t> w środku widoczne skupiska plemników 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079894-31FB-46A0-AD39-6A878FCB4066}" type="slidenum">
              <a:rPr lang="pl-PL" smtClean="0"/>
              <a:pPr/>
              <a:t>46</a:t>
            </a:fld>
            <a:endParaRPr lang="pl-PL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Komórki nabłonka</a:t>
            </a:r>
            <a:r>
              <a:rPr lang="pl-PL" baseline="0" dirty="0" smtClean="0"/>
              <a:t> wyścielające kanaliki najądrza, w których od strony apikalnej widoczny jest aparat </a:t>
            </a:r>
            <a:r>
              <a:rPr lang="pl-PL" baseline="0" dirty="0" err="1" smtClean="0"/>
              <a:t>Golgieo</a:t>
            </a:r>
            <a:r>
              <a:rPr lang="pl-PL" baseline="0" dirty="0" smtClean="0"/>
              <a:t> (ciemna warstwa wybarwiona srebrem)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079894-31FB-46A0-AD39-6A878FCB4066}" type="slidenum">
              <a:rPr lang="pl-PL" smtClean="0"/>
              <a:pPr/>
              <a:t>47</a:t>
            </a:fld>
            <a:endParaRPr lang="pl-PL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l-PL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Zasada działania elektronowego jest podobna do działania mikroskopu świetlnego, jednak przyspieszone elektrony posiadają mniejszą długość fali niż długość fali światła widzialnego, co pozwala na uzyskanie większej rozdzielczości niż w mikroskopii optycznej. </a:t>
            </a:r>
          </a:p>
          <a:p>
            <a:r>
              <a:rPr lang="pl-PL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Wiązka elektronów jest transmitowana przez preparat. Sam preparat musi być bardzo cienki (5-100 </a:t>
            </a:r>
            <a:r>
              <a:rPr lang="pl-PL" sz="1200" b="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nm</a:t>
            </a:r>
            <a:r>
              <a:rPr lang="pl-PL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). Zakres ten różni się w zależności od średnicy i składu pierwiastkowego próbki. Na ekranie powstaje obraz, w którym ciemniejsze miejsca to obszary, gdzie elektrony zostały rozproszone.</a:t>
            </a:r>
          </a:p>
          <a:p>
            <a:r>
              <a:rPr lang="pl-PL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Pierwszym etapem jest utrwalenie np. używając aldehydu </a:t>
            </a:r>
            <a:r>
              <a:rPr lang="pl-PL" sz="1200" b="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glutarowego</a:t>
            </a:r>
            <a:r>
              <a:rPr lang="pl-PL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 formaldehydu w buforze kakodylowym bądź fosforanowym. Ważne by </a:t>
            </a:r>
            <a:r>
              <a:rPr lang="pl-PL" sz="1200" b="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</a:t>
            </a:r>
            <a:r>
              <a:rPr lang="pl-PL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utrwalacza było zbliżone do </a:t>
            </a:r>
            <a:r>
              <a:rPr lang="pl-PL" sz="1200" b="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</a:t>
            </a:r>
            <a:r>
              <a:rPr lang="pl-PL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tkanki. Procedura przygotowania próbki jest czasochłonna i zajmuje 2-3 dni pracy. Po pierwszym utrwaleniu kluczowym etapem jest utrwalanie wtórne, czyli </a:t>
            </a:r>
            <a:r>
              <a:rPr lang="pl-PL" sz="1200" b="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osmowanie</a:t>
            </a:r>
            <a:r>
              <a:rPr lang="pl-PL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czyli zanurzenie materiału w </a:t>
            </a:r>
            <a:r>
              <a:rPr lang="pl-PL" sz="1200" b="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czterotlenku</a:t>
            </a:r>
            <a:r>
              <a:rPr lang="pl-PL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osmu. </a:t>
            </a:r>
            <a:r>
              <a:rPr lang="pl-PL" sz="1200" b="1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Czterotlenek</a:t>
            </a:r>
            <a:r>
              <a:rPr lang="pl-PL" sz="1200" b="1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osmu wiąże się z lipidami oraz powoduje kontrastowanie („barwienie”) materiału – zwłaszcza błon biologicznych zawierających wysoką zawartość fosfolipidów.</a:t>
            </a:r>
            <a:r>
              <a:rPr lang="pl-PL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Jako metal ciężki osm jest dobrze widoczny w mikroskopie transmisyjnym. Następnie materiał odwadniania się w roztworach alkoholu lub acetonu o wzrastających stężeniach. Kolejny etap to zatopienie preparatów w żywicy epoksydowej (o wysokiej twardości), a następnie krajanie preparatów na skrawki używając noży szklanych i noża diamentowego w urządzeniach zwanych </a:t>
            </a:r>
            <a:r>
              <a:rPr lang="pl-PL" sz="1200" b="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ultramikrotomami</a:t>
            </a:r>
            <a:r>
              <a:rPr lang="pl-PL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Do oglądania w mikroskopie transmisyjnym będą odpowiednie skrawki o minimalnej grubości od 20 do 60 </a:t>
            </a:r>
            <a:r>
              <a:rPr lang="pl-PL" sz="1200" b="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nm</a:t>
            </a:r>
            <a:r>
              <a:rPr lang="pl-PL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(stąd ich nazwa – </a:t>
            </a:r>
            <a:r>
              <a:rPr lang="pl-PL" sz="1200" b="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ultracienkie</a:t>
            </a:r>
            <a:r>
              <a:rPr lang="pl-PL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). Takie skrawki nakłada się w precyzyjny sposób na siatki miedziane o średnicy 3 mm, które są odpowiednikiem szkiełka podstawowego w mikroskopii świetlnej. Następnie siatki z preparatami przygotowuje się do oglądania w TEM poprzez utrwalenie </a:t>
            </a:r>
            <a:r>
              <a:rPr lang="pl-PL" sz="1200" b="1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octanem uranylu i cytrynianem ołowiu</a:t>
            </a:r>
            <a:r>
              <a:rPr lang="pl-PL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Ten pierwszy </a:t>
            </a:r>
            <a:r>
              <a:rPr lang="pl-PL" sz="1200" b="1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kontrastuje białka i kwasy nukleinowe, ten drugi – lipidy i wielocukry.</a:t>
            </a:r>
            <a:r>
              <a:rPr lang="pl-PL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Etap przygotowania preparatów jest długi i wymaga dokładności oraz staranności wykonania.</a:t>
            </a:r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079894-31FB-46A0-AD39-6A878FCB4066}" type="slidenum">
              <a:rPr lang="pl-PL" smtClean="0"/>
              <a:pPr/>
              <a:t>48</a:t>
            </a:fld>
            <a:endParaRPr lang="pl-PL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079894-31FB-46A0-AD39-6A878FCB4066}" type="slidenum">
              <a:rPr lang="pl-PL" smtClean="0"/>
              <a:pPr/>
              <a:t>49</a:t>
            </a:fld>
            <a:endParaRPr lang="pl-PL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charset="0"/>
              <a:buChar char="•"/>
            </a:pPr>
            <a:r>
              <a:rPr lang="pl-PL" baseline="0" dirty="0" smtClean="0"/>
              <a:t> Pobieranie fragmentów tkanki z organizmów żywych (np. do oceny histologicznej tkanek zmienionych chorobowo) lub martwych. </a:t>
            </a:r>
          </a:p>
          <a:p>
            <a:pPr>
              <a:buFont typeface="Arial" charset="0"/>
              <a:buChar char="•"/>
            </a:pPr>
            <a:r>
              <a:rPr lang="pl-PL" baseline="0" dirty="0" smtClean="0"/>
              <a:t> Docięcie fragmentów tkanki – lepsze warunki do pełnego wysycenia tkanki utrwalaczem.</a:t>
            </a:r>
          </a:p>
          <a:p>
            <a:pPr>
              <a:buFont typeface="Arial" charset="0"/>
              <a:buChar char="•"/>
            </a:pPr>
            <a:r>
              <a:rPr lang="pl-PL" baseline="0" dirty="0" smtClean="0"/>
              <a:t> Utrwalanie – zapobiega autolizie komórek, utrwalacz tworzy wiązania kowalencyjne i stabilizuje wiązania białko/</a:t>
            </a:r>
            <a:r>
              <a:rPr lang="pl-PL" baseline="0" dirty="0" err="1" smtClean="0"/>
              <a:t>białko</a:t>
            </a:r>
            <a:r>
              <a:rPr lang="pl-PL" baseline="0" dirty="0" smtClean="0"/>
              <a:t>, </a:t>
            </a:r>
            <a:r>
              <a:rPr lang="pl-PL" baseline="0" dirty="0" err="1" smtClean="0"/>
              <a:t>białko</a:t>
            </a:r>
            <a:r>
              <a:rPr lang="pl-PL" baseline="0" dirty="0" smtClean="0"/>
              <a:t>/lipidy, DNA/</a:t>
            </a:r>
            <a:r>
              <a:rPr lang="pl-PL" baseline="0" dirty="0" err="1" smtClean="0"/>
              <a:t>DNA</a:t>
            </a:r>
            <a:r>
              <a:rPr lang="pl-PL" baseline="0" dirty="0" smtClean="0"/>
              <a:t>, dzięki czemu struktury komórkowe nie przemieszczają się, a tkanka zachowuję budowę zbliżoną do tej jaką, miała w momencie pobrania.</a:t>
            </a:r>
          </a:p>
          <a:p>
            <a:pPr>
              <a:buFont typeface="Arial" charset="0"/>
              <a:buChar char="•"/>
            </a:pPr>
            <a:r>
              <a:rPr lang="pl-PL" baseline="0" dirty="0" smtClean="0"/>
              <a:t> Odwadnianie w alkoholach o wzrastających stężeniach  poprzedza zatapianie w parafinie lub </a:t>
            </a:r>
            <a:r>
              <a:rPr lang="pl-PL" baseline="0" dirty="0" err="1" smtClean="0"/>
              <a:t>paraplaście</a:t>
            </a:r>
            <a:r>
              <a:rPr lang="pl-PL" baseline="0" dirty="0" smtClean="0"/>
              <a:t>, które nie rozpuszczają się w wodzie</a:t>
            </a:r>
          </a:p>
          <a:p>
            <a:pPr>
              <a:buFont typeface="Arial" charset="0"/>
              <a:buChar char="•"/>
            </a:pPr>
            <a:r>
              <a:rPr lang="pl-PL" baseline="0" dirty="0" smtClean="0"/>
              <a:t> Zatapianie w parafinie nadaje tkance sztywność umożliwiającą przygotowanie cienkich skrawków.</a:t>
            </a:r>
          </a:p>
          <a:p>
            <a:pPr>
              <a:buFont typeface="Arial" charset="0"/>
              <a:buChar char="•"/>
            </a:pPr>
            <a:r>
              <a:rPr lang="pl-PL" baseline="0" dirty="0" smtClean="0"/>
              <a:t> Krojenie bloczka parafinowego na mikrotomie z nożem stalowym w celu przygotowania skrawków o grubości 5-8 µm.</a:t>
            </a:r>
          </a:p>
          <a:p>
            <a:pPr>
              <a:buFont typeface="Arial" charset="0"/>
              <a:buChar char="•"/>
            </a:pPr>
            <a:r>
              <a:rPr lang="pl-PL" baseline="0" dirty="0" smtClean="0"/>
              <a:t> Odparafinowanie w ksylemie pozwala na usunięcie parafiny przy pomocy rozpuszczalnika organicznego.</a:t>
            </a:r>
          </a:p>
          <a:p>
            <a:pPr>
              <a:buFont typeface="Arial" charset="0"/>
              <a:buChar char="•"/>
            </a:pPr>
            <a:r>
              <a:rPr lang="pl-PL" baseline="0" dirty="0" smtClean="0"/>
              <a:t> Nawodnienie w alkoholach o malejącym stężeniu wysyca tkankę wodą i przygotowuje ją do barwienia w odczynnikach zawierających wodę.</a:t>
            </a:r>
          </a:p>
          <a:p>
            <a:pPr>
              <a:buFont typeface="Arial" charset="0"/>
              <a:buChar char="•"/>
            </a:pPr>
            <a:r>
              <a:rPr lang="pl-PL" baseline="0" dirty="0" smtClean="0"/>
              <a:t> Barwienie </a:t>
            </a:r>
            <a:r>
              <a:rPr lang="pl-PL" dirty="0" smtClean="0"/>
              <a:t>pozwala na ukazanie tak ogólnej budowy komórkowej badanego obiektu, jak i określonych elementów biostruktury. </a:t>
            </a:r>
            <a:endParaRPr lang="pl-PL" baseline="0" dirty="0" smtClean="0"/>
          </a:p>
          <a:p>
            <a:pPr>
              <a:buFont typeface="Arial" charset="0"/>
              <a:buChar char="•"/>
            </a:pPr>
            <a:r>
              <a:rPr lang="pl-PL" baseline="0" dirty="0" smtClean="0"/>
              <a:t> Ponowne odwodnienie zabezpiecza tkankę przed rozkładem (stężony alkohol uniemożliwia rozwój bakterii i tworzy warunki do jej dłuższego przechowywania).</a:t>
            </a:r>
          </a:p>
          <a:p>
            <a:pPr>
              <a:buFont typeface="Arial" charset="0"/>
              <a:buChar char="•"/>
            </a:pPr>
            <a:r>
              <a:rPr lang="pl-PL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Zabezpieczenie preparatu balsamem kanadyjskim, wykorzystywanym do klejenia i utrwalania preparatów biologicznych.  Balsam</a:t>
            </a:r>
            <a:r>
              <a:rPr lang="pl-PL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kanadyjski to </a:t>
            </a:r>
            <a:r>
              <a:rPr lang="pl-PL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ekstrakt z żywicy jodły balsamicznej charakteryzujący się współczynnikiem załamania światła podobnym jak szkło optyczne.</a:t>
            </a:r>
            <a:endParaRPr lang="pl-PL" baseline="0" dirty="0" smtClean="0"/>
          </a:p>
          <a:p>
            <a:pPr>
              <a:buFont typeface="Arial" charset="0"/>
              <a:buChar char="•"/>
            </a:pPr>
            <a:endParaRPr lang="pl-PL" baseline="0" dirty="0" smtClean="0"/>
          </a:p>
          <a:p>
            <a:pPr>
              <a:buFont typeface="Arial" charset="0"/>
              <a:buChar char="•"/>
            </a:pPr>
            <a:endParaRPr lang="pl-PL" baseline="0" dirty="0" smtClean="0"/>
          </a:p>
          <a:p>
            <a:pPr>
              <a:buFont typeface="Arial" charset="0"/>
              <a:buChar char="•"/>
            </a:pP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079894-31FB-46A0-AD39-6A878FCB4066}" type="slidenum">
              <a:rPr lang="pl-PL" smtClean="0"/>
              <a:pPr/>
              <a:t>5</a:t>
            </a:fld>
            <a:endParaRPr lang="pl-PL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079894-31FB-46A0-AD39-6A878FCB4066}" type="slidenum">
              <a:rPr lang="pl-PL" smtClean="0"/>
              <a:pPr/>
              <a:t>50</a:t>
            </a:fld>
            <a:endParaRPr lang="pl-PL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079894-31FB-46A0-AD39-6A878FCB4066}" type="slidenum">
              <a:rPr lang="pl-PL" smtClean="0"/>
              <a:pPr/>
              <a:t>51</a:t>
            </a:fld>
            <a:endParaRPr lang="pl-PL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l-PL" b="1" dirty="0" smtClean="0"/>
              <a:t>Endocytoza</a:t>
            </a:r>
            <a:r>
              <a:rPr lang="pl-PL" dirty="0" smtClean="0"/>
              <a:t> – szczególny</a:t>
            </a:r>
            <a:r>
              <a:rPr lang="pl-PL" baseline="0" dirty="0" smtClean="0"/>
              <a:t> rodzaj transportu substancji ze środowiska zewnętrznego komórki, który polega na tym, ze pobierana substancja nie przechodzi przez błonę komórkową, lecz przemieszcza się razem z fragmentem tej błony w postaci pęcherzyka.</a:t>
            </a:r>
          </a:p>
          <a:p>
            <a:r>
              <a:rPr lang="pl-PL" b="1" baseline="0" dirty="0" smtClean="0"/>
              <a:t>Pinocytoza</a:t>
            </a:r>
            <a:r>
              <a:rPr lang="pl-PL" baseline="0" dirty="0" smtClean="0"/>
              <a:t> – endocytoza substancji płynnych.</a:t>
            </a:r>
          </a:p>
          <a:p>
            <a:r>
              <a:rPr lang="pl-PL" b="1" baseline="0" dirty="0" smtClean="0"/>
              <a:t>Fagocytoza</a:t>
            </a:r>
            <a:r>
              <a:rPr lang="pl-PL" baseline="0" dirty="0" smtClean="0"/>
              <a:t> – endocytoza ciał stałych.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079894-31FB-46A0-AD39-6A878FCB4066}" type="slidenum">
              <a:rPr lang="pl-PL" smtClean="0"/>
              <a:pPr/>
              <a:t>52</a:t>
            </a:fld>
            <a:endParaRPr lang="pl-PL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079894-31FB-46A0-AD39-6A878FCB4066}" type="slidenum">
              <a:rPr lang="pl-PL" smtClean="0"/>
              <a:pPr/>
              <a:t>53</a:t>
            </a:fld>
            <a:endParaRPr lang="pl-PL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079894-31FB-46A0-AD39-6A878FCB4066}" type="slidenum">
              <a:rPr lang="pl-PL" smtClean="0"/>
              <a:pPr/>
              <a:t>54</a:t>
            </a:fld>
            <a:endParaRPr lang="pl-PL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079894-31FB-46A0-AD39-6A878FCB4066}" type="slidenum">
              <a:rPr lang="pl-PL" smtClean="0"/>
              <a:pPr/>
              <a:t>55</a:t>
            </a:fld>
            <a:endParaRPr lang="pl-PL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l-PL" sz="1200" b="1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Komórki </a:t>
            </a:r>
            <a:r>
              <a:rPr lang="pl-PL" sz="1200" b="1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Panetha</a:t>
            </a:r>
            <a:r>
              <a:rPr lang="pl-PL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- </a:t>
            </a:r>
            <a:r>
              <a:rPr lang="pl-PL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3" tooltip="Komórka"/>
              </a:rPr>
              <a:t>komórki</a:t>
            </a:r>
            <a:r>
              <a:rPr lang="pl-PL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zlokalizowane w dolnych częściach krypt jelitowych.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079894-31FB-46A0-AD39-6A878FCB4066}" type="slidenum">
              <a:rPr lang="pl-PL" smtClean="0"/>
              <a:pPr/>
              <a:t>56</a:t>
            </a:fld>
            <a:endParaRPr lang="pl-PL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079894-31FB-46A0-AD39-6A878FCB4066}" type="slidenum">
              <a:rPr lang="pl-PL" smtClean="0"/>
              <a:pPr/>
              <a:t>57</a:t>
            </a:fld>
            <a:endParaRPr lang="pl-PL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079894-31FB-46A0-AD39-6A878FCB4066}" type="slidenum">
              <a:rPr lang="pl-PL" smtClean="0"/>
              <a:pPr/>
              <a:t>58</a:t>
            </a:fld>
            <a:endParaRPr lang="pl-PL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079894-31FB-46A0-AD39-6A878FCB4066}" type="slidenum">
              <a:rPr lang="pl-PL" smtClean="0"/>
              <a:pPr/>
              <a:t>59</a:t>
            </a:fld>
            <a:endParaRPr lang="pl-PL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079894-31FB-46A0-AD39-6A878FCB4066}" type="slidenum">
              <a:rPr lang="pl-PL" smtClean="0"/>
              <a:pPr/>
              <a:t>6</a:t>
            </a:fld>
            <a:endParaRPr lang="pl-PL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079894-31FB-46A0-AD39-6A878FCB4066}" type="slidenum">
              <a:rPr lang="pl-PL" smtClean="0"/>
              <a:pPr/>
              <a:t>60</a:t>
            </a:fld>
            <a:endParaRPr lang="pl-PL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079894-31FB-46A0-AD39-6A878FCB4066}" type="slidenum">
              <a:rPr lang="pl-PL" smtClean="0"/>
              <a:pPr/>
              <a:t>61</a:t>
            </a:fld>
            <a:endParaRPr lang="pl-PL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079894-31FB-46A0-AD39-6A878FCB4066}" type="slidenum">
              <a:rPr lang="pl-PL" smtClean="0"/>
              <a:pPr/>
              <a:t>62</a:t>
            </a:fld>
            <a:endParaRPr lang="pl-PL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079894-31FB-46A0-AD39-6A878FCB4066}" type="slidenum">
              <a:rPr lang="pl-PL" smtClean="0"/>
              <a:pPr/>
              <a:t>63</a:t>
            </a:fld>
            <a:endParaRPr lang="pl-PL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079894-31FB-46A0-AD39-6A878FCB4066}" type="slidenum">
              <a:rPr lang="pl-PL" smtClean="0"/>
              <a:pPr/>
              <a:t>64</a:t>
            </a:fld>
            <a:endParaRPr lang="pl-PL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079894-31FB-46A0-AD39-6A878FCB4066}" type="slidenum">
              <a:rPr lang="pl-PL" smtClean="0"/>
              <a:pPr/>
              <a:t>65</a:t>
            </a:fld>
            <a:endParaRPr lang="pl-PL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079894-31FB-46A0-AD39-6A878FCB4066}" type="slidenum">
              <a:rPr lang="pl-PL" smtClean="0"/>
              <a:pPr/>
              <a:t>66</a:t>
            </a:fld>
            <a:endParaRPr lang="pl-PL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079894-31FB-46A0-AD39-6A878FCB4066}" type="slidenum">
              <a:rPr lang="pl-PL" smtClean="0"/>
              <a:pPr/>
              <a:t>67</a:t>
            </a:fld>
            <a:endParaRPr lang="pl-PL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079894-31FB-46A0-AD39-6A878FCB4066}" type="slidenum">
              <a:rPr lang="pl-PL" smtClean="0"/>
              <a:pPr/>
              <a:t>68</a:t>
            </a:fld>
            <a:endParaRPr lang="pl-PL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079894-31FB-46A0-AD39-6A878FCB4066}" type="slidenum">
              <a:rPr lang="pl-PL" smtClean="0"/>
              <a:pPr/>
              <a:t>69</a:t>
            </a:fld>
            <a:endParaRPr lang="pl-PL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l-PL" sz="1200" b="1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Ściana</a:t>
            </a:r>
            <a:r>
              <a:rPr lang="pl-PL" sz="1200" b="1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jelita: błona śluzowa, błona podśluzowa, błona mięśniowa i błona surowicza.</a:t>
            </a:r>
            <a:endParaRPr lang="pl-PL" sz="1200" b="1" i="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pl-PL" sz="1200" b="1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Kosmki jelitowe</a:t>
            </a:r>
            <a:r>
              <a:rPr lang="pl-PL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  <a:r>
              <a:rPr lang="pl-PL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stanowią </a:t>
            </a:r>
            <a:r>
              <a:rPr lang="pl-PL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wpuklenia błony śluzowej jelita mające na celu zwiększenie powierzchni chłonnej (około 8-krotnie). Kosmki jelitowe są zbudowane z tkanki nabłonkowej (nabłonek jednowarstwowy walcowaty), który wytwarza mikrokosmkami,</a:t>
            </a:r>
            <a:r>
              <a:rPr lang="pl-PL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widoczne pod mikroskopem świetlnym jako rąbek szczoteczkowy.</a:t>
            </a:r>
            <a:endParaRPr lang="pl-PL" sz="1200" b="0" i="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pl-PL" sz="1200" b="1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Mikrokosmki</a:t>
            </a:r>
            <a:r>
              <a:rPr lang="pl-PL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to mikroskopijne, palczaste wypustki cytoplazmatyczne na powierzchni błony komórkowej komórki nabłonkowej, zwiększające zdolność wchłaniania substancji odżywczych. 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079894-31FB-46A0-AD39-6A878FCB4066}" type="slidenum">
              <a:rPr lang="pl-PL" smtClean="0"/>
              <a:pPr/>
              <a:t>7</a:t>
            </a:fld>
            <a:endParaRPr lang="pl-PL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079894-31FB-46A0-AD39-6A878FCB4066}" type="slidenum">
              <a:rPr lang="pl-PL" smtClean="0"/>
              <a:pPr/>
              <a:t>70</a:t>
            </a:fld>
            <a:endParaRPr lang="pl-PL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079894-31FB-46A0-AD39-6A878FCB4066}" type="slidenum">
              <a:rPr lang="pl-PL" smtClean="0"/>
              <a:pPr/>
              <a:t>71</a:t>
            </a:fld>
            <a:endParaRPr lang="pl-PL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079894-31FB-46A0-AD39-6A878FCB4066}" type="slidenum">
              <a:rPr lang="pl-PL" smtClean="0"/>
              <a:pPr/>
              <a:t>72</a:t>
            </a:fld>
            <a:endParaRPr lang="pl-PL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079894-31FB-46A0-AD39-6A878FCB4066}" type="slidenum">
              <a:rPr lang="pl-PL" smtClean="0"/>
              <a:pPr/>
              <a:t>73</a:t>
            </a:fld>
            <a:endParaRPr lang="pl-PL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079894-31FB-46A0-AD39-6A878FCB4066}" type="slidenum">
              <a:rPr lang="pl-PL" smtClean="0"/>
              <a:pPr/>
              <a:t>74</a:t>
            </a:fld>
            <a:endParaRPr lang="pl-PL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079894-31FB-46A0-AD39-6A878FCB4066}" type="slidenum">
              <a:rPr lang="pl-PL" smtClean="0"/>
              <a:pPr/>
              <a:t>75</a:t>
            </a:fld>
            <a:endParaRPr lang="pl-PL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079894-31FB-46A0-AD39-6A878FCB4066}" type="slidenum">
              <a:rPr lang="pl-PL" smtClean="0"/>
              <a:pPr/>
              <a:t>76</a:t>
            </a:fld>
            <a:endParaRPr lang="pl-PL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079894-31FB-46A0-AD39-6A878FCB4066}" type="slidenum">
              <a:rPr lang="pl-PL" smtClean="0"/>
              <a:pPr/>
              <a:t>77</a:t>
            </a:fld>
            <a:endParaRPr lang="pl-PL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079894-31FB-46A0-AD39-6A878FCB4066}" type="slidenum">
              <a:rPr lang="pl-PL" smtClean="0"/>
              <a:pPr/>
              <a:t>78</a:t>
            </a:fld>
            <a:endParaRPr lang="pl-PL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079894-31FB-46A0-AD39-6A878FCB4066}" type="slidenum">
              <a:rPr lang="pl-PL" smtClean="0"/>
              <a:pPr/>
              <a:t>79</a:t>
            </a:fld>
            <a:endParaRPr lang="pl-PL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l-PL" sz="1200" b="1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 skład nabłonka kosmków</a:t>
            </a:r>
            <a:r>
              <a:rPr lang="pl-PL" sz="1200" b="1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wchodzą: komórki absorpcyjne, </a:t>
            </a:r>
            <a:r>
              <a:rPr lang="pl-PL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czyli</a:t>
            </a:r>
            <a:r>
              <a:rPr lang="pl-PL" sz="1200" b="1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l-PL" sz="1200" b="1" i="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enterocyty</a:t>
            </a:r>
            <a:r>
              <a:rPr lang="pl-PL" sz="1200" b="1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l-PL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(są najliczniejsze), </a:t>
            </a:r>
            <a:r>
              <a:rPr lang="pl-PL" sz="1200" b="1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komórki kubkowe </a:t>
            </a:r>
            <a:r>
              <a:rPr lang="pl-PL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czyli </a:t>
            </a:r>
            <a:r>
              <a:rPr lang="pl-PL" sz="1200" b="1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śluzowe</a:t>
            </a:r>
            <a:r>
              <a:rPr lang="pl-PL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pl-PL" sz="1200" b="1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komórki </a:t>
            </a:r>
            <a:r>
              <a:rPr lang="pl-PL" sz="1200" b="1" i="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endokrynowe</a:t>
            </a:r>
            <a:r>
              <a:rPr lang="pl-PL" sz="1200" b="1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r>
              <a:rPr lang="pl-PL" sz="1200" b="1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</a:p>
          <a:p>
            <a:r>
              <a:rPr lang="pl-PL" sz="1200" b="1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Enterocyty</a:t>
            </a:r>
            <a:r>
              <a:rPr lang="pl-PL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- są to komórki podłużne, pokryte od strony światła jelita rąbkiem szczoteczkowym.</a:t>
            </a:r>
            <a:r>
              <a:rPr lang="pl-PL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Jąd</a:t>
            </a:r>
            <a:r>
              <a:rPr lang="pl-PL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 komórkowe  są umieszczone w podstawnej części komórki. Poszczególne </a:t>
            </a:r>
            <a:r>
              <a:rPr lang="pl-PL" sz="1200" b="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enterocyty</a:t>
            </a:r>
            <a:r>
              <a:rPr lang="pl-PL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ściśle do siebie przylegają wytwarzając jednolitą</a:t>
            </a:r>
            <a:r>
              <a:rPr lang="pl-PL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błonę nabłonkową. Dlatego też transport substancji między światłem jelita a krwią i limfą może odbywać się tylko poprzez cytoplazmę tych komórek. </a:t>
            </a:r>
            <a:r>
              <a:rPr lang="pl-PL" sz="1200" b="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Enterocyty</a:t>
            </a:r>
            <a:r>
              <a:rPr lang="pl-PL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za pomocą rąbka szczoteczkowego pobierają substancje ze światła jelita i oddają do naczyń krwionośnych</a:t>
            </a:r>
            <a:r>
              <a:rPr lang="pl-PL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oraz limfatycznych,</a:t>
            </a:r>
            <a:r>
              <a:rPr lang="pl-PL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l-PL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które znajdują się pod nabłonkiem.  Naczynia</a:t>
            </a:r>
            <a:r>
              <a:rPr lang="pl-PL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limfatyczne </a:t>
            </a:r>
            <a:r>
              <a:rPr lang="pl-PL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transportują  kwasy tłuszczowe, a naczynia krwionośne</a:t>
            </a:r>
            <a:r>
              <a:rPr lang="pl-PL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przenoszą</a:t>
            </a:r>
            <a:r>
              <a:rPr lang="pl-PL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aminokwasy, niewielkie peptydy i cukry.</a:t>
            </a:r>
          </a:p>
          <a:p>
            <a:endParaRPr lang="pl-PL" sz="1200" b="0" i="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079894-31FB-46A0-AD39-6A878FCB4066}" type="slidenum">
              <a:rPr lang="pl-PL" smtClean="0"/>
              <a:pPr/>
              <a:t>8</a:t>
            </a:fld>
            <a:endParaRPr lang="pl-PL"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079894-31FB-46A0-AD39-6A878FCB4066}" type="slidenum">
              <a:rPr lang="pl-PL" smtClean="0"/>
              <a:pPr/>
              <a:t>80</a:t>
            </a:fld>
            <a:endParaRPr lang="pl-PL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l-PL" sz="1200" b="1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Komórki kubkowe</a:t>
            </a:r>
            <a:r>
              <a:rPr lang="pl-PL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– to jednokomórkowe gruczoły syntetyzujące i wydzielające śluz.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079894-31FB-46A0-AD39-6A878FCB4066}" type="slidenum">
              <a:rPr lang="pl-PL" smtClean="0"/>
              <a:pPr/>
              <a:t>9</a:t>
            </a:fld>
            <a:endParaRPr lang="pl-P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0DD21-1ABA-43DB-A8C2-578A9F52366A}" type="datetime1">
              <a:rPr lang="pl-PL" smtClean="0"/>
              <a:pPr/>
              <a:t>2019-05-29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B604F-D9EC-49A4-86B9-CD559C89E3FE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19D68-14C7-4413-AD41-B78F38FC598E}" type="datetime1">
              <a:rPr lang="pl-PL" smtClean="0"/>
              <a:pPr/>
              <a:t>2019-05-29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B604F-D9EC-49A4-86B9-CD559C89E3FE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1E422-6EFB-462E-9611-832B466EA6E4}" type="datetime1">
              <a:rPr lang="pl-PL" smtClean="0"/>
              <a:pPr/>
              <a:t>2019-05-29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B604F-D9EC-49A4-86B9-CD559C89E3FE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DF662-9352-453D-AC1B-6007EE8DFEA9}" type="datetime1">
              <a:rPr lang="pl-PL" smtClean="0"/>
              <a:pPr/>
              <a:t>2019-05-29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B604F-D9EC-49A4-86B9-CD559C89E3FE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C8DBB-8A25-4631-AE31-B693CE95039C}" type="datetime1">
              <a:rPr lang="pl-PL" smtClean="0"/>
              <a:pPr/>
              <a:t>2019-05-29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B604F-D9EC-49A4-86B9-CD559C89E3FE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94253-6CD7-4016-9687-17B569966FAB}" type="datetime1">
              <a:rPr lang="pl-PL" smtClean="0"/>
              <a:pPr/>
              <a:t>2019-05-29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B604F-D9EC-49A4-86B9-CD559C89E3FE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92877-BA0B-408E-95F2-8D1354DDFA3A}" type="datetime1">
              <a:rPr lang="pl-PL" smtClean="0"/>
              <a:pPr/>
              <a:t>2019-05-29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B604F-D9EC-49A4-86B9-CD559C89E3FE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963F9-3AB6-4ABD-A257-AD61CC327766}" type="datetime1">
              <a:rPr lang="pl-PL" smtClean="0"/>
              <a:pPr/>
              <a:t>2019-05-29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B604F-D9EC-49A4-86B9-CD559C89E3FE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24F83-1759-4932-8608-27B4387BDD0A}" type="datetime1">
              <a:rPr lang="pl-PL" smtClean="0"/>
              <a:pPr/>
              <a:t>2019-05-29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B604F-D9EC-49A4-86B9-CD559C89E3FE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85FD6-9BE4-418B-9BE4-241739439411}" type="datetime1">
              <a:rPr lang="pl-PL" smtClean="0"/>
              <a:pPr/>
              <a:t>2019-05-29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B604F-D9EC-49A4-86B9-CD559C89E3FE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C77D0-1E95-49ED-967A-39FE5A1013AB}" type="datetime1">
              <a:rPr lang="pl-PL" smtClean="0"/>
              <a:pPr/>
              <a:t>2019-05-29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B604F-D9EC-49A4-86B9-CD559C89E3FE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4B21F5-F8C1-4120-BDA1-0092C9FBD47F}" type="datetime1">
              <a:rPr lang="pl-PL" smtClean="0"/>
              <a:pPr/>
              <a:t>2019-05-29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8B604F-D9EC-49A4-86B9-CD559C89E3FE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renatar@amu.edu.pl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eg"/><Relationship Id="rId4" Type="http://schemas.openxmlformats.org/officeDocument/2006/relationships/hyperlink" Target="mailto:jarekgzyl@yahoo.com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pl/search?q=podw%C3%B3j+wielki+nazwa+naukowa&amp;stick=H4sIAAAAAAAAAOPgE-LUz9U3MDOssjTRMs5OttJPyszPyU-v1M8vSk_MyyzOjU_OSSwuzkzLTE4syczPsypOzkzNKwHxFfISc1MBCxisn0IAAAA&amp;sa=X&amp;ved=0ahUKEwjDyu2X6LHZAhUFCuwKHdeaADoQ6BMItgEoADAU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5" Type="http://schemas.openxmlformats.org/officeDocument/2006/relationships/package" Target="../embeddings/Dokument_programu_Microsoft_Office_Word2.docx"/><Relationship Id="rId4" Type="http://schemas.openxmlformats.org/officeDocument/2006/relationships/package" Target="../embeddings/Dokument_programu_Microsoft_Office_Word1.docx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pl/search?q=prosionek+szorstki+nazwa+naukowa&amp;stick=H4sIAAAAAAAAAOPgE-LUz9U3sKgszsrRMs5OttJPyszPyU-v1M8vSk_MyyzOjU_OSSwuzkzLTE4syczPsypOzkzNKwHxFfISc1MBn23u0UIAAAA&amp;sa=X&amp;ved=0ahUKEwiM1oeA6LHZAhUD2KQKHYkmCzQQ6BMIyAEoADAW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pl/search?q=%C5%9Blimak+winniczek+nazwa+naukowa&amp;stick=H4sIAAAAAAAAAOPgE-LSz9U3MCowN8mt0jLOTrbST8rMz8lPr9TPL0pPzMsszo1PzkksLs5My0xOLMnMz7MqTs5MzSsB8RXyEnNTAfSfAh1DAAAA&amp;sa=X&amp;ved=0ahUKEwjX7d7J57HZAhXMAewKHX_-Dp0Q6BMIuwEoADAU" TargetMode="Externa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gif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ww.google.pl/search?q=aksolotl+meksyka%C5%84ski+nazwa+naukowa&amp;stick=H4sIAAAAAAAAAOPgE-LUz9U3MMwyqyjSMs5OttJPyszPyU-v1M8vSk_MyyzOjU_OSSwuzkzLTE4syczPsypOzkzNKwHxFfISc1MBMozloEIAAAA&amp;sa=X&amp;ved=0ahUKEwj_2LKt6LHZAhVRy6QKHZ9vCdcQ6BMI1AEoADAS" TargetMode="Externa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gif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4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4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gif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gif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-36512" y="44624"/>
            <a:ext cx="9144000" cy="1470025"/>
          </a:xfrm>
        </p:spPr>
        <p:txBody>
          <a:bodyPr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pl-PL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pl-PL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pl-PL" sz="49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Biologia komórki</a:t>
            </a:r>
            <a:r>
              <a:rPr lang="pl-PL" sz="49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pl-PL" sz="49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endParaRPr lang="pl-PL" sz="49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323528" y="4725144"/>
            <a:ext cx="8820472" cy="1440160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pl-PL" sz="2200" dirty="0" smtClean="0">
                <a:solidFill>
                  <a:schemeClr val="tx1"/>
                </a:solidFill>
              </a:rPr>
              <a:t>dr hab. Renata Rucińska-Sobkowiak </a:t>
            </a:r>
            <a:r>
              <a:rPr lang="pl-PL" sz="2200" dirty="0" smtClean="0">
                <a:solidFill>
                  <a:schemeClr val="tx1"/>
                </a:solidFill>
              </a:rPr>
              <a:t>pokój 2.143  </a:t>
            </a:r>
            <a:r>
              <a:rPr lang="pl-PL" sz="2200" dirty="0" err="1" smtClean="0">
                <a:solidFill>
                  <a:schemeClr val="tx1"/>
                </a:solidFill>
                <a:hlinkClick r:id="rId3"/>
              </a:rPr>
              <a:t>renatar@amu.edu.pl</a:t>
            </a:r>
            <a:endParaRPr lang="pl-PL" sz="2200" dirty="0" smtClean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</a:pPr>
            <a:endParaRPr lang="pl-PL" sz="2200" dirty="0" smtClean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</a:pPr>
            <a:r>
              <a:rPr lang="pl-PL" sz="2200" dirty="0" smtClean="0">
                <a:solidFill>
                  <a:schemeClr val="tx1"/>
                </a:solidFill>
              </a:rPr>
              <a:t>dr </a:t>
            </a:r>
            <a:r>
              <a:rPr lang="pl-PL" sz="2200" dirty="0" smtClean="0">
                <a:solidFill>
                  <a:schemeClr val="tx1"/>
                </a:solidFill>
              </a:rPr>
              <a:t>hab. </a:t>
            </a:r>
            <a:r>
              <a:rPr lang="pl-PL" sz="2200" dirty="0" smtClean="0">
                <a:solidFill>
                  <a:schemeClr val="tx1"/>
                </a:solidFill>
              </a:rPr>
              <a:t>Jarosław Gzyl </a:t>
            </a:r>
            <a:r>
              <a:rPr lang="pl-PL" sz="2200" dirty="0" smtClean="0">
                <a:solidFill>
                  <a:schemeClr val="tx1"/>
                </a:solidFill>
              </a:rPr>
              <a:t>pokój </a:t>
            </a:r>
            <a:r>
              <a:rPr lang="pl-PL" sz="2200" dirty="0" smtClean="0">
                <a:solidFill>
                  <a:schemeClr val="tx1"/>
                </a:solidFill>
              </a:rPr>
              <a:t>2.143 </a:t>
            </a:r>
            <a:r>
              <a:rPr lang="pl-PL" sz="2200" dirty="0" err="1" smtClean="0">
                <a:solidFill>
                  <a:schemeClr val="tx1"/>
                </a:solidFill>
                <a:hlinkClick r:id="rId4"/>
              </a:rPr>
              <a:t>jarekgzyl@yahoo.com</a:t>
            </a:r>
            <a:endParaRPr lang="pl-PL" sz="2200" dirty="0" smtClean="0">
              <a:solidFill>
                <a:schemeClr val="tx1"/>
              </a:solidFill>
            </a:endParaRPr>
          </a:p>
          <a:p>
            <a:endParaRPr lang="pl-PL" sz="2000" dirty="0" smtClean="0">
              <a:solidFill>
                <a:schemeClr val="tx1"/>
              </a:solidFill>
            </a:endParaRPr>
          </a:p>
          <a:p>
            <a:endParaRPr lang="pl-PL" sz="2200" dirty="0" smtClean="0">
              <a:solidFill>
                <a:schemeClr val="tx1"/>
              </a:solidFill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B604F-D9EC-49A4-86B9-CD559C89E3FE}" type="slidenum">
              <a:rPr lang="pl-PL" smtClean="0"/>
              <a:pPr/>
              <a:t>1</a:t>
            </a:fld>
            <a:endParaRPr lang="pl-PL"/>
          </a:p>
        </p:txBody>
      </p:sp>
      <p:pic>
        <p:nvPicPr>
          <p:cNvPr id="5" name="Obraz 4" descr="Komórki różne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843808" y="1531241"/>
            <a:ext cx="3429001" cy="26178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 descr="korekta k_kubkowe40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5949280"/>
            <a:ext cx="9144000" cy="908720"/>
          </a:xfrm>
          <a:gradFill flip="none" rotWithShape="1">
            <a:gsLst>
              <a:gs pos="10000">
                <a:srgbClr val="FFEFD1">
                  <a:alpha val="23000"/>
                </a:srgbClr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  <a:tileRect/>
          </a:gradFill>
        </p:spPr>
        <p:txBody>
          <a:bodyPr>
            <a:noAutofit/>
          </a:bodyPr>
          <a:lstStyle/>
          <a:p>
            <a:r>
              <a:rPr lang="pl-PL" sz="2800" dirty="0" smtClean="0"/>
              <a:t>2. Jelito cienkie dwunastnica - komórki śluzowe (kubkowe)</a:t>
            </a:r>
            <a:endParaRPr lang="pl-PL" sz="2800" dirty="0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>
          <a:xfrm>
            <a:off x="6553200" y="6520259"/>
            <a:ext cx="2133600" cy="365125"/>
          </a:xfrm>
        </p:spPr>
        <p:txBody>
          <a:bodyPr/>
          <a:lstStyle/>
          <a:p>
            <a:fld id="{F48B604F-D9EC-49A4-86B9-CD559C89E3FE}" type="slidenum">
              <a:rPr lang="pl-PL" smtClean="0"/>
              <a:pPr/>
              <a:t>10</a:t>
            </a:fld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korekta miesienszkieletowy10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ytuł 1"/>
          <p:cNvSpPr txBox="1">
            <a:spLocks/>
          </p:cNvSpPr>
          <p:nvPr/>
        </p:nvSpPr>
        <p:spPr>
          <a:xfrm>
            <a:off x="0" y="5949280"/>
            <a:ext cx="9144000" cy="908720"/>
          </a:xfrm>
          <a:prstGeom prst="rect">
            <a:avLst/>
          </a:prstGeom>
          <a:gradFill flip="none" rotWithShape="1">
            <a:gsLst>
              <a:gs pos="10000">
                <a:srgbClr val="FFEFD1">
                  <a:alpha val="23000"/>
                </a:srgbClr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  <a:tileRect/>
          </a:gradFill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</a:pPr>
            <a:r>
              <a:rPr lang="pl-PL" sz="2800" dirty="0"/>
              <a:t>3</a:t>
            </a:r>
            <a:r>
              <a:rPr lang="pl-PL" sz="2800" dirty="0" smtClean="0"/>
              <a:t>. </a:t>
            </a:r>
            <a:r>
              <a:rPr lang="pl-PL" sz="2800" dirty="0"/>
              <a:t>Mięsień poprzecznie prążkowany</a:t>
            </a:r>
            <a:endParaRPr kumimoji="0" lang="pl-PL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B604F-D9EC-49A4-86B9-CD559C89E3FE}" type="slidenum">
              <a:rPr lang="pl-PL" smtClean="0"/>
              <a:pPr/>
              <a:t>11</a:t>
            </a:fld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korekta miesienszkieletowy40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ytuł 1"/>
          <p:cNvSpPr txBox="1">
            <a:spLocks/>
          </p:cNvSpPr>
          <p:nvPr/>
        </p:nvSpPr>
        <p:spPr>
          <a:xfrm>
            <a:off x="0" y="5949280"/>
            <a:ext cx="9144000" cy="908720"/>
          </a:xfrm>
          <a:prstGeom prst="rect">
            <a:avLst/>
          </a:prstGeom>
          <a:gradFill flip="none" rotWithShape="1">
            <a:gsLst>
              <a:gs pos="10000">
                <a:srgbClr val="FFEFD1">
                  <a:alpha val="23000"/>
                </a:srgbClr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  <a:tileRect/>
          </a:gradFill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</a:pPr>
            <a:r>
              <a:rPr lang="pl-PL" sz="2800" dirty="0"/>
              <a:t>3</a:t>
            </a:r>
            <a:r>
              <a:rPr lang="pl-PL" sz="2800" dirty="0" smtClean="0"/>
              <a:t>. </a:t>
            </a:r>
            <a:r>
              <a:rPr lang="pl-PL" sz="2800" dirty="0"/>
              <a:t>Mięsień poprzecznie prążkowany</a:t>
            </a:r>
            <a:endParaRPr kumimoji="0" lang="pl-PL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B604F-D9EC-49A4-86B9-CD559C89E3FE}" type="slidenum">
              <a:rPr lang="pl-PL" smtClean="0"/>
              <a:pPr/>
              <a:t>12</a:t>
            </a:fld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B604F-D9EC-49A4-86B9-CD559C89E3FE}" type="slidenum">
              <a:rPr lang="pl-PL" smtClean="0"/>
              <a:pPr/>
              <a:t>13</a:t>
            </a:fld>
            <a:endParaRPr lang="pl-PL"/>
          </a:p>
        </p:txBody>
      </p:sp>
      <p:sp>
        <p:nvSpPr>
          <p:cNvPr id="2050" name="AutoShape 2" descr="Znalezione obrazy dla zapytania aksolot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50530" name="AutoShape 2" descr="Znalezione obrazy dla zapytania saduria entom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2" name="Picture 2" descr="Położenie aktyny i miozyny w obrębie sarkomeru. Błona oddzielająca sarkomery, filament gruby, ogonek miozyny, cząsteczki aktyny budujące filament cienki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58623" y="404664"/>
            <a:ext cx="5001609" cy="2808312"/>
          </a:xfrm>
          <a:prstGeom prst="rect">
            <a:avLst/>
          </a:prstGeom>
          <a:noFill/>
        </p:spPr>
      </p:pic>
      <p:pic>
        <p:nvPicPr>
          <p:cNvPr id="2052" name="Picture 4" descr="Schemat rozmieszczenia filamentów we fragmencie miofibrylli. Sarkmer, linia Z, prążek jasny, prążek ciemny, połowa prążka jasnego, filamenty miozynowe (grube), filamenty aktynowe (cienkie)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5616" y="3501008"/>
            <a:ext cx="6552728" cy="2553138"/>
          </a:xfrm>
          <a:prstGeom prst="rect">
            <a:avLst/>
          </a:prstGeom>
          <a:noFill/>
        </p:spPr>
      </p:pic>
      <p:sp>
        <p:nvSpPr>
          <p:cNvPr id="9" name="Prostokąt 8"/>
          <p:cNvSpPr/>
          <p:nvPr/>
        </p:nvSpPr>
        <p:spPr>
          <a:xfrm>
            <a:off x="3726160" y="6309320"/>
            <a:ext cx="451824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200" dirty="0" smtClean="0"/>
              <a:t>http://biologia.opracowania.pl/ruch/mechanizm_skurczu_mięśnia</a:t>
            </a: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korekta miesiengladki10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ytuł 1"/>
          <p:cNvSpPr txBox="1">
            <a:spLocks/>
          </p:cNvSpPr>
          <p:nvPr/>
        </p:nvSpPr>
        <p:spPr>
          <a:xfrm>
            <a:off x="0" y="5949280"/>
            <a:ext cx="9144000" cy="908720"/>
          </a:xfrm>
          <a:prstGeom prst="rect">
            <a:avLst/>
          </a:prstGeom>
          <a:gradFill flip="none" rotWithShape="1">
            <a:gsLst>
              <a:gs pos="10000">
                <a:srgbClr val="FFEFD1">
                  <a:alpha val="23000"/>
                </a:srgbClr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  <a:tileRect/>
          </a:gradFill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</a:pPr>
            <a:r>
              <a:rPr lang="pl-PL" sz="2800" dirty="0" smtClean="0"/>
              <a:t>4. </a:t>
            </a:r>
            <a:r>
              <a:rPr lang="pl-PL" sz="2800" dirty="0"/>
              <a:t>Mięsień gładki</a:t>
            </a:r>
            <a:endParaRPr kumimoji="0" lang="pl-PL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B604F-D9EC-49A4-86B9-CD559C89E3FE}" type="slidenum">
              <a:rPr lang="pl-PL" smtClean="0"/>
              <a:pPr/>
              <a:t>14</a:t>
            </a:fld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 descr="korekta miesiengladki40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ytuł 1"/>
          <p:cNvSpPr txBox="1">
            <a:spLocks/>
          </p:cNvSpPr>
          <p:nvPr/>
        </p:nvSpPr>
        <p:spPr>
          <a:xfrm>
            <a:off x="0" y="5949280"/>
            <a:ext cx="9144000" cy="908720"/>
          </a:xfrm>
          <a:prstGeom prst="rect">
            <a:avLst/>
          </a:prstGeom>
          <a:gradFill flip="none" rotWithShape="1">
            <a:gsLst>
              <a:gs pos="10000">
                <a:srgbClr val="FFEFD1">
                  <a:alpha val="23000"/>
                </a:srgbClr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  <a:tileRect/>
          </a:gradFill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</a:pPr>
            <a:r>
              <a:rPr lang="pl-PL" sz="2800" dirty="0" smtClean="0"/>
              <a:t>4. </a:t>
            </a:r>
            <a:r>
              <a:rPr lang="pl-PL" sz="2800" dirty="0"/>
              <a:t>Mięsień gładki</a:t>
            </a:r>
            <a:endParaRPr kumimoji="0" lang="pl-PL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B604F-D9EC-49A4-86B9-CD559C89E3FE}" type="slidenum">
              <a:rPr lang="pl-PL" smtClean="0"/>
              <a:pPr/>
              <a:t>15</a:t>
            </a:fld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B604F-D9EC-49A4-86B9-CD559C89E3FE}" type="slidenum">
              <a:rPr lang="pl-PL" smtClean="0"/>
              <a:pPr/>
              <a:t>16</a:t>
            </a:fld>
            <a:endParaRPr lang="pl-PL"/>
          </a:p>
        </p:txBody>
      </p:sp>
      <p:sp>
        <p:nvSpPr>
          <p:cNvPr id="2050" name="AutoShape 2" descr="Znalezione obrazy dla zapytania aksolot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6" name="Prostokąt 5"/>
          <p:cNvSpPr/>
          <p:nvPr/>
        </p:nvSpPr>
        <p:spPr>
          <a:xfrm>
            <a:off x="2195736" y="4593902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dirty="0" smtClean="0"/>
              <a:t>Podwój wielki, wesz morska – drapieżny morski skorupiak z rzędu równonogów, dochodzący do 8 cm długości. </a:t>
            </a:r>
          </a:p>
          <a:p>
            <a:r>
              <a:rPr lang="pl-PL" b="1" dirty="0" smtClean="0">
                <a:hlinkClick r:id="rId3"/>
              </a:rPr>
              <a:t>Nazwa naukowa</a:t>
            </a:r>
            <a:r>
              <a:rPr lang="pl-PL" b="1" dirty="0" smtClean="0"/>
              <a:t>: </a:t>
            </a:r>
            <a:r>
              <a:rPr lang="pl-PL" i="1" dirty="0" err="1" smtClean="0"/>
              <a:t>Saduria</a:t>
            </a:r>
            <a:r>
              <a:rPr lang="pl-PL" i="1" dirty="0" smtClean="0"/>
              <a:t> </a:t>
            </a:r>
            <a:r>
              <a:rPr lang="pl-PL" i="1" dirty="0" err="1" smtClean="0"/>
              <a:t>entomon</a:t>
            </a:r>
            <a:endParaRPr lang="pl-PL" i="1" dirty="0" smtClean="0"/>
          </a:p>
        </p:txBody>
      </p:sp>
      <p:sp>
        <p:nvSpPr>
          <p:cNvPr id="150530" name="AutoShape 2" descr="Znalezione obrazy dla zapytania saduria entom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150532" name="Picture 4" descr="Znaleziony obraz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39752" y="1368152"/>
            <a:ext cx="4279404" cy="28529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korekta glikogen10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ytuł 1"/>
          <p:cNvSpPr txBox="1">
            <a:spLocks/>
          </p:cNvSpPr>
          <p:nvPr/>
        </p:nvSpPr>
        <p:spPr>
          <a:xfrm>
            <a:off x="0" y="5949280"/>
            <a:ext cx="9144000" cy="908720"/>
          </a:xfrm>
          <a:prstGeom prst="rect">
            <a:avLst/>
          </a:prstGeom>
          <a:gradFill flip="none" rotWithShape="1">
            <a:gsLst>
              <a:gs pos="10000">
                <a:srgbClr val="FFEFD1">
                  <a:alpha val="23000"/>
                </a:srgbClr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  <a:tileRect/>
          </a:gradFill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pl-PL" sz="2800" dirty="0"/>
              <a:t>5</a:t>
            </a:r>
            <a:r>
              <a:rPr lang="pl-PL" sz="2800" dirty="0" smtClean="0"/>
              <a:t>. </a:t>
            </a:r>
            <a:r>
              <a:rPr lang="pl-PL" sz="2800" dirty="0"/>
              <a:t>Glikogen w komórkach jajowych skorupiaka </a:t>
            </a:r>
            <a:r>
              <a:rPr lang="pl-PL" sz="2800" i="1" dirty="0" err="1"/>
              <a:t>Saduria</a:t>
            </a:r>
            <a:r>
              <a:rPr lang="pl-PL" sz="2800" i="1" dirty="0"/>
              <a:t> </a:t>
            </a:r>
            <a:r>
              <a:rPr lang="pl-PL" sz="2800" i="1" dirty="0" err="1"/>
              <a:t>entomon</a:t>
            </a:r>
            <a:r>
              <a:rPr lang="pl-PL" sz="2800" i="1" dirty="0"/>
              <a:t> </a:t>
            </a:r>
            <a:r>
              <a:rPr lang="pl-PL" sz="2800" dirty="0"/>
              <a:t>(uwidoczniony za pomocą reakcji PAS)</a:t>
            </a:r>
          </a:p>
          <a:p>
            <a:pPr lvl="0" algn="ctr">
              <a:spcBef>
                <a:spcPct val="0"/>
              </a:spcBef>
            </a:pPr>
            <a:endParaRPr kumimoji="0" lang="pl-PL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Symbol zastępczy numeru slajdu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B604F-D9EC-49A4-86B9-CD559C89E3FE}" type="slidenum">
              <a:rPr lang="pl-PL" smtClean="0"/>
              <a:pPr/>
              <a:t>17</a:t>
            </a:fld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 descr="korekta glikogen40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ytuł 1"/>
          <p:cNvSpPr txBox="1">
            <a:spLocks/>
          </p:cNvSpPr>
          <p:nvPr/>
        </p:nvSpPr>
        <p:spPr>
          <a:xfrm>
            <a:off x="0" y="5949280"/>
            <a:ext cx="9144000" cy="908720"/>
          </a:xfrm>
          <a:prstGeom prst="rect">
            <a:avLst/>
          </a:prstGeom>
          <a:gradFill flip="none" rotWithShape="1">
            <a:gsLst>
              <a:gs pos="10000">
                <a:srgbClr val="FFEFD1">
                  <a:alpha val="23000"/>
                </a:srgbClr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  <a:tileRect/>
          </a:gradFill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pl-PL" sz="2800" dirty="0"/>
              <a:t>5</a:t>
            </a:r>
            <a:r>
              <a:rPr lang="pl-PL" sz="2800" dirty="0" smtClean="0"/>
              <a:t>. </a:t>
            </a:r>
            <a:r>
              <a:rPr lang="pl-PL" sz="2800" dirty="0"/>
              <a:t>Glikogen w komórkach jajowych skorupiaka </a:t>
            </a:r>
            <a:r>
              <a:rPr lang="pl-PL" sz="2800" i="1" dirty="0" err="1"/>
              <a:t>Saduria</a:t>
            </a:r>
            <a:r>
              <a:rPr lang="pl-PL" sz="2800" i="1" dirty="0"/>
              <a:t> </a:t>
            </a:r>
            <a:r>
              <a:rPr lang="pl-PL" sz="2800" i="1" dirty="0" err="1"/>
              <a:t>entomon</a:t>
            </a:r>
            <a:r>
              <a:rPr lang="pl-PL" sz="2800" i="1" dirty="0"/>
              <a:t> </a:t>
            </a:r>
            <a:r>
              <a:rPr lang="pl-PL" sz="2800" dirty="0"/>
              <a:t>(uwidoczniony za pomocą reakcji PAS)</a:t>
            </a:r>
          </a:p>
          <a:p>
            <a:pPr lvl="0" algn="ctr">
              <a:spcBef>
                <a:spcPct val="0"/>
              </a:spcBef>
            </a:pPr>
            <a:endParaRPr kumimoji="0" lang="pl-PL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B604F-D9EC-49A4-86B9-CD559C89E3FE}" type="slidenum">
              <a:rPr lang="pl-PL" smtClean="0"/>
              <a:pPr/>
              <a:t>18</a:t>
            </a:fld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 descr="korekta endomitoza5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ytuł 1"/>
          <p:cNvSpPr txBox="1">
            <a:spLocks/>
          </p:cNvSpPr>
          <p:nvPr/>
        </p:nvSpPr>
        <p:spPr>
          <a:xfrm>
            <a:off x="0" y="5661248"/>
            <a:ext cx="9144000" cy="1196752"/>
          </a:xfrm>
          <a:prstGeom prst="rect">
            <a:avLst/>
          </a:prstGeom>
          <a:gradFill flip="none" rotWithShape="1">
            <a:gsLst>
              <a:gs pos="10000">
                <a:srgbClr val="FFEFD1">
                  <a:alpha val="23000"/>
                </a:srgbClr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  <a:tileRect/>
          </a:gradFill>
        </p:spPr>
        <p:txBody>
          <a:bodyPr vert="horz" lIns="91440" tIns="45720" rIns="91440" bIns="45720" rtlCol="0" anchor="ctr">
            <a:noAutofit/>
          </a:bodyPr>
          <a:lstStyle/>
          <a:p>
            <a:pPr marL="358775" indent="-358775">
              <a:spcBef>
                <a:spcPct val="0"/>
              </a:spcBef>
            </a:pPr>
            <a:r>
              <a:rPr lang="pl-PL" sz="2800" dirty="0" smtClean="0"/>
              <a:t>6. </a:t>
            </a:r>
            <a:r>
              <a:rPr lang="pl-PL" sz="2800" dirty="0"/>
              <a:t>Endomitoza, jelito </a:t>
            </a:r>
            <a:r>
              <a:rPr lang="pl-PL" sz="2800" i="1" dirty="0" err="1"/>
              <a:t>Saduria</a:t>
            </a:r>
            <a:r>
              <a:rPr lang="pl-PL" sz="2800" i="1" dirty="0"/>
              <a:t> </a:t>
            </a:r>
            <a:r>
              <a:rPr lang="pl-PL" sz="2800" i="1" dirty="0" err="1"/>
              <a:t>entomon</a:t>
            </a:r>
            <a:r>
              <a:rPr lang="pl-PL" sz="2800" dirty="0"/>
              <a:t> </a:t>
            </a:r>
            <a:r>
              <a:rPr lang="pl-PL" dirty="0"/>
              <a:t>(autoradiogram przedstawiający obraz jąder w komórkach nabłonkowych jelita po podaniu tymidyny znakowanej trytem</a:t>
            </a:r>
            <a:r>
              <a:rPr lang="pl-PL" dirty="0" smtClean="0"/>
              <a:t>)</a:t>
            </a:r>
            <a:endParaRPr kumimoji="0" lang="pl-PL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>
          <a:xfrm>
            <a:off x="6553200" y="6520259"/>
            <a:ext cx="2133600" cy="365125"/>
          </a:xfrm>
        </p:spPr>
        <p:txBody>
          <a:bodyPr/>
          <a:lstStyle/>
          <a:p>
            <a:fld id="{F48B604F-D9EC-49A4-86B9-CD559C89E3FE}" type="slidenum">
              <a:rPr lang="pl-PL" smtClean="0"/>
              <a:pPr/>
              <a:t>19</a:t>
            </a:fld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B604F-D9EC-49A4-86B9-CD559C89E3FE}" type="slidenum">
              <a:rPr lang="pl-PL" smtClean="0"/>
              <a:pPr/>
              <a:t>2</a:t>
            </a:fld>
            <a:endParaRPr lang="pl-PL"/>
          </a:p>
        </p:txBody>
      </p:sp>
      <p:graphicFrame>
        <p:nvGraphicFramePr>
          <p:cNvPr id="190478" name="Object 14"/>
          <p:cNvGraphicFramePr>
            <a:graphicFrameLocks noChangeAspect="1"/>
          </p:cNvGraphicFramePr>
          <p:nvPr/>
        </p:nvGraphicFramePr>
        <p:xfrm>
          <a:off x="214249" y="282118"/>
          <a:ext cx="4141727" cy="5595154"/>
        </p:xfrm>
        <a:graphic>
          <a:graphicData uri="http://schemas.openxmlformats.org/presentationml/2006/ole">
            <p:oleObj spid="_x0000_s190478" name="Dokument" r:id="rId4" imgW="6105053" imgH="8249576" progId="Word.Document.12">
              <p:embed/>
            </p:oleObj>
          </a:graphicData>
        </a:graphic>
      </p:graphicFrame>
      <p:graphicFrame>
        <p:nvGraphicFramePr>
          <p:cNvPr id="190479" name="Object 15"/>
          <p:cNvGraphicFramePr>
            <a:graphicFrameLocks noChangeAspect="1"/>
          </p:cNvGraphicFramePr>
          <p:nvPr/>
        </p:nvGraphicFramePr>
        <p:xfrm>
          <a:off x="4505325" y="1133475"/>
          <a:ext cx="4219575" cy="4848225"/>
        </p:xfrm>
        <a:graphic>
          <a:graphicData uri="http://schemas.openxmlformats.org/presentationml/2006/ole">
            <p:oleObj spid="_x0000_s190479" name="Dokument" r:id="rId5" imgW="6105053" imgH="7043816" progId="Word.Document.12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korekta endomitoza10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ytuł 1"/>
          <p:cNvSpPr txBox="1">
            <a:spLocks/>
          </p:cNvSpPr>
          <p:nvPr/>
        </p:nvSpPr>
        <p:spPr>
          <a:xfrm>
            <a:off x="0" y="5661248"/>
            <a:ext cx="9144000" cy="1196752"/>
          </a:xfrm>
          <a:prstGeom prst="rect">
            <a:avLst/>
          </a:prstGeom>
          <a:gradFill flip="none" rotWithShape="1">
            <a:gsLst>
              <a:gs pos="10000">
                <a:srgbClr val="FFEFD1">
                  <a:alpha val="23000"/>
                </a:srgbClr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  <a:tileRect/>
          </a:gradFill>
        </p:spPr>
        <p:txBody>
          <a:bodyPr vert="horz" lIns="91440" tIns="45720" rIns="91440" bIns="45720" rtlCol="0" anchor="ctr">
            <a:noAutofit/>
          </a:bodyPr>
          <a:lstStyle/>
          <a:p>
            <a:pPr marL="358775" indent="-358775">
              <a:spcBef>
                <a:spcPct val="0"/>
              </a:spcBef>
            </a:pPr>
            <a:r>
              <a:rPr lang="pl-PL" sz="2800" dirty="0" smtClean="0"/>
              <a:t>6. </a:t>
            </a:r>
            <a:r>
              <a:rPr lang="pl-PL" sz="2800" dirty="0"/>
              <a:t>Endomitoza, jelito </a:t>
            </a:r>
            <a:r>
              <a:rPr lang="pl-PL" sz="2800" i="1" dirty="0" err="1"/>
              <a:t>Saduria</a:t>
            </a:r>
            <a:r>
              <a:rPr lang="pl-PL" sz="2800" i="1" dirty="0"/>
              <a:t> </a:t>
            </a:r>
            <a:r>
              <a:rPr lang="pl-PL" sz="2800" i="1" dirty="0" err="1"/>
              <a:t>entomon</a:t>
            </a:r>
            <a:r>
              <a:rPr lang="pl-PL" sz="2800" dirty="0"/>
              <a:t> </a:t>
            </a:r>
            <a:r>
              <a:rPr lang="pl-PL" dirty="0"/>
              <a:t>(autoradiogram przedstawiający obraz jąder w komórkach nabłonkowych jelita po podaniu tymidyny znakowanej trytem</a:t>
            </a:r>
            <a:r>
              <a:rPr lang="pl-PL" dirty="0" smtClean="0"/>
              <a:t>)</a:t>
            </a:r>
            <a:endParaRPr kumimoji="0" lang="pl-PL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Symbol zastępczy numeru slajdu 7"/>
          <p:cNvSpPr>
            <a:spLocks noGrp="1"/>
          </p:cNvSpPr>
          <p:nvPr>
            <p:ph type="sldNum" sz="quarter" idx="12"/>
          </p:nvPr>
        </p:nvSpPr>
        <p:spPr>
          <a:xfrm>
            <a:off x="6553200" y="6520259"/>
            <a:ext cx="2133600" cy="365125"/>
          </a:xfrm>
        </p:spPr>
        <p:txBody>
          <a:bodyPr/>
          <a:lstStyle/>
          <a:p>
            <a:fld id="{F48B604F-D9EC-49A4-86B9-CD559C89E3FE}" type="slidenum">
              <a:rPr lang="pl-PL" smtClean="0"/>
              <a:pPr/>
              <a:t>20</a:t>
            </a:fld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korekta endomitoza40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ytuł 1"/>
          <p:cNvSpPr txBox="1">
            <a:spLocks/>
          </p:cNvSpPr>
          <p:nvPr/>
        </p:nvSpPr>
        <p:spPr>
          <a:xfrm>
            <a:off x="0" y="5661248"/>
            <a:ext cx="9144000" cy="1196752"/>
          </a:xfrm>
          <a:prstGeom prst="rect">
            <a:avLst/>
          </a:prstGeom>
          <a:gradFill flip="none" rotWithShape="1">
            <a:gsLst>
              <a:gs pos="10000">
                <a:srgbClr val="FFEFD1">
                  <a:alpha val="23000"/>
                </a:srgbClr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  <a:tileRect/>
          </a:gradFill>
        </p:spPr>
        <p:txBody>
          <a:bodyPr vert="horz" lIns="91440" tIns="45720" rIns="91440" bIns="45720" rtlCol="0" anchor="ctr">
            <a:noAutofit/>
          </a:bodyPr>
          <a:lstStyle/>
          <a:p>
            <a:pPr marL="358775" indent="-358775">
              <a:spcBef>
                <a:spcPct val="0"/>
              </a:spcBef>
            </a:pPr>
            <a:r>
              <a:rPr lang="pl-PL" sz="2800" dirty="0" smtClean="0"/>
              <a:t>6. </a:t>
            </a:r>
            <a:r>
              <a:rPr lang="pl-PL" sz="2800" dirty="0"/>
              <a:t>Endomitoza, jelito </a:t>
            </a:r>
            <a:r>
              <a:rPr lang="pl-PL" sz="2800" i="1" dirty="0" err="1"/>
              <a:t>Saduria</a:t>
            </a:r>
            <a:r>
              <a:rPr lang="pl-PL" sz="2800" i="1" dirty="0"/>
              <a:t> </a:t>
            </a:r>
            <a:r>
              <a:rPr lang="pl-PL" sz="2800" i="1" dirty="0" err="1"/>
              <a:t>entomon</a:t>
            </a:r>
            <a:r>
              <a:rPr lang="pl-PL" sz="2800" dirty="0"/>
              <a:t> </a:t>
            </a:r>
            <a:r>
              <a:rPr lang="pl-PL" dirty="0"/>
              <a:t>(autoradiogram przedstawiający obraz jąder w komórkach nabłonkowych jelita po podaniu tymidyny znakowanej trytem</a:t>
            </a:r>
            <a:r>
              <a:rPr lang="pl-PL" dirty="0" smtClean="0"/>
              <a:t>)</a:t>
            </a:r>
            <a:endParaRPr kumimoji="0" lang="pl-PL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Symbol zastępczy numeru slajdu 7"/>
          <p:cNvSpPr>
            <a:spLocks noGrp="1"/>
          </p:cNvSpPr>
          <p:nvPr>
            <p:ph type="sldNum" sz="quarter" idx="12"/>
          </p:nvPr>
        </p:nvSpPr>
        <p:spPr>
          <a:xfrm>
            <a:off x="6553200" y="6520259"/>
            <a:ext cx="2133600" cy="365125"/>
          </a:xfrm>
        </p:spPr>
        <p:txBody>
          <a:bodyPr/>
          <a:lstStyle/>
          <a:p>
            <a:fld id="{F48B604F-D9EC-49A4-86B9-CD559C89E3FE}" type="slidenum">
              <a:rPr lang="pl-PL" smtClean="0"/>
              <a:pPr/>
              <a:t>21</a:t>
            </a:fld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B604F-D9EC-49A4-86B9-CD559C89E3FE}" type="slidenum">
              <a:rPr lang="pl-PL" smtClean="0"/>
              <a:pPr/>
              <a:t>22</a:t>
            </a:fld>
            <a:endParaRPr lang="pl-PL"/>
          </a:p>
        </p:txBody>
      </p:sp>
      <p:pic>
        <p:nvPicPr>
          <p:cNvPr id="6" name="Obraz 5" descr="Autoradiografi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5995" y="61325"/>
            <a:ext cx="8828677" cy="63200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korekta jajnik5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ytuł 1"/>
          <p:cNvSpPr txBox="1">
            <a:spLocks/>
          </p:cNvSpPr>
          <p:nvPr/>
        </p:nvSpPr>
        <p:spPr>
          <a:xfrm>
            <a:off x="0" y="5949280"/>
            <a:ext cx="9144000" cy="908720"/>
          </a:xfrm>
          <a:prstGeom prst="rect">
            <a:avLst/>
          </a:prstGeom>
          <a:gradFill flip="none" rotWithShape="1">
            <a:gsLst>
              <a:gs pos="10000">
                <a:srgbClr val="FFEFD1">
                  <a:alpha val="23000"/>
                </a:srgbClr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  <a:tileRect/>
          </a:gradFill>
        </p:spPr>
        <p:txBody>
          <a:bodyPr vert="horz" lIns="91440" tIns="45720" rIns="91440" bIns="45720" rtlCol="0" anchor="ctr">
            <a:noAutofit/>
          </a:bodyPr>
          <a:lstStyle/>
          <a:p>
            <a:pPr marL="358775" lvl="0" indent="-358775" algn="ctr">
              <a:spcBef>
                <a:spcPct val="0"/>
              </a:spcBef>
            </a:pPr>
            <a:r>
              <a:rPr lang="pl-PL" sz="2800" dirty="0"/>
              <a:t>7</a:t>
            </a:r>
            <a:r>
              <a:rPr lang="pl-PL" sz="2800" dirty="0" smtClean="0"/>
              <a:t>.  Jajnik ssaka</a:t>
            </a:r>
            <a:endParaRPr lang="pl-PL" sz="2800" dirty="0"/>
          </a:p>
        </p:txBody>
      </p:sp>
      <p:sp>
        <p:nvSpPr>
          <p:cNvPr id="8" name="Symbol zastępczy numeru slajdu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B604F-D9EC-49A4-86B9-CD559C89E3FE}" type="slidenum">
              <a:rPr lang="pl-PL" smtClean="0"/>
              <a:pPr/>
              <a:t>23</a:t>
            </a:fld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korekta jajnik10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ytuł 1"/>
          <p:cNvSpPr txBox="1">
            <a:spLocks/>
          </p:cNvSpPr>
          <p:nvPr/>
        </p:nvSpPr>
        <p:spPr>
          <a:xfrm>
            <a:off x="0" y="5949280"/>
            <a:ext cx="9144000" cy="908720"/>
          </a:xfrm>
          <a:prstGeom prst="rect">
            <a:avLst/>
          </a:prstGeom>
          <a:gradFill flip="none" rotWithShape="1">
            <a:gsLst>
              <a:gs pos="10000">
                <a:srgbClr val="FFEFD1">
                  <a:alpha val="23000"/>
                </a:srgbClr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  <a:tileRect/>
          </a:gradFill>
        </p:spPr>
        <p:txBody>
          <a:bodyPr vert="horz" lIns="91440" tIns="45720" rIns="91440" bIns="45720" rtlCol="0" anchor="ctr">
            <a:noAutofit/>
          </a:bodyPr>
          <a:lstStyle/>
          <a:p>
            <a:pPr marL="358775" lvl="0" indent="-358775" algn="ctr">
              <a:spcBef>
                <a:spcPct val="0"/>
              </a:spcBef>
            </a:pPr>
            <a:r>
              <a:rPr lang="pl-PL" sz="2800" dirty="0"/>
              <a:t>7</a:t>
            </a:r>
            <a:r>
              <a:rPr lang="pl-PL" sz="2800" dirty="0" smtClean="0"/>
              <a:t>.  Jajnik ssaka</a:t>
            </a:r>
            <a:endParaRPr lang="pl-PL" sz="2800" dirty="0"/>
          </a:p>
        </p:txBody>
      </p:sp>
      <p:sp>
        <p:nvSpPr>
          <p:cNvPr id="8" name="Symbol zastępczy numeru slajdu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B604F-D9EC-49A4-86B9-CD559C89E3FE}" type="slidenum">
              <a:rPr lang="pl-PL" smtClean="0"/>
              <a:pPr/>
              <a:t>24</a:t>
            </a:fld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korekta jajnik40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ytuł 1"/>
          <p:cNvSpPr txBox="1">
            <a:spLocks/>
          </p:cNvSpPr>
          <p:nvPr/>
        </p:nvSpPr>
        <p:spPr>
          <a:xfrm>
            <a:off x="0" y="5949280"/>
            <a:ext cx="9144000" cy="908720"/>
          </a:xfrm>
          <a:prstGeom prst="rect">
            <a:avLst/>
          </a:prstGeom>
          <a:gradFill flip="none" rotWithShape="1">
            <a:gsLst>
              <a:gs pos="10000">
                <a:srgbClr val="FFEFD1">
                  <a:alpha val="23000"/>
                </a:srgbClr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  <a:tileRect/>
          </a:gradFill>
        </p:spPr>
        <p:txBody>
          <a:bodyPr vert="horz" lIns="91440" tIns="45720" rIns="91440" bIns="45720" rtlCol="0" anchor="ctr">
            <a:noAutofit/>
          </a:bodyPr>
          <a:lstStyle/>
          <a:p>
            <a:pPr marL="358775" lvl="0" indent="-358775" algn="ctr">
              <a:spcBef>
                <a:spcPct val="0"/>
              </a:spcBef>
            </a:pPr>
            <a:r>
              <a:rPr lang="pl-PL" sz="2800" dirty="0"/>
              <a:t>7</a:t>
            </a:r>
            <a:r>
              <a:rPr lang="pl-PL" sz="2800" dirty="0" smtClean="0"/>
              <a:t>.  Jajnik ssaka</a:t>
            </a:r>
            <a:endParaRPr lang="pl-PL" sz="2800" dirty="0"/>
          </a:p>
        </p:txBody>
      </p:sp>
      <p:sp>
        <p:nvSpPr>
          <p:cNvPr id="8" name="Symbol zastępczy numeru slajdu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B604F-D9EC-49A4-86B9-CD559C89E3FE}" type="slidenum">
              <a:rPr lang="pl-PL" smtClean="0"/>
              <a:pPr/>
              <a:t>25</a:t>
            </a:fld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 descr="korekta plemniki40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ytuł 1"/>
          <p:cNvSpPr txBox="1">
            <a:spLocks/>
          </p:cNvSpPr>
          <p:nvPr/>
        </p:nvSpPr>
        <p:spPr>
          <a:xfrm>
            <a:off x="0" y="5949280"/>
            <a:ext cx="9144000" cy="908720"/>
          </a:xfrm>
          <a:prstGeom prst="rect">
            <a:avLst/>
          </a:prstGeom>
          <a:gradFill flip="none" rotWithShape="1">
            <a:gsLst>
              <a:gs pos="10000">
                <a:srgbClr val="FFEFD1">
                  <a:alpha val="23000"/>
                </a:srgbClr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  <a:tileRect/>
          </a:gradFill>
        </p:spPr>
        <p:txBody>
          <a:bodyPr vert="horz" lIns="91440" tIns="45720" rIns="91440" bIns="45720" rtlCol="0" anchor="ctr">
            <a:noAutofit/>
          </a:bodyPr>
          <a:lstStyle/>
          <a:p>
            <a:pPr marL="358775" indent="-358775" algn="ctr">
              <a:spcBef>
                <a:spcPct val="0"/>
              </a:spcBef>
            </a:pPr>
            <a:r>
              <a:rPr lang="pl-PL" sz="2800" dirty="0" smtClean="0"/>
              <a:t>8. </a:t>
            </a:r>
            <a:r>
              <a:rPr lang="pl-PL" sz="2800" dirty="0"/>
              <a:t>Plemniki </a:t>
            </a:r>
            <a:r>
              <a:rPr lang="pl-PL" sz="2800" dirty="0" smtClean="0"/>
              <a:t>ludzkie</a:t>
            </a:r>
            <a:endParaRPr lang="pl-PL" sz="2800" dirty="0"/>
          </a:p>
        </p:txBody>
      </p:sp>
      <p:sp>
        <p:nvSpPr>
          <p:cNvPr id="8" name="Symbol zastępczy numeru slajdu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B604F-D9EC-49A4-86B9-CD559C89E3FE}" type="slidenum">
              <a:rPr lang="pl-PL" smtClean="0"/>
              <a:pPr/>
              <a:t>26</a:t>
            </a:fld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korekta krwinki10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ytuł 1"/>
          <p:cNvSpPr txBox="1">
            <a:spLocks/>
          </p:cNvSpPr>
          <p:nvPr/>
        </p:nvSpPr>
        <p:spPr>
          <a:xfrm>
            <a:off x="0" y="5949280"/>
            <a:ext cx="9144000" cy="908720"/>
          </a:xfrm>
          <a:prstGeom prst="rect">
            <a:avLst/>
          </a:prstGeom>
          <a:gradFill flip="none" rotWithShape="1">
            <a:gsLst>
              <a:gs pos="10000">
                <a:srgbClr val="FFEFD1">
                  <a:alpha val="23000"/>
                </a:srgbClr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  <a:tileRect/>
          </a:gradFill>
        </p:spPr>
        <p:txBody>
          <a:bodyPr vert="horz" lIns="91440" tIns="45720" rIns="91440" bIns="45720" rtlCol="0" anchor="ctr">
            <a:noAutofit/>
          </a:bodyPr>
          <a:lstStyle/>
          <a:p>
            <a:pPr marL="358775" lvl="0" indent="-358775" algn="ctr">
              <a:spcBef>
                <a:spcPct val="0"/>
              </a:spcBef>
            </a:pPr>
            <a:r>
              <a:rPr lang="pl-PL" sz="2800" dirty="0"/>
              <a:t>9</a:t>
            </a:r>
            <a:r>
              <a:rPr lang="pl-PL" sz="2800" dirty="0" smtClean="0"/>
              <a:t>. </a:t>
            </a:r>
            <a:r>
              <a:rPr lang="pl-PL" sz="2800" dirty="0"/>
              <a:t>Rozmaz krwi </a:t>
            </a:r>
            <a:r>
              <a:rPr lang="pl-PL" sz="2800" dirty="0" smtClean="0"/>
              <a:t>ludzkiej</a:t>
            </a:r>
            <a:endParaRPr lang="pl-PL" sz="2800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B604F-D9EC-49A4-86B9-CD559C89E3FE}" type="slidenum">
              <a:rPr lang="pl-PL" smtClean="0"/>
              <a:pPr/>
              <a:t>27</a:t>
            </a:fld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 descr="korekta krwinki40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ytuł 1"/>
          <p:cNvSpPr txBox="1">
            <a:spLocks/>
          </p:cNvSpPr>
          <p:nvPr/>
        </p:nvSpPr>
        <p:spPr>
          <a:xfrm>
            <a:off x="0" y="5949280"/>
            <a:ext cx="9144000" cy="908720"/>
          </a:xfrm>
          <a:prstGeom prst="rect">
            <a:avLst/>
          </a:prstGeom>
          <a:gradFill flip="none" rotWithShape="1">
            <a:gsLst>
              <a:gs pos="10000">
                <a:srgbClr val="FFEFD1">
                  <a:alpha val="23000"/>
                </a:srgbClr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  <a:tileRect/>
          </a:gradFill>
        </p:spPr>
        <p:txBody>
          <a:bodyPr vert="horz" lIns="91440" tIns="45720" rIns="91440" bIns="45720" rtlCol="0" anchor="ctr">
            <a:noAutofit/>
          </a:bodyPr>
          <a:lstStyle/>
          <a:p>
            <a:pPr marL="358775" lvl="0" indent="-358775" algn="ctr">
              <a:spcBef>
                <a:spcPct val="0"/>
              </a:spcBef>
            </a:pPr>
            <a:r>
              <a:rPr lang="pl-PL" sz="2800" dirty="0"/>
              <a:t>9</a:t>
            </a:r>
            <a:r>
              <a:rPr lang="pl-PL" sz="2800" dirty="0" smtClean="0"/>
              <a:t>. </a:t>
            </a:r>
            <a:r>
              <a:rPr lang="pl-PL" sz="2800" dirty="0"/>
              <a:t>Rozmaz krwi </a:t>
            </a:r>
            <a:r>
              <a:rPr lang="pl-PL" sz="2800" dirty="0" smtClean="0"/>
              <a:t>ludzkiej</a:t>
            </a:r>
            <a:endParaRPr lang="pl-PL" sz="2800" dirty="0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B604F-D9EC-49A4-86B9-CD559C89E3FE}" type="slidenum">
              <a:rPr lang="pl-PL" smtClean="0"/>
              <a:pPr/>
              <a:t>28</a:t>
            </a:fld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1"/>
          <p:cNvSpPr txBox="1">
            <a:spLocks/>
          </p:cNvSpPr>
          <p:nvPr/>
        </p:nvSpPr>
        <p:spPr>
          <a:xfrm>
            <a:off x="0" y="5733256"/>
            <a:ext cx="9144000" cy="908720"/>
          </a:xfrm>
          <a:prstGeom prst="rect">
            <a:avLst/>
          </a:prstGeom>
          <a:gradFill flip="none" rotWithShape="1">
            <a:gsLst>
              <a:gs pos="10000">
                <a:srgbClr val="FFEFD1">
                  <a:alpha val="23000"/>
                </a:srgbClr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  <a:tileRect/>
          </a:gradFill>
        </p:spPr>
        <p:txBody>
          <a:bodyPr vert="horz" lIns="91440" tIns="45720" rIns="91440" bIns="45720" rtlCol="0" anchor="ctr">
            <a:noAutofit/>
          </a:bodyPr>
          <a:lstStyle/>
          <a:p>
            <a:pPr marL="358775" lvl="0" indent="-358775" algn="ctr">
              <a:spcBef>
                <a:spcPct val="0"/>
              </a:spcBef>
            </a:pPr>
            <a:r>
              <a:rPr lang="pl-PL" sz="2800" dirty="0" smtClean="0"/>
              <a:t>Rozmaz krwi ludzkiej</a:t>
            </a:r>
            <a:endParaRPr lang="pl-PL" sz="2800" dirty="0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B604F-D9EC-49A4-86B9-CD559C89E3FE}" type="slidenum">
              <a:rPr lang="pl-PL" smtClean="0"/>
              <a:pPr/>
              <a:t>29</a:t>
            </a:fld>
            <a:endParaRPr lang="pl-PL"/>
          </a:p>
        </p:txBody>
      </p:sp>
      <p:pic>
        <p:nvPicPr>
          <p:cNvPr id="5" name="Obraz 4" descr="White blood cell photo_1462400065282_1261176_ver1.0_640_360.jpg"/>
          <p:cNvPicPr>
            <a:picLocks noChangeAspect="1"/>
          </p:cNvPicPr>
          <p:nvPr/>
        </p:nvPicPr>
        <p:blipFill>
          <a:blip r:embed="rId3" cstate="print"/>
          <a:srcRect l="7409" t="1176" r="7409"/>
          <a:stretch>
            <a:fillRect/>
          </a:stretch>
        </p:blipFill>
        <p:spPr>
          <a:xfrm>
            <a:off x="814637" y="548680"/>
            <a:ext cx="7573787" cy="4950296"/>
          </a:xfrm>
          <a:prstGeom prst="rect">
            <a:avLst/>
          </a:prstGeom>
        </p:spPr>
      </p:pic>
      <p:sp>
        <p:nvSpPr>
          <p:cNvPr id="8" name="pole tekstowe 7"/>
          <p:cNvSpPr txBox="1"/>
          <p:nvPr/>
        </p:nvSpPr>
        <p:spPr>
          <a:xfrm>
            <a:off x="683568" y="1898248"/>
            <a:ext cx="259228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b="1" dirty="0" smtClean="0">
                <a:solidFill>
                  <a:srgbClr val="C00000"/>
                </a:solidFill>
              </a:rPr>
              <a:t> </a:t>
            </a:r>
            <a:r>
              <a:rPr lang="pl-PL" sz="1400" b="1" dirty="0" smtClean="0">
                <a:solidFill>
                  <a:srgbClr val="0322BD"/>
                </a:solidFill>
              </a:rPr>
              <a:t>Granulocyty obojętnochłonne</a:t>
            </a:r>
          </a:p>
          <a:p>
            <a:pPr algn="ctr"/>
            <a:r>
              <a:rPr lang="pl-PL" sz="1400" b="1" dirty="0" smtClean="0"/>
              <a:t>(neutrofile)</a:t>
            </a:r>
            <a:br>
              <a:rPr lang="pl-PL" sz="1400" b="1" dirty="0" smtClean="0"/>
            </a:br>
            <a:r>
              <a:rPr lang="pl-PL" sz="1400" dirty="0" smtClean="0"/>
              <a:t>o jądrze pałeczkowatym</a:t>
            </a:r>
            <a:endParaRPr lang="pl-PL" sz="1400" dirty="0"/>
          </a:p>
        </p:txBody>
      </p:sp>
      <p:sp>
        <p:nvSpPr>
          <p:cNvPr id="9" name="pole tekstowe 8"/>
          <p:cNvSpPr txBox="1"/>
          <p:nvPr/>
        </p:nvSpPr>
        <p:spPr>
          <a:xfrm>
            <a:off x="4499992" y="3356992"/>
            <a:ext cx="316835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b="1" dirty="0" smtClean="0">
                <a:solidFill>
                  <a:srgbClr val="0322BD"/>
                </a:solidFill>
              </a:rPr>
              <a:t>Granulocyty obojętnochłonne</a:t>
            </a:r>
            <a:endParaRPr lang="pl-PL" sz="1400" b="1" dirty="0" smtClean="0"/>
          </a:p>
          <a:p>
            <a:pPr algn="ctr"/>
            <a:r>
              <a:rPr lang="pl-PL" sz="1400" b="1" dirty="0" smtClean="0"/>
              <a:t> (neutrofile)</a:t>
            </a:r>
            <a:br>
              <a:rPr lang="pl-PL" sz="1400" b="1" dirty="0" smtClean="0"/>
            </a:br>
            <a:r>
              <a:rPr lang="pl-PL" sz="1400" dirty="0" smtClean="0"/>
              <a:t>o jądrze segmentowanym</a:t>
            </a:r>
            <a:endParaRPr lang="pl-PL" sz="1400" dirty="0"/>
          </a:p>
        </p:txBody>
      </p:sp>
      <p:sp>
        <p:nvSpPr>
          <p:cNvPr id="10" name="pole tekstowe 9"/>
          <p:cNvSpPr txBox="1"/>
          <p:nvPr/>
        </p:nvSpPr>
        <p:spPr>
          <a:xfrm>
            <a:off x="6588224" y="2060848"/>
            <a:ext cx="208823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b="1" dirty="0" smtClean="0">
                <a:solidFill>
                  <a:srgbClr val="0322BD"/>
                </a:solidFill>
              </a:rPr>
              <a:t>Granulocyty kwasochłonne</a:t>
            </a:r>
            <a:endParaRPr lang="pl-PL" sz="1400" b="1" dirty="0" smtClean="0"/>
          </a:p>
          <a:p>
            <a:pPr algn="ctr"/>
            <a:r>
              <a:rPr lang="pl-PL" sz="1400" b="1" dirty="0" smtClean="0"/>
              <a:t> (</a:t>
            </a:r>
            <a:r>
              <a:rPr lang="pl-PL" sz="1400" b="1" dirty="0" err="1" smtClean="0"/>
              <a:t>eozynofile</a:t>
            </a:r>
            <a:r>
              <a:rPr lang="pl-PL" sz="1400" b="1" dirty="0" smtClean="0"/>
              <a:t>)</a:t>
            </a:r>
            <a:endParaRPr lang="pl-PL" sz="1400" b="1" dirty="0"/>
          </a:p>
        </p:txBody>
      </p:sp>
      <p:sp>
        <p:nvSpPr>
          <p:cNvPr id="11" name="pole tekstowe 10"/>
          <p:cNvSpPr txBox="1"/>
          <p:nvPr/>
        </p:nvSpPr>
        <p:spPr>
          <a:xfrm>
            <a:off x="6948264" y="4509120"/>
            <a:ext cx="172819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b="1" dirty="0" smtClean="0">
                <a:solidFill>
                  <a:srgbClr val="0322BD"/>
                </a:solidFill>
              </a:rPr>
              <a:t>Granulocyty zasadochłonne</a:t>
            </a:r>
            <a:endParaRPr lang="pl-PL" sz="1400" b="1" dirty="0" smtClean="0"/>
          </a:p>
          <a:p>
            <a:pPr algn="ctr"/>
            <a:r>
              <a:rPr lang="pl-PL" sz="1400" b="1" dirty="0" smtClean="0"/>
              <a:t>(bazofile)</a:t>
            </a:r>
            <a:endParaRPr lang="pl-PL" sz="1400" b="1" dirty="0"/>
          </a:p>
        </p:txBody>
      </p:sp>
      <p:sp>
        <p:nvSpPr>
          <p:cNvPr id="12" name="pole tekstowe 11"/>
          <p:cNvSpPr txBox="1"/>
          <p:nvPr/>
        </p:nvSpPr>
        <p:spPr>
          <a:xfrm>
            <a:off x="2699792" y="3933056"/>
            <a:ext cx="13681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b="1" dirty="0" smtClean="0">
                <a:solidFill>
                  <a:srgbClr val="0322BD"/>
                </a:solidFill>
              </a:rPr>
              <a:t>Limfocyty</a:t>
            </a:r>
            <a:endParaRPr lang="pl-PL" sz="1400" dirty="0"/>
          </a:p>
        </p:txBody>
      </p:sp>
      <p:sp>
        <p:nvSpPr>
          <p:cNvPr id="14" name="pole tekstowe 13"/>
          <p:cNvSpPr txBox="1"/>
          <p:nvPr/>
        </p:nvSpPr>
        <p:spPr>
          <a:xfrm>
            <a:off x="1907704" y="4993431"/>
            <a:ext cx="13681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b="1" dirty="0" smtClean="0">
                <a:solidFill>
                  <a:srgbClr val="0322BD"/>
                </a:solidFill>
              </a:rPr>
              <a:t>Monocyty</a:t>
            </a:r>
            <a:endParaRPr lang="pl-PL" sz="1400" dirty="0"/>
          </a:p>
        </p:txBody>
      </p:sp>
      <p:sp>
        <p:nvSpPr>
          <p:cNvPr id="15" name="pole tekstowe 14"/>
          <p:cNvSpPr txBox="1"/>
          <p:nvPr/>
        </p:nvSpPr>
        <p:spPr>
          <a:xfrm>
            <a:off x="3635896" y="1681063"/>
            <a:ext cx="13681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b="1" dirty="0" smtClean="0">
                <a:solidFill>
                  <a:srgbClr val="0322BD"/>
                </a:solidFill>
              </a:rPr>
              <a:t>Erytrocyty</a:t>
            </a:r>
            <a:endParaRPr lang="pl-PL" sz="1400" dirty="0"/>
          </a:p>
        </p:txBody>
      </p:sp>
      <p:sp>
        <p:nvSpPr>
          <p:cNvPr id="16" name="pole tekstowe 15"/>
          <p:cNvSpPr txBox="1"/>
          <p:nvPr/>
        </p:nvSpPr>
        <p:spPr>
          <a:xfrm>
            <a:off x="3131840" y="1249015"/>
            <a:ext cx="13681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b="1" dirty="0" smtClean="0">
                <a:solidFill>
                  <a:srgbClr val="0322BD"/>
                </a:solidFill>
              </a:rPr>
              <a:t> Płytki krwi</a:t>
            </a:r>
            <a:endParaRPr lang="pl-PL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0" y="692696"/>
            <a:ext cx="9144000" cy="2232248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pl-PL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Ćwiczenie nr 1</a:t>
            </a:r>
            <a:br>
              <a:rPr lang="pl-PL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pl-PL" sz="27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Zróżnicowanie morfologiczne i funkcjonalne komórek zwierzęcych.</a:t>
            </a:r>
            <a:br>
              <a:rPr lang="pl-PL" sz="27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pl-PL" sz="27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Organelle i ich funkcje.</a:t>
            </a:r>
            <a:endParaRPr lang="pl-PL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648072" y="3284984"/>
            <a:ext cx="8604448" cy="2016224"/>
          </a:xfrm>
        </p:spPr>
        <p:txBody>
          <a:bodyPr>
            <a:noAutofit/>
          </a:bodyPr>
          <a:lstStyle/>
          <a:p>
            <a:pPr marL="457200" indent="-457200" algn="l">
              <a:spcBef>
                <a:spcPts val="0"/>
              </a:spcBef>
              <a:buFont typeface="+mj-lt"/>
              <a:buAutoNum type="arabicPeriod"/>
            </a:pPr>
            <a:r>
              <a:rPr lang="pl-PL" sz="2000" dirty="0" smtClean="0">
                <a:solidFill>
                  <a:schemeClr val="tx1"/>
                </a:solidFill>
              </a:rPr>
              <a:t>Przystosowanie morfologiczne komórek do pełnienia różnych funkcji. </a:t>
            </a:r>
          </a:p>
          <a:p>
            <a:pPr marL="457200" indent="-457200" algn="l">
              <a:spcBef>
                <a:spcPts val="0"/>
              </a:spcBef>
              <a:buFont typeface="+mj-lt"/>
              <a:buAutoNum type="arabicPeriod"/>
            </a:pPr>
            <a:r>
              <a:rPr lang="pl-PL" sz="2000" dirty="0" smtClean="0">
                <a:solidFill>
                  <a:schemeClr val="tx1"/>
                </a:solidFill>
              </a:rPr>
              <a:t>Przegląd różnych typów komórek zwierzęcych: komórki wchłaniające, aktywnie transportujące, komórki gruczołowe, nerwowe, krwinki. </a:t>
            </a:r>
          </a:p>
          <a:p>
            <a:pPr marL="457200" indent="-457200" algn="l">
              <a:spcBef>
                <a:spcPts val="0"/>
              </a:spcBef>
              <a:buFont typeface="+mj-lt"/>
              <a:buAutoNum type="arabicPeriod"/>
            </a:pPr>
            <a:r>
              <a:rPr lang="pl-PL" sz="2000" dirty="0" smtClean="0">
                <a:solidFill>
                  <a:schemeClr val="tx1"/>
                </a:solidFill>
              </a:rPr>
              <a:t>Struktury błonowe w komórkach: aparat </a:t>
            </a:r>
            <a:r>
              <a:rPr lang="pl-PL" sz="2000" dirty="0" err="1" smtClean="0">
                <a:solidFill>
                  <a:schemeClr val="tx1"/>
                </a:solidFill>
              </a:rPr>
              <a:t>Golgiego</a:t>
            </a:r>
            <a:r>
              <a:rPr lang="pl-PL" sz="2000" dirty="0" smtClean="0">
                <a:solidFill>
                  <a:schemeClr val="tx1"/>
                </a:solidFill>
              </a:rPr>
              <a:t>, siateczka śródplazmatyczna. </a:t>
            </a:r>
          </a:p>
          <a:p>
            <a:pPr marL="457200" indent="-457200" algn="l">
              <a:spcBef>
                <a:spcPts val="0"/>
              </a:spcBef>
              <a:buFont typeface="+mj-lt"/>
              <a:buAutoNum type="arabicPeriod"/>
            </a:pPr>
            <a:r>
              <a:rPr lang="pl-PL" sz="2000" dirty="0" smtClean="0">
                <a:solidFill>
                  <a:schemeClr val="tx1"/>
                </a:solidFill>
              </a:rPr>
              <a:t>Mikroskopowa obserwacja preparatów trwałych.   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B604F-D9EC-49A4-86B9-CD559C89E3FE}" type="slidenum">
              <a:rPr lang="pl-PL" smtClean="0"/>
              <a:pPr/>
              <a:t>3</a:t>
            </a:fld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7568" y="106828"/>
            <a:ext cx="8340896" cy="67511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B604F-D9EC-49A4-86B9-CD559C89E3FE}" type="slidenum">
              <a:rPr lang="pl-PL" smtClean="0"/>
              <a:pPr/>
              <a:t>31</a:t>
            </a:fld>
            <a:endParaRPr lang="pl-PL"/>
          </a:p>
        </p:txBody>
      </p:sp>
      <p:sp>
        <p:nvSpPr>
          <p:cNvPr id="2050" name="AutoShape 2" descr="Znalezione obrazy dla zapytania aksolot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50530" name="AutoShape 2" descr="Znalezione obrazy dla zapytania saduria entom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7" name="Prostokąt 6"/>
          <p:cNvSpPr/>
          <p:nvPr/>
        </p:nvSpPr>
        <p:spPr>
          <a:xfrm>
            <a:off x="2286000" y="4233862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dirty="0" err="1" smtClean="0"/>
              <a:t>Prosionek</a:t>
            </a:r>
            <a:r>
              <a:rPr lang="pl-PL" dirty="0" smtClean="0"/>
              <a:t> szorstki - gatunek lądowego skorupiaka z rzędu równonogów i rodziny </a:t>
            </a:r>
            <a:r>
              <a:rPr lang="pl-PL" dirty="0" err="1" smtClean="0"/>
              <a:t>Porcellionidae</a:t>
            </a:r>
            <a:r>
              <a:rPr lang="pl-PL" dirty="0" smtClean="0"/>
              <a:t>. </a:t>
            </a:r>
          </a:p>
          <a:p>
            <a:r>
              <a:rPr lang="pl-PL" b="1" dirty="0" smtClean="0">
                <a:hlinkClick r:id="rId3"/>
              </a:rPr>
              <a:t>Nazwa naukowa</a:t>
            </a:r>
            <a:r>
              <a:rPr lang="pl-PL" b="1" dirty="0" smtClean="0"/>
              <a:t>: </a:t>
            </a:r>
            <a:r>
              <a:rPr lang="pl-PL" i="1" dirty="0" err="1" smtClean="0"/>
              <a:t>Porcellio</a:t>
            </a:r>
            <a:r>
              <a:rPr lang="pl-PL" i="1" dirty="0" smtClean="0"/>
              <a:t> </a:t>
            </a:r>
            <a:r>
              <a:rPr lang="pl-PL" i="1" dirty="0" err="1" smtClean="0"/>
              <a:t>scaber</a:t>
            </a:r>
            <a:endParaRPr lang="pl-PL" i="1" dirty="0" smtClean="0"/>
          </a:p>
        </p:txBody>
      </p:sp>
      <p:pic>
        <p:nvPicPr>
          <p:cNvPr id="154628" name="Picture 4" descr="A lovely sowbug - Porcellio scabe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39752" y="908720"/>
            <a:ext cx="4239493" cy="30963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korekta watrobotrzustkaporecelio10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ytuł 1"/>
          <p:cNvSpPr txBox="1">
            <a:spLocks/>
          </p:cNvSpPr>
          <p:nvPr/>
        </p:nvSpPr>
        <p:spPr>
          <a:xfrm>
            <a:off x="0" y="5949280"/>
            <a:ext cx="9144000" cy="908720"/>
          </a:xfrm>
          <a:prstGeom prst="rect">
            <a:avLst/>
          </a:prstGeom>
          <a:gradFill flip="none" rotWithShape="1">
            <a:gsLst>
              <a:gs pos="10000">
                <a:srgbClr val="FFEFD1">
                  <a:alpha val="23000"/>
                </a:srgbClr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  <a:tileRect/>
          </a:gradFill>
        </p:spPr>
        <p:txBody>
          <a:bodyPr vert="horz" lIns="91440" tIns="45720" rIns="91440" bIns="45720" rtlCol="0" anchor="ctr">
            <a:noAutofit/>
          </a:bodyPr>
          <a:lstStyle/>
          <a:p>
            <a:pPr marL="358775" lvl="0" indent="-358775" algn="ctr">
              <a:spcBef>
                <a:spcPct val="0"/>
              </a:spcBef>
            </a:pPr>
            <a:r>
              <a:rPr lang="pl-PL" sz="2800" dirty="0" smtClean="0"/>
              <a:t>10. </a:t>
            </a:r>
            <a:r>
              <a:rPr lang="pl-PL" sz="2800" dirty="0" err="1"/>
              <a:t>Wątrobotrzustka</a:t>
            </a:r>
            <a:r>
              <a:rPr lang="pl-PL" sz="2800" dirty="0"/>
              <a:t> </a:t>
            </a:r>
            <a:r>
              <a:rPr lang="pl-PL" sz="2800" i="1" dirty="0" err="1"/>
              <a:t>Porcelio</a:t>
            </a:r>
            <a:r>
              <a:rPr lang="pl-PL" sz="2800" i="1" dirty="0"/>
              <a:t> </a:t>
            </a:r>
            <a:r>
              <a:rPr lang="pl-PL" sz="2800" i="1" dirty="0" err="1"/>
              <a:t>scaber</a:t>
            </a:r>
            <a:endParaRPr lang="pl-PL" sz="2800" dirty="0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B604F-D9EC-49A4-86B9-CD559C89E3FE}" type="slidenum">
              <a:rPr lang="pl-PL" smtClean="0"/>
              <a:pPr/>
              <a:t>32</a:t>
            </a:fld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 descr="korekta watrobotrzustkaporecelio40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ytuł 1"/>
          <p:cNvSpPr txBox="1">
            <a:spLocks/>
          </p:cNvSpPr>
          <p:nvPr/>
        </p:nvSpPr>
        <p:spPr>
          <a:xfrm>
            <a:off x="0" y="5949280"/>
            <a:ext cx="9144000" cy="908720"/>
          </a:xfrm>
          <a:prstGeom prst="rect">
            <a:avLst/>
          </a:prstGeom>
          <a:gradFill flip="none" rotWithShape="1">
            <a:gsLst>
              <a:gs pos="10000">
                <a:srgbClr val="FFEFD1">
                  <a:alpha val="23000"/>
                </a:srgbClr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  <a:tileRect/>
          </a:gradFill>
        </p:spPr>
        <p:txBody>
          <a:bodyPr vert="horz" lIns="91440" tIns="45720" rIns="91440" bIns="45720" rtlCol="0" anchor="ctr">
            <a:noAutofit/>
          </a:bodyPr>
          <a:lstStyle/>
          <a:p>
            <a:pPr marL="358775" lvl="0" indent="-358775" algn="ctr">
              <a:spcBef>
                <a:spcPct val="0"/>
              </a:spcBef>
            </a:pPr>
            <a:r>
              <a:rPr lang="pl-PL" sz="2800" dirty="0" smtClean="0"/>
              <a:t>10. </a:t>
            </a:r>
            <a:r>
              <a:rPr lang="pl-PL" sz="2800" dirty="0" err="1"/>
              <a:t>Wątrobotrzustka</a:t>
            </a:r>
            <a:r>
              <a:rPr lang="pl-PL" sz="2800" dirty="0"/>
              <a:t> </a:t>
            </a:r>
            <a:r>
              <a:rPr lang="pl-PL" sz="2800" i="1" dirty="0" err="1"/>
              <a:t>Porcelio</a:t>
            </a:r>
            <a:r>
              <a:rPr lang="pl-PL" sz="2800" i="1" dirty="0"/>
              <a:t> </a:t>
            </a:r>
            <a:r>
              <a:rPr lang="pl-PL" sz="2800" i="1" dirty="0" err="1"/>
              <a:t>scaber</a:t>
            </a:r>
            <a:endParaRPr lang="pl-PL" sz="2800" dirty="0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B604F-D9EC-49A4-86B9-CD559C89E3FE}" type="slidenum">
              <a:rPr lang="pl-PL" smtClean="0"/>
              <a:pPr/>
              <a:t>33</a:t>
            </a:fld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B604F-D9EC-49A4-86B9-CD559C89E3FE}" type="slidenum">
              <a:rPr lang="pl-PL" smtClean="0"/>
              <a:pPr/>
              <a:t>34</a:t>
            </a:fld>
            <a:endParaRPr lang="pl-PL"/>
          </a:p>
        </p:txBody>
      </p:sp>
      <p:sp>
        <p:nvSpPr>
          <p:cNvPr id="2050" name="AutoShape 2" descr="Znalezione obrazy dla zapytania aksolot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50530" name="AutoShape 2" descr="Znalezione obrazy dla zapytania saduria entom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7" name="Prostokąt 6"/>
          <p:cNvSpPr/>
          <p:nvPr/>
        </p:nvSpPr>
        <p:spPr>
          <a:xfrm>
            <a:off x="2286000" y="3579981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dirty="0" smtClean="0"/>
              <a:t>Ślimak winniczek – gatunek lądowego ślimaka płucodysznego z rodziny ślimakowatych. Występuje w południowo-wschodniej                     i centralnej Europie. W Polsce pospolity niemal na całym niżu oraz pogórzu, w górach rzadszy, dochodzi tylko do regla dolnego. </a:t>
            </a:r>
          </a:p>
          <a:p>
            <a:r>
              <a:rPr lang="pl-PL" b="1" dirty="0" smtClean="0">
                <a:hlinkClick r:id="rId3"/>
              </a:rPr>
              <a:t>Nazwa naukowa</a:t>
            </a:r>
            <a:r>
              <a:rPr lang="pl-PL" b="1" dirty="0" smtClean="0"/>
              <a:t>: </a:t>
            </a:r>
            <a:r>
              <a:rPr lang="pl-PL" i="1" dirty="0" err="1" smtClean="0"/>
              <a:t>Helix</a:t>
            </a:r>
            <a:r>
              <a:rPr lang="pl-PL" i="1" dirty="0" smtClean="0"/>
              <a:t> </a:t>
            </a:r>
            <a:r>
              <a:rPr lang="pl-PL" i="1" dirty="0" err="1" smtClean="0"/>
              <a:t>pomatia</a:t>
            </a:r>
            <a:endParaRPr lang="pl-PL" i="1" dirty="0" smtClean="0"/>
          </a:p>
        </p:txBody>
      </p:sp>
      <p:pic>
        <p:nvPicPr>
          <p:cNvPr id="152578" name="Picture 2" descr="Znaleziony obraz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67744" y="620688"/>
            <a:ext cx="4393708" cy="28083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korekta watrobotrzustkahelix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ytuł 1"/>
          <p:cNvSpPr txBox="1">
            <a:spLocks/>
          </p:cNvSpPr>
          <p:nvPr/>
        </p:nvSpPr>
        <p:spPr>
          <a:xfrm>
            <a:off x="0" y="5949280"/>
            <a:ext cx="9144000" cy="908720"/>
          </a:xfrm>
          <a:prstGeom prst="rect">
            <a:avLst/>
          </a:prstGeom>
          <a:gradFill flip="none" rotWithShape="1">
            <a:gsLst>
              <a:gs pos="10000">
                <a:srgbClr val="FFEFD1">
                  <a:alpha val="23000"/>
                </a:srgbClr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  <a:tileRect/>
          </a:gradFill>
        </p:spPr>
        <p:txBody>
          <a:bodyPr vert="horz" lIns="91440" tIns="45720" rIns="91440" bIns="45720" rtlCol="0" anchor="ctr">
            <a:noAutofit/>
          </a:bodyPr>
          <a:lstStyle/>
          <a:p>
            <a:pPr marL="358775" lvl="0" indent="-358775" algn="ctr">
              <a:spcBef>
                <a:spcPct val="0"/>
              </a:spcBef>
            </a:pPr>
            <a:r>
              <a:rPr lang="pl-PL" sz="2800" dirty="0" smtClean="0"/>
              <a:t>11. </a:t>
            </a:r>
            <a:r>
              <a:rPr lang="pl-PL" sz="2800" dirty="0" err="1" smtClean="0"/>
              <a:t>Wątrobotrzustka</a:t>
            </a:r>
            <a:r>
              <a:rPr lang="pl-PL" sz="2800" dirty="0" smtClean="0"/>
              <a:t> </a:t>
            </a:r>
            <a:r>
              <a:rPr lang="pl-PL" sz="2800" i="1" dirty="0" err="1"/>
              <a:t>Helix</a:t>
            </a:r>
            <a:r>
              <a:rPr lang="pl-PL" sz="2800" i="1" dirty="0"/>
              <a:t> </a:t>
            </a:r>
            <a:r>
              <a:rPr lang="pl-PL" sz="2800" i="1" dirty="0" err="1"/>
              <a:t>pomatia</a:t>
            </a:r>
            <a:endParaRPr lang="pl-PL" sz="2800" dirty="0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B604F-D9EC-49A4-86B9-CD559C89E3FE}" type="slidenum">
              <a:rPr lang="pl-PL" smtClean="0"/>
              <a:pPr/>
              <a:t>35</a:t>
            </a:fld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 descr="korekta watrobotrzustkahelix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ytuł 1"/>
          <p:cNvSpPr txBox="1">
            <a:spLocks/>
          </p:cNvSpPr>
          <p:nvPr/>
        </p:nvSpPr>
        <p:spPr>
          <a:xfrm>
            <a:off x="0" y="5949280"/>
            <a:ext cx="9144000" cy="908720"/>
          </a:xfrm>
          <a:prstGeom prst="rect">
            <a:avLst/>
          </a:prstGeom>
          <a:gradFill flip="none" rotWithShape="1">
            <a:gsLst>
              <a:gs pos="10000">
                <a:srgbClr val="FFEFD1">
                  <a:alpha val="23000"/>
                </a:srgbClr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  <a:tileRect/>
          </a:gradFill>
        </p:spPr>
        <p:txBody>
          <a:bodyPr vert="horz" lIns="91440" tIns="45720" rIns="91440" bIns="45720" rtlCol="0" anchor="ctr">
            <a:noAutofit/>
          </a:bodyPr>
          <a:lstStyle/>
          <a:p>
            <a:pPr marL="358775" lvl="0" indent="-358775" algn="ctr">
              <a:spcBef>
                <a:spcPct val="0"/>
              </a:spcBef>
            </a:pPr>
            <a:r>
              <a:rPr lang="pl-PL" sz="2800" dirty="0" smtClean="0"/>
              <a:t>11. </a:t>
            </a:r>
            <a:r>
              <a:rPr lang="pl-PL" sz="2800" dirty="0" err="1" smtClean="0"/>
              <a:t>Wątrobotrzustka</a:t>
            </a:r>
            <a:r>
              <a:rPr lang="pl-PL" sz="2800" dirty="0" smtClean="0"/>
              <a:t> </a:t>
            </a:r>
            <a:r>
              <a:rPr lang="pl-PL" sz="2800" i="1" dirty="0" err="1"/>
              <a:t>Helix</a:t>
            </a:r>
            <a:r>
              <a:rPr lang="pl-PL" sz="2800" i="1" dirty="0"/>
              <a:t> </a:t>
            </a:r>
            <a:r>
              <a:rPr lang="pl-PL" sz="2800" i="1" dirty="0" err="1"/>
              <a:t>pomatia</a:t>
            </a:r>
            <a:endParaRPr lang="pl-PL" sz="2800" dirty="0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B604F-D9EC-49A4-86B9-CD559C89E3FE}" type="slidenum">
              <a:rPr lang="pl-PL" smtClean="0"/>
              <a:pPr/>
              <a:t>36</a:t>
            </a:fld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>
          <a:xfrm>
            <a:off x="6553200" y="6520259"/>
            <a:ext cx="2133600" cy="365125"/>
          </a:xfrm>
        </p:spPr>
        <p:txBody>
          <a:bodyPr/>
          <a:lstStyle/>
          <a:p>
            <a:fld id="{F48B604F-D9EC-49A4-86B9-CD559C89E3FE}" type="slidenum">
              <a:rPr lang="pl-PL" smtClean="0"/>
              <a:pPr/>
              <a:t>37</a:t>
            </a:fld>
            <a:endParaRPr lang="pl-PL" dirty="0"/>
          </a:p>
        </p:txBody>
      </p:sp>
      <p:pic>
        <p:nvPicPr>
          <p:cNvPr id="6" name="Picture 2" descr="Znalezione obrazy dla zapytania nerka tworzenie moczu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3501008"/>
            <a:ext cx="3625805" cy="2664296"/>
          </a:xfrm>
          <a:prstGeom prst="rect">
            <a:avLst/>
          </a:prstGeom>
          <a:noFill/>
        </p:spPr>
      </p:pic>
      <p:pic>
        <p:nvPicPr>
          <p:cNvPr id="295940" name="Picture 4" descr="Budowa nefronu i jego poÅoÅ¼enie w nerce. Kora nerki, rdzeÅ nerki. Kanalik krÄty I rzÄdu, kanali krÄty II rzÄdu, tÄtniczka odprowadzajÄca, tÄtniczka doprowadzajÄca, kanalik zbiorczy, pÄtla Henlego, kÅÄbuszek nerkowy, torebka Bowmana, ciaÅko nerkowe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1827" y="3429000"/>
            <a:ext cx="3554149" cy="2664296"/>
          </a:xfrm>
          <a:prstGeom prst="rect">
            <a:avLst/>
          </a:prstGeom>
          <a:noFill/>
        </p:spPr>
      </p:pic>
      <p:sp>
        <p:nvSpPr>
          <p:cNvPr id="9" name="Prostokąt 8"/>
          <p:cNvSpPr/>
          <p:nvPr/>
        </p:nvSpPr>
        <p:spPr>
          <a:xfrm>
            <a:off x="755576" y="692696"/>
            <a:ext cx="7632848" cy="230832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pl-PL" b="1" dirty="0" smtClean="0">
                <a:solidFill>
                  <a:srgbClr val="7030A0"/>
                </a:solidFill>
              </a:rPr>
              <a:t>Proces tworzenia się moczu w nerkach przebiega w dwóch etapach:</a:t>
            </a:r>
          </a:p>
          <a:p>
            <a:r>
              <a:rPr lang="pl-PL" dirty="0" smtClean="0">
                <a:solidFill>
                  <a:srgbClr val="7030A0"/>
                </a:solidFill>
              </a:rPr>
              <a:t>- I etap to </a:t>
            </a:r>
            <a:r>
              <a:rPr lang="pl-PL" b="1" dirty="0" smtClean="0">
                <a:solidFill>
                  <a:srgbClr val="7030A0"/>
                </a:solidFill>
              </a:rPr>
              <a:t>filtracja kłębuszkowa</a:t>
            </a:r>
            <a:r>
              <a:rPr lang="pl-PL" dirty="0" smtClean="0">
                <a:solidFill>
                  <a:srgbClr val="7030A0"/>
                </a:solidFill>
              </a:rPr>
              <a:t> - tętniczka doprowadzająca krew do kłębka jest grubsza niż naczynie odprowadzające, dlatego krew przesączając się spływa do torebki otaczającej kłębek, tworząc </a:t>
            </a:r>
            <a:r>
              <a:rPr lang="pl-PL" b="1" dirty="0" smtClean="0">
                <a:solidFill>
                  <a:srgbClr val="7030A0"/>
                </a:solidFill>
              </a:rPr>
              <a:t>mocz pierwotny; </a:t>
            </a:r>
            <a:r>
              <a:rPr lang="pl-PL" dirty="0" smtClean="0">
                <a:solidFill>
                  <a:srgbClr val="7030A0"/>
                </a:solidFill>
              </a:rPr>
              <a:t>który zawiera: wodę, mocznik, sole mineralne, cukier.</a:t>
            </a:r>
          </a:p>
          <a:p>
            <a:pPr>
              <a:buFontTx/>
              <a:buChar char="-"/>
            </a:pPr>
            <a:r>
              <a:rPr lang="pl-PL" dirty="0" smtClean="0">
                <a:solidFill>
                  <a:srgbClr val="7030A0"/>
                </a:solidFill>
              </a:rPr>
              <a:t>II etap to </a:t>
            </a:r>
            <a:r>
              <a:rPr lang="pl-PL" b="1" dirty="0" smtClean="0">
                <a:solidFill>
                  <a:srgbClr val="7030A0"/>
                </a:solidFill>
              </a:rPr>
              <a:t>wchłanianie do krwi</a:t>
            </a:r>
            <a:r>
              <a:rPr lang="pl-PL" dirty="0" smtClean="0">
                <a:solidFill>
                  <a:srgbClr val="7030A0"/>
                </a:solidFill>
              </a:rPr>
              <a:t> wody i związków, które organizm może jeszcze wykorzystać. Wchłanianie odbywa się w </a:t>
            </a:r>
            <a:r>
              <a:rPr lang="pl-PL" b="1" dirty="0" smtClean="0">
                <a:solidFill>
                  <a:srgbClr val="7030A0"/>
                </a:solidFill>
              </a:rPr>
              <a:t>kanalikach krętych.</a:t>
            </a:r>
            <a:r>
              <a:rPr lang="pl-PL" dirty="0" smtClean="0">
                <a:solidFill>
                  <a:srgbClr val="7030A0"/>
                </a:solidFill>
              </a:rPr>
              <a:t> Powstały płyn spływa, jako </a:t>
            </a:r>
            <a:r>
              <a:rPr lang="pl-PL" b="1" dirty="0" smtClean="0">
                <a:solidFill>
                  <a:srgbClr val="7030A0"/>
                </a:solidFill>
              </a:rPr>
              <a:t>mocz ostateczny</a:t>
            </a:r>
            <a:r>
              <a:rPr lang="pl-PL" dirty="0" smtClean="0">
                <a:solidFill>
                  <a:srgbClr val="7030A0"/>
                </a:solidFill>
              </a:rPr>
              <a:t>, do miedniczek nerkowych.</a:t>
            </a:r>
            <a:endParaRPr lang="pl-PL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korekta nerka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ytuł 1"/>
          <p:cNvSpPr txBox="1">
            <a:spLocks/>
          </p:cNvSpPr>
          <p:nvPr/>
        </p:nvSpPr>
        <p:spPr>
          <a:xfrm>
            <a:off x="0" y="5949280"/>
            <a:ext cx="9144000" cy="908720"/>
          </a:xfrm>
          <a:prstGeom prst="rect">
            <a:avLst/>
          </a:prstGeom>
          <a:gradFill flip="none" rotWithShape="1">
            <a:gsLst>
              <a:gs pos="10000">
                <a:srgbClr val="FFEFD1">
                  <a:alpha val="23000"/>
                </a:srgbClr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  <a:tileRect/>
          </a:gradFill>
        </p:spPr>
        <p:txBody>
          <a:bodyPr vert="horz" lIns="91440" tIns="45720" rIns="91440" bIns="45720" rtlCol="0" anchor="ctr">
            <a:noAutofit/>
          </a:bodyPr>
          <a:lstStyle/>
          <a:p>
            <a:pPr marL="358775" lvl="0" indent="-358775" algn="ctr">
              <a:spcBef>
                <a:spcPct val="0"/>
              </a:spcBef>
            </a:pPr>
            <a:r>
              <a:rPr lang="pl-PL" sz="2800" dirty="0" smtClean="0"/>
              <a:t>12. </a:t>
            </a:r>
            <a:r>
              <a:rPr lang="pl-PL" sz="2800" dirty="0"/>
              <a:t>Nerka ssaka – nabłonek jednowarstwowy sześcienny </a:t>
            </a: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>
          <a:xfrm>
            <a:off x="6553200" y="6520259"/>
            <a:ext cx="2133600" cy="365125"/>
          </a:xfrm>
        </p:spPr>
        <p:txBody>
          <a:bodyPr/>
          <a:lstStyle/>
          <a:p>
            <a:fld id="{F48B604F-D9EC-49A4-86B9-CD559C89E3FE}" type="slidenum">
              <a:rPr lang="pl-PL" smtClean="0"/>
              <a:pPr/>
              <a:t>38</a:t>
            </a:fld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 descr="korekta nerka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ytuł 1"/>
          <p:cNvSpPr txBox="1">
            <a:spLocks/>
          </p:cNvSpPr>
          <p:nvPr/>
        </p:nvSpPr>
        <p:spPr>
          <a:xfrm>
            <a:off x="0" y="5949280"/>
            <a:ext cx="9144000" cy="908720"/>
          </a:xfrm>
          <a:prstGeom prst="rect">
            <a:avLst/>
          </a:prstGeom>
          <a:gradFill flip="none" rotWithShape="1">
            <a:gsLst>
              <a:gs pos="10000">
                <a:srgbClr val="FFEFD1">
                  <a:alpha val="23000"/>
                </a:srgbClr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  <a:tileRect/>
          </a:gradFill>
        </p:spPr>
        <p:txBody>
          <a:bodyPr vert="horz" lIns="91440" tIns="45720" rIns="91440" bIns="45720" rtlCol="0" anchor="ctr">
            <a:noAutofit/>
          </a:bodyPr>
          <a:lstStyle/>
          <a:p>
            <a:pPr marL="358775" lvl="0" indent="-358775" algn="ctr">
              <a:spcBef>
                <a:spcPct val="0"/>
              </a:spcBef>
            </a:pPr>
            <a:r>
              <a:rPr lang="pl-PL" sz="2800" dirty="0" smtClean="0"/>
              <a:t>12. </a:t>
            </a:r>
            <a:r>
              <a:rPr lang="pl-PL" sz="2800" dirty="0"/>
              <a:t>Nerka ssaka – nabłonek jednowarstwowy sześcienny </a:t>
            </a: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>
          <a:xfrm>
            <a:off x="6553200" y="6520259"/>
            <a:ext cx="2133600" cy="365125"/>
          </a:xfrm>
        </p:spPr>
        <p:txBody>
          <a:bodyPr/>
          <a:lstStyle/>
          <a:p>
            <a:fld id="{F48B604F-D9EC-49A4-86B9-CD559C89E3FE}" type="slidenum">
              <a:rPr lang="pl-PL" smtClean="0"/>
              <a:pPr/>
              <a:t>39</a:t>
            </a:fld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95536" y="188640"/>
            <a:ext cx="8229600" cy="6669360"/>
          </a:xfrm>
        </p:spPr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pl-PL" b="1" dirty="0"/>
              <a:t>Preparaty mikroskopowe:</a:t>
            </a:r>
          </a:p>
          <a:p>
            <a:pPr>
              <a:buNone/>
            </a:pPr>
            <a:r>
              <a:rPr lang="pl-PL" dirty="0"/>
              <a:t> </a:t>
            </a:r>
          </a:p>
          <a:p>
            <a:pPr marL="514350" lvl="0" indent="-514350">
              <a:buFont typeface="+mj-lt"/>
              <a:buAutoNum type="arabicPeriod"/>
            </a:pPr>
            <a:r>
              <a:rPr lang="pl-PL" dirty="0"/>
              <a:t>Jelito aksolotla - </a:t>
            </a:r>
            <a:r>
              <a:rPr lang="pl-PL" dirty="0" err="1"/>
              <a:t>enterocyty</a:t>
            </a:r>
            <a:endParaRPr lang="pl-PL" dirty="0"/>
          </a:p>
          <a:p>
            <a:pPr marL="514350" lvl="0" indent="-514350">
              <a:buFont typeface="+mj-lt"/>
              <a:buAutoNum type="arabicPeriod"/>
            </a:pPr>
            <a:r>
              <a:rPr lang="pl-PL" dirty="0"/>
              <a:t>Jelito cienkie - komórki śluzowe (kubkowe)</a:t>
            </a:r>
          </a:p>
          <a:p>
            <a:pPr marL="514350" lvl="0" indent="-514350">
              <a:buFont typeface="+mj-lt"/>
              <a:buAutoNum type="arabicPeriod"/>
            </a:pPr>
            <a:r>
              <a:rPr lang="pl-PL" dirty="0"/>
              <a:t>Mięsień poprzecznie prążkowany</a:t>
            </a:r>
          </a:p>
          <a:p>
            <a:pPr marL="514350" lvl="0" indent="-514350">
              <a:buFont typeface="+mj-lt"/>
              <a:buAutoNum type="arabicPeriod"/>
            </a:pPr>
            <a:r>
              <a:rPr lang="pl-PL" dirty="0"/>
              <a:t>Mięsień gładki</a:t>
            </a:r>
          </a:p>
          <a:p>
            <a:pPr marL="514350" lvl="0" indent="-514350">
              <a:buFont typeface="+mj-lt"/>
              <a:buAutoNum type="arabicPeriod"/>
            </a:pPr>
            <a:r>
              <a:rPr lang="pl-PL" dirty="0"/>
              <a:t>Glikogen w komórkach jajowych skorupiaka </a:t>
            </a:r>
            <a:r>
              <a:rPr lang="pl-PL" i="1" dirty="0" err="1"/>
              <a:t>Saduria</a:t>
            </a:r>
            <a:r>
              <a:rPr lang="pl-PL" i="1" dirty="0"/>
              <a:t> </a:t>
            </a:r>
            <a:r>
              <a:rPr lang="pl-PL" i="1" dirty="0" err="1"/>
              <a:t>entomon</a:t>
            </a:r>
            <a:r>
              <a:rPr lang="pl-PL" i="1" dirty="0"/>
              <a:t> </a:t>
            </a:r>
            <a:r>
              <a:rPr lang="pl-PL" dirty="0"/>
              <a:t>(uwidoczniony za pomocą reakcji PAS)</a:t>
            </a:r>
          </a:p>
          <a:p>
            <a:pPr marL="514350" lvl="0" indent="-514350">
              <a:buFont typeface="+mj-lt"/>
              <a:buAutoNum type="arabicPeriod"/>
            </a:pPr>
            <a:r>
              <a:rPr lang="pl-PL" dirty="0"/>
              <a:t>Endomitoza, jelito </a:t>
            </a:r>
            <a:r>
              <a:rPr lang="pl-PL" i="1" dirty="0" err="1"/>
              <a:t>Saduria</a:t>
            </a:r>
            <a:r>
              <a:rPr lang="pl-PL" i="1" dirty="0"/>
              <a:t> </a:t>
            </a:r>
            <a:r>
              <a:rPr lang="pl-PL" i="1" dirty="0" err="1"/>
              <a:t>entomon</a:t>
            </a:r>
            <a:r>
              <a:rPr lang="pl-PL" dirty="0"/>
              <a:t> (autoradiogram przedstawiający obraz jąder w komórkach nabłonkowych jelita po podaniu tymidyny znakowanej trytem)</a:t>
            </a:r>
          </a:p>
          <a:p>
            <a:pPr marL="514350" lvl="0" indent="-514350">
              <a:buFont typeface="+mj-lt"/>
              <a:buAutoNum type="arabicPeriod"/>
            </a:pPr>
            <a:r>
              <a:rPr lang="pl-PL" dirty="0"/>
              <a:t>Jajnik ssaka</a:t>
            </a:r>
          </a:p>
          <a:p>
            <a:pPr marL="514350" lvl="0" indent="-514350">
              <a:buFont typeface="+mj-lt"/>
              <a:buAutoNum type="arabicPeriod"/>
            </a:pPr>
            <a:r>
              <a:rPr lang="pl-PL" dirty="0"/>
              <a:t>Plemniki ludzkie</a:t>
            </a:r>
          </a:p>
          <a:p>
            <a:pPr marL="514350" lvl="0" indent="-514350">
              <a:buFont typeface="+mj-lt"/>
              <a:buAutoNum type="arabicPeriod"/>
            </a:pPr>
            <a:r>
              <a:rPr lang="pl-PL" dirty="0"/>
              <a:t>Rozmaz krwi ludzkiej</a:t>
            </a:r>
          </a:p>
          <a:p>
            <a:pPr marL="514350" lvl="0" indent="-514350">
              <a:buFont typeface="+mj-lt"/>
              <a:buAutoNum type="arabicPeriod"/>
            </a:pPr>
            <a:r>
              <a:rPr lang="pl-PL" dirty="0"/>
              <a:t> </a:t>
            </a:r>
            <a:r>
              <a:rPr lang="pl-PL" dirty="0" err="1"/>
              <a:t>Wątrobotrzustka</a:t>
            </a:r>
            <a:r>
              <a:rPr lang="pl-PL" dirty="0"/>
              <a:t> </a:t>
            </a:r>
            <a:r>
              <a:rPr lang="pl-PL" i="1" dirty="0" err="1"/>
              <a:t>Porcelio</a:t>
            </a:r>
            <a:r>
              <a:rPr lang="pl-PL" i="1" dirty="0"/>
              <a:t> </a:t>
            </a:r>
            <a:r>
              <a:rPr lang="pl-PL" i="1" dirty="0" err="1"/>
              <a:t>scaber</a:t>
            </a:r>
            <a:endParaRPr lang="pl-PL" dirty="0"/>
          </a:p>
          <a:p>
            <a:pPr marL="514350" lvl="0" indent="-514350">
              <a:buFont typeface="+mj-lt"/>
              <a:buAutoNum type="arabicPeriod"/>
            </a:pPr>
            <a:r>
              <a:rPr lang="pl-PL" dirty="0"/>
              <a:t> </a:t>
            </a:r>
            <a:r>
              <a:rPr lang="pl-PL" dirty="0" err="1"/>
              <a:t>Wątrobotrzustka</a:t>
            </a:r>
            <a:r>
              <a:rPr lang="pl-PL" dirty="0"/>
              <a:t> </a:t>
            </a:r>
            <a:r>
              <a:rPr lang="pl-PL" i="1" dirty="0" err="1"/>
              <a:t>Helix</a:t>
            </a:r>
            <a:r>
              <a:rPr lang="pl-PL" i="1" dirty="0"/>
              <a:t> </a:t>
            </a:r>
            <a:r>
              <a:rPr lang="pl-PL" i="1" dirty="0" err="1"/>
              <a:t>pomatia</a:t>
            </a:r>
            <a:endParaRPr lang="pl-PL" dirty="0"/>
          </a:p>
          <a:p>
            <a:pPr marL="514350" lvl="0" indent="-514350">
              <a:buFont typeface="+mj-lt"/>
              <a:buAutoNum type="arabicPeriod"/>
            </a:pPr>
            <a:r>
              <a:rPr lang="pl-PL" dirty="0"/>
              <a:t> Nerka ssaka – nabłonek jednowarstwowy sześcienny </a:t>
            </a:r>
          </a:p>
          <a:p>
            <a:pPr marL="514350" lvl="0" indent="-514350">
              <a:buFont typeface="+mj-lt"/>
              <a:buAutoNum type="arabicPeriod"/>
            </a:pPr>
            <a:r>
              <a:rPr lang="pl-PL" dirty="0"/>
              <a:t> Komórki nerwowe gwiaździste (</a:t>
            </a:r>
            <a:r>
              <a:rPr lang="pl-PL" dirty="0" err="1"/>
              <a:t>rozizolowane</a:t>
            </a:r>
            <a:r>
              <a:rPr lang="pl-PL" dirty="0"/>
              <a:t>)</a:t>
            </a:r>
          </a:p>
          <a:p>
            <a:pPr marL="514350" lvl="0" indent="-514350">
              <a:buFont typeface="+mj-lt"/>
              <a:buAutoNum type="arabicPeriod"/>
            </a:pPr>
            <a:r>
              <a:rPr lang="pl-PL" dirty="0"/>
              <a:t> Rdzeń kręgowy psa - komórki nerwowe z </a:t>
            </a:r>
            <a:r>
              <a:rPr lang="pl-PL" dirty="0" err="1"/>
              <a:t>tigroidem</a:t>
            </a:r>
            <a:endParaRPr lang="pl-PL" dirty="0"/>
          </a:p>
          <a:p>
            <a:pPr marL="514350" lvl="0" indent="-514350">
              <a:buFont typeface="+mj-lt"/>
              <a:buAutoNum type="arabicPeriod"/>
            </a:pPr>
            <a:r>
              <a:rPr lang="pl-PL" dirty="0"/>
              <a:t> Aparat </a:t>
            </a:r>
            <a:r>
              <a:rPr lang="pl-PL" dirty="0" err="1"/>
              <a:t>Golgiego</a:t>
            </a:r>
            <a:r>
              <a:rPr lang="pl-PL" dirty="0"/>
              <a:t> (typ rozproszony) w komórkach nerwowych ssaka</a:t>
            </a:r>
          </a:p>
          <a:p>
            <a:pPr marL="514350" lvl="0" indent="-514350">
              <a:buFont typeface="+mj-lt"/>
              <a:buAutoNum type="arabicPeriod"/>
            </a:pPr>
            <a:r>
              <a:rPr lang="pl-PL" dirty="0"/>
              <a:t> Aparat </a:t>
            </a:r>
            <a:r>
              <a:rPr lang="pl-PL" dirty="0" err="1"/>
              <a:t>Golgiego</a:t>
            </a:r>
            <a:r>
              <a:rPr lang="pl-PL" dirty="0"/>
              <a:t> (typ skupiony) w komórkach nabłonkowych najądrza ssaka.</a:t>
            </a:r>
          </a:p>
          <a:p>
            <a:pPr marL="514350" indent="-514350">
              <a:buFont typeface="+mj-lt"/>
              <a:buAutoNum type="arabicPeriod"/>
            </a:pP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B604F-D9EC-49A4-86B9-CD559C89E3FE}" type="slidenum">
              <a:rPr lang="pl-PL" smtClean="0"/>
              <a:pPr/>
              <a:t>4</a:t>
            </a:fld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korekta k_gwiazdziste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ytuł 1"/>
          <p:cNvSpPr txBox="1">
            <a:spLocks/>
          </p:cNvSpPr>
          <p:nvPr/>
        </p:nvSpPr>
        <p:spPr>
          <a:xfrm>
            <a:off x="0" y="5949280"/>
            <a:ext cx="9144000" cy="908720"/>
          </a:xfrm>
          <a:prstGeom prst="rect">
            <a:avLst/>
          </a:prstGeom>
          <a:gradFill flip="none" rotWithShape="1">
            <a:gsLst>
              <a:gs pos="10000">
                <a:srgbClr val="FFEFD1">
                  <a:alpha val="23000"/>
                </a:srgbClr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  <a:tileRect/>
          </a:gradFill>
        </p:spPr>
        <p:txBody>
          <a:bodyPr vert="horz" lIns="91440" tIns="45720" rIns="91440" bIns="45720" rtlCol="0" anchor="ctr">
            <a:noAutofit/>
          </a:bodyPr>
          <a:lstStyle/>
          <a:p>
            <a:pPr marL="358775" indent="-358775" algn="ctr">
              <a:spcBef>
                <a:spcPct val="0"/>
              </a:spcBef>
            </a:pPr>
            <a:r>
              <a:rPr lang="pl-PL" sz="2800" dirty="0" smtClean="0"/>
              <a:t>13. </a:t>
            </a:r>
            <a:r>
              <a:rPr lang="pl-PL" sz="2800" dirty="0"/>
              <a:t>Komórki nerwowe gwiaździste (</a:t>
            </a:r>
            <a:r>
              <a:rPr lang="pl-PL" sz="2800" dirty="0" err="1"/>
              <a:t>rozizolowane</a:t>
            </a:r>
            <a:r>
              <a:rPr lang="pl-PL" sz="2800" dirty="0" smtClean="0"/>
              <a:t>)</a:t>
            </a:r>
            <a:endParaRPr lang="pl-PL" sz="2800" dirty="0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B604F-D9EC-49A4-86B9-CD559C89E3FE}" type="slidenum">
              <a:rPr lang="pl-PL" smtClean="0"/>
              <a:pPr/>
              <a:t>40</a:t>
            </a:fld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 descr="korekta k_gwiazdziste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ytuł 1"/>
          <p:cNvSpPr txBox="1">
            <a:spLocks/>
          </p:cNvSpPr>
          <p:nvPr/>
        </p:nvSpPr>
        <p:spPr>
          <a:xfrm>
            <a:off x="0" y="5949280"/>
            <a:ext cx="9144000" cy="908720"/>
          </a:xfrm>
          <a:prstGeom prst="rect">
            <a:avLst/>
          </a:prstGeom>
          <a:gradFill flip="none" rotWithShape="1">
            <a:gsLst>
              <a:gs pos="10000">
                <a:srgbClr val="FFEFD1">
                  <a:alpha val="23000"/>
                </a:srgbClr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  <a:tileRect/>
          </a:gradFill>
        </p:spPr>
        <p:txBody>
          <a:bodyPr vert="horz" lIns="91440" tIns="45720" rIns="91440" bIns="45720" rtlCol="0" anchor="ctr">
            <a:noAutofit/>
          </a:bodyPr>
          <a:lstStyle/>
          <a:p>
            <a:pPr marL="358775" indent="-358775" algn="ctr">
              <a:spcBef>
                <a:spcPct val="0"/>
              </a:spcBef>
            </a:pPr>
            <a:r>
              <a:rPr lang="pl-PL" sz="2800" dirty="0" smtClean="0"/>
              <a:t>13. </a:t>
            </a:r>
            <a:r>
              <a:rPr lang="pl-PL" sz="2800" dirty="0"/>
              <a:t>Komórki nerwowe gwiaździste (</a:t>
            </a:r>
            <a:r>
              <a:rPr lang="pl-PL" sz="2800" dirty="0" err="1"/>
              <a:t>rozizolowane</a:t>
            </a:r>
            <a:r>
              <a:rPr lang="pl-PL" sz="2800" dirty="0" smtClean="0"/>
              <a:t>)</a:t>
            </a:r>
            <a:endParaRPr lang="pl-PL" sz="2800" dirty="0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B604F-D9EC-49A4-86B9-CD559C89E3FE}" type="slidenum">
              <a:rPr lang="pl-PL" smtClean="0"/>
              <a:pPr/>
              <a:t>41</a:t>
            </a:fld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korekta tigroid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ytuł 1"/>
          <p:cNvSpPr txBox="1">
            <a:spLocks/>
          </p:cNvSpPr>
          <p:nvPr/>
        </p:nvSpPr>
        <p:spPr>
          <a:xfrm>
            <a:off x="0" y="5949280"/>
            <a:ext cx="9144000" cy="908720"/>
          </a:xfrm>
          <a:prstGeom prst="rect">
            <a:avLst/>
          </a:prstGeom>
          <a:gradFill flip="none" rotWithShape="1">
            <a:gsLst>
              <a:gs pos="10000">
                <a:srgbClr val="FFEFD1">
                  <a:alpha val="23000"/>
                </a:srgbClr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  <a:tileRect/>
          </a:gradFill>
        </p:spPr>
        <p:txBody>
          <a:bodyPr vert="horz" lIns="91440" tIns="45720" rIns="91440" bIns="45720" rtlCol="0" anchor="ctr">
            <a:noAutofit/>
          </a:bodyPr>
          <a:lstStyle/>
          <a:p>
            <a:pPr marL="358775" indent="-358775" algn="ctr">
              <a:spcBef>
                <a:spcPct val="0"/>
              </a:spcBef>
            </a:pPr>
            <a:r>
              <a:rPr lang="pl-PL" sz="2800" dirty="0" smtClean="0"/>
              <a:t>14. </a:t>
            </a:r>
            <a:r>
              <a:rPr lang="pl-PL" sz="2800" dirty="0"/>
              <a:t>Rdzeń kręgowy psa - komórki nerwowe z </a:t>
            </a:r>
            <a:r>
              <a:rPr lang="pl-PL" sz="2800" dirty="0" err="1"/>
              <a:t>tigroidem</a:t>
            </a:r>
            <a:endParaRPr lang="pl-PL" sz="2800" dirty="0"/>
          </a:p>
        </p:txBody>
      </p:sp>
      <p:sp>
        <p:nvSpPr>
          <p:cNvPr id="8" name="Symbol zastępczy numeru slajdu 7"/>
          <p:cNvSpPr>
            <a:spLocks noGrp="1"/>
          </p:cNvSpPr>
          <p:nvPr>
            <p:ph type="sldNum" sz="quarter" idx="12"/>
          </p:nvPr>
        </p:nvSpPr>
        <p:spPr>
          <a:xfrm>
            <a:off x="6553200" y="6520259"/>
            <a:ext cx="2133600" cy="365125"/>
          </a:xfrm>
        </p:spPr>
        <p:txBody>
          <a:bodyPr/>
          <a:lstStyle/>
          <a:p>
            <a:fld id="{F48B604F-D9EC-49A4-86B9-CD559C89E3FE}" type="slidenum">
              <a:rPr lang="pl-PL" smtClean="0"/>
              <a:pPr/>
              <a:t>42</a:t>
            </a:fld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korekta tigroid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ytuł 1"/>
          <p:cNvSpPr txBox="1">
            <a:spLocks/>
          </p:cNvSpPr>
          <p:nvPr/>
        </p:nvSpPr>
        <p:spPr>
          <a:xfrm>
            <a:off x="0" y="5949280"/>
            <a:ext cx="9144000" cy="908720"/>
          </a:xfrm>
          <a:prstGeom prst="rect">
            <a:avLst/>
          </a:prstGeom>
          <a:gradFill flip="none" rotWithShape="1">
            <a:gsLst>
              <a:gs pos="10000">
                <a:srgbClr val="FFEFD1">
                  <a:alpha val="23000"/>
                </a:srgbClr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  <a:tileRect/>
          </a:gradFill>
        </p:spPr>
        <p:txBody>
          <a:bodyPr vert="horz" lIns="91440" tIns="45720" rIns="91440" bIns="45720" rtlCol="0" anchor="ctr">
            <a:noAutofit/>
          </a:bodyPr>
          <a:lstStyle/>
          <a:p>
            <a:pPr marL="358775" indent="-358775" algn="ctr">
              <a:spcBef>
                <a:spcPct val="0"/>
              </a:spcBef>
            </a:pPr>
            <a:r>
              <a:rPr lang="pl-PL" sz="2800" dirty="0" smtClean="0"/>
              <a:t>14. </a:t>
            </a:r>
            <a:r>
              <a:rPr lang="pl-PL" sz="2800" dirty="0"/>
              <a:t>Rdzeń kręgowy psa - komórki nerwowe z </a:t>
            </a:r>
            <a:r>
              <a:rPr lang="pl-PL" sz="2800" dirty="0" err="1"/>
              <a:t>tigroidem</a:t>
            </a:r>
            <a:endParaRPr lang="pl-PL" sz="2800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6553200" y="6520259"/>
            <a:ext cx="2133600" cy="365125"/>
          </a:xfrm>
        </p:spPr>
        <p:txBody>
          <a:bodyPr/>
          <a:lstStyle/>
          <a:p>
            <a:fld id="{F48B604F-D9EC-49A4-86B9-CD559C89E3FE}" type="slidenum">
              <a:rPr lang="pl-PL" smtClean="0"/>
              <a:pPr/>
              <a:t>43</a:t>
            </a:fld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 descr="korekta AGnerwowa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ytuł 1"/>
          <p:cNvSpPr txBox="1">
            <a:spLocks/>
          </p:cNvSpPr>
          <p:nvPr/>
        </p:nvSpPr>
        <p:spPr>
          <a:xfrm>
            <a:off x="0" y="5949280"/>
            <a:ext cx="9144000" cy="908720"/>
          </a:xfrm>
          <a:prstGeom prst="rect">
            <a:avLst/>
          </a:prstGeom>
          <a:gradFill flip="none" rotWithShape="1">
            <a:gsLst>
              <a:gs pos="10000">
                <a:srgbClr val="FFEFD1">
                  <a:alpha val="23000"/>
                </a:srgbClr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  <a:tileRect/>
          </a:gradFill>
        </p:spPr>
        <p:txBody>
          <a:bodyPr vert="horz" lIns="91440" tIns="45720" rIns="91440" bIns="45720" rtlCol="0" anchor="ctr">
            <a:noAutofit/>
          </a:bodyPr>
          <a:lstStyle/>
          <a:p>
            <a:pPr marL="358775" indent="-358775" algn="ctr">
              <a:spcBef>
                <a:spcPct val="0"/>
              </a:spcBef>
            </a:pPr>
            <a:r>
              <a:rPr lang="pl-PL" sz="2400" dirty="0" smtClean="0"/>
              <a:t>15. </a:t>
            </a:r>
            <a:r>
              <a:rPr lang="pl-PL" sz="2400" dirty="0"/>
              <a:t>Aparat </a:t>
            </a:r>
            <a:r>
              <a:rPr lang="pl-PL" sz="2400" dirty="0" err="1"/>
              <a:t>Golgiego</a:t>
            </a:r>
            <a:r>
              <a:rPr lang="pl-PL" sz="2400" dirty="0"/>
              <a:t> (typ rozproszony) w komórkach nerwowych ssaka</a:t>
            </a: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>
          <a:xfrm>
            <a:off x="6553200" y="6520259"/>
            <a:ext cx="2133600" cy="365125"/>
          </a:xfrm>
        </p:spPr>
        <p:txBody>
          <a:bodyPr/>
          <a:lstStyle/>
          <a:p>
            <a:fld id="{F48B604F-D9EC-49A4-86B9-CD559C89E3FE}" type="slidenum">
              <a:rPr lang="pl-PL" smtClean="0"/>
              <a:pPr/>
              <a:t>44</a:t>
            </a:fld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korekta AGnerwowa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ytuł 1"/>
          <p:cNvSpPr txBox="1">
            <a:spLocks/>
          </p:cNvSpPr>
          <p:nvPr/>
        </p:nvSpPr>
        <p:spPr>
          <a:xfrm>
            <a:off x="0" y="5949280"/>
            <a:ext cx="9144000" cy="908720"/>
          </a:xfrm>
          <a:prstGeom prst="rect">
            <a:avLst/>
          </a:prstGeom>
          <a:gradFill flip="none" rotWithShape="1">
            <a:gsLst>
              <a:gs pos="10000">
                <a:srgbClr val="FFEFD1">
                  <a:alpha val="23000"/>
                </a:srgbClr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  <a:tileRect/>
          </a:gradFill>
        </p:spPr>
        <p:txBody>
          <a:bodyPr vert="horz" lIns="91440" tIns="45720" rIns="91440" bIns="45720" rtlCol="0" anchor="ctr">
            <a:noAutofit/>
          </a:bodyPr>
          <a:lstStyle/>
          <a:p>
            <a:pPr marL="358775" indent="-358775" algn="ctr">
              <a:spcBef>
                <a:spcPct val="0"/>
              </a:spcBef>
            </a:pPr>
            <a:r>
              <a:rPr lang="pl-PL" sz="2400" dirty="0" smtClean="0"/>
              <a:t>15. </a:t>
            </a:r>
            <a:r>
              <a:rPr lang="pl-PL" sz="2400" dirty="0"/>
              <a:t>Aparat </a:t>
            </a:r>
            <a:r>
              <a:rPr lang="pl-PL" sz="2400" dirty="0" err="1"/>
              <a:t>Golgiego</a:t>
            </a:r>
            <a:r>
              <a:rPr lang="pl-PL" sz="2400" dirty="0"/>
              <a:t> (typ rozproszony) w komórkach nerwowych ssaka</a:t>
            </a: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>
          <a:xfrm>
            <a:off x="6553200" y="6520259"/>
            <a:ext cx="2133600" cy="365125"/>
          </a:xfrm>
        </p:spPr>
        <p:txBody>
          <a:bodyPr/>
          <a:lstStyle/>
          <a:p>
            <a:fld id="{F48B604F-D9EC-49A4-86B9-CD559C89E3FE}" type="slidenum">
              <a:rPr lang="pl-PL" smtClean="0"/>
              <a:pPr/>
              <a:t>45</a:t>
            </a:fld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 descr="korekta najadrze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ytuł 1"/>
          <p:cNvSpPr txBox="1">
            <a:spLocks/>
          </p:cNvSpPr>
          <p:nvPr/>
        </p:nvSpPr>
        <p:spPr>
          <a:xfrm>
            <a:off x="0" y="5949280"/>
            <a:ext cx="9144000" cy="908720"/>
          </a:xfrm>
          <a:prstGeom prst="rect">
            <a:avLst/>
          </a:prstGeom>
          <a:gradFill flip="none" rotWithShape="1">
            <a:gsLst>
              <a:gs pos="10000">
                <a:srgbClr val="FFEFD1">
                  <a:alpha val="23000"/>
                </a:srgbClr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  <a:tileRect/>
          </a:gradFill>
        </p:spPr>
        <p:txBody>
          <a:bodyPr vert="horz" lIns="91440" tIns="45720" rIns="91440" bIns="45720" rtlCol="0" anchor="ctr">
            <a:noAutofit/>
          </a:bodyPr>
          <a:lstStyle/>
          <a:p>
            <a:pPr marL="358775" indent="-358775" algn="ctr">
              <a:spcBef>
                <a:spcPct val="0"/>
              </a:spcBef>
            </a:pPr>
            <a:r>
              <a:rPr lang="pl-PL" sz="2000" dirty="0" smtClean="0"/>
              <a:t>16. </a:t>
            </a:r>
            <a:r>
              <a:rPr lang="pl-PL" sz="2000" dirty="0"/>
              <a:t>Aparat </a:t>
            </a:r>
            <a:r>
              <a:rPr lang="pl-PL" sz="2000" dirty="0" err="1"/>
              <a:t>Golgiego</a:t>
            </a:r>
            <a:r>
              <a:rPr lang="pl-PL" sz="2000" dirty="0"/>
              <a:t> (typ skupiony) w komórkach nabłonkowych najądrza </a:t>
            </a:r>
            <a:r>
              <a:rPr lang="pl-PL" sz="2000" dirty="0" smtClean="0"/>
              <a:t>ssaka</a:t>
            </a:r>
            <a:endParaRPr lang="pl-PL" sz="2000" dirty="0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>
          <a:xfrm>
            <a:off x="6553200" y="6520259"/>
            <a:ext cx="2133600" cy="365125"/>
          </a:xfrm>
        </p:spPr>
        <p:txBody>
          <a:bodyPr/>
          <a:lstStyle/>
          <a:p>
            <a:fld id="{F48B604F-D9EC-49A4-86B9-CD559C89E3FE}" type="slidenum">
              <a:rPr lang="pl-PL" smtClean="0"/>
              <a:pPr/>
              <a:t>46</a:t>
            </a:fld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korekta najadrze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ytuł 1"/>
          <p:cNvSpPr txBox="1">
            <a:spLocks/>
          </p:cNvSpPr>
          <p:nvPr/>
        </p:nvSpPr>
        <p:spPr>
          <a:xfrm>
            <a:off x="0" y="5949280"/>
            <a:ext cx="9144000" cy="908720"/>
          </a:xfrm>
          <a:prstGeom prst="rect">
            <a:avLst/>
          </a:prstGeom>
          <a:gradFill flip="none" rotWithShape="1">
            <a:gsLst>
              <a:gs pos="10000">
                <a:srgbClr val="FFEFD1">
                  <a:alpha val="23000"/>
                </a:srgbClr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  <a:tileRect/>
          </a:gradFill>
        </p:spPr>
        <p:txBody>
          <a:bodyPr vert="horz" lIns="91440" tIns="45720" rIns="91440" bIns="45720" rtlCol="0" anchor="ctr">
            <a:noAutofit/>
          </a:bodyPr>
          <a:lstStyle/>
          <a:p>
            <a:pPr marL="358775" indent="-358775" algn="ctr">
              <a:spcBef>
                <a:spcPct val="0"/>
              </a:spcBef>
            </a:pPr>
            <a:r>
              <a:rPr lang="pl-PL" sz="2000" dirty="0" smtClean="0"/>
              <a:t>16. </a:t>
            </a:r>
            <a:r>
              <a:rPr lang="pl-PL" sz="2000" dirty="0"/>
              <a:t>Aparat </a:t>
            </a:r>
            <a:r>
              <a:rPr lang="pl-PL" sz="2000" dirty="0" err="1"/>
              <a:t>Golgiego</a:t>
            </a:r>
            <a:r>
              <a:rPr lang="pl-PL" sz="2000" dirty="0"/>
              <a:t> (typ skupiony) w komórkach nabłonkowych najądrza </a:t>
            </a:r>
            <a:r>
              <a:rPr lang="pl-PL" sz="2000" dirty="0" smtClean="0"/>
              <a:t>ssaka</a:t>
            </a:r>
            <a:endParaRPr lang="pl-PL" sz="2000" dirty="0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>
          <a:xfrm>
            <a:off x="6553200" y="6520259"/>
            <a:ext cx="2133600" cy="365125"/>
          </a:xfrm>
        </p:spPr>
        <p:txBody>
          <a:bodyPr/>
          <a:lstStyle/>
          <a:p>
            <a:fld id="{F48B604F-D9EC-49A4-86B9-CD559C89E3FE}" type="slidenum">
              <a:rPr lang="pl-PL" smtClean="0"/>
              <a:pPr/>
              <a:t>47</a:t>
            </a:fld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 descr="preparatyka elektronowa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259108" y="0"/>
            <a:ext cx="5833172" cy="6802094"/>
          </a:xfrm>
        </p:spPr>
      </p:pic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B604F-D9EC-49A4-86B9-CD559C89E3FE}" type="slidenum">
              <a:rPr lang="pl-PL" smtClean="0"/>
              <a:pPr/>
              <a:t>48</a:t>
            </a:fld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0" y="2204864"/>
            <a:ext cx="9144000" cy="1728192"/>
          </a:xfrm>
        </p:spPr>
        <p:txBody>
          <a:bodyPr>
            <a:norm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pl-PL" sz="40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Komórki </a:t>
            </a:r>
            <a:br>
              <a:rPr lang="pl-PL" sz="40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</a:br>
            <a:r>
              <a:rPr lang="pl-PL" sz="40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wchłaniające</a:t>
            </a:r>
            <a:endParaRPr lang="pl-PL" sz="40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B604F-D9EC-49A4-86B9-CD559C89E3FE}" type="slidenum">
              <a:rPr lang="pl-PL" smtClean="0"/>
              <a:pPr/>
              <a:t>49</a:t>
            </a:fld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 descr="preparatyka swietlna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323334" y="0"/>
            <a:ext cx="5768946" cy="6860195"/>
          </a:xfrm>
        </p:spPr>
      </p:pic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B604F-D9EC-49A4-86B9-CD559C89E3FE}" type="slidenum">
              <a:rPr lang="pl-PL" smtClean="0"/>
              <a:pPr/>
              <a:t>5</a:t>
            </a:fld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ymbol zastępczy zawartości 5" descr="33.2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827584" y="-20493"/>
            <a:ext cx="2920444" cy="6878494"/>
          </a:xfrm>
        </p:spPr>
      </p:pic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/>
        <p:txBody>
          <a:bodyPr>
            <a:normAutofit fontScale="40000" lnSpcReduction="20000"/>
          </a:bodyPr>
          <a:lstStyle/>
          <a:p>
            <a:pPr marL="0" indent="0">
              <a:buNone/>
            </a:pPr>
            <a:r>
              <a:rPr lang="pl-PL" sz="4000" b="1" dirty="0"/>
              <a:t>Schemat komórki nabłonkowej jelita. </a:t>
            </a:r>
            <a:r>
              <a:rPr lang="pl-PL" sz="4000" dirty="0"/>
              <a:t>Komórki nabłonkowe jelita związane są z </a:t>
            </a:r>
            <a:r>
              <a:rPr lang="pl-PL" sz="4000" dirty="0" smtClean="0"/>
              <a:t>wchłanianiem </a:t>
            </a:r>
            <a:r>
              <a:rPr lang="pl-PL" sz="4000" dirty="0"/>
              <a:t>końcowych produktów powstałych w </a:t>
            </a:r>
            <a:r>
              <a:rPr lang="pl-PL" sz="4000" dirty="0" smtClean="0"/>
              <a:t>czasie </a:t>
            </a:r>
            <a:r>
              <a:rPr lang="pl-PL" sz="4000" dirty="0"/>
              <a:t>procesów trawienia w przewodzie </a:t>
            </a:r>
            <a:r>
              <a:rPr lang="pl-PL" sz="4000" dirty="0" smtClean="0"/>
              <a:t>pokarmowym</a:t>
            </a:r>
            <a:r>
              <a:rPr lang="pl-PL" sz="4000" dirty="0"/>
              <a:t>. </a:t>
            </a:r>
            <a:r>
              <a:rPr lang="pl-PL" sz="4000" dirty="0" smtClean="0"/>
              <a:t> Powierzchnia </a:t>
            </a:r>
            <a:r>
              <a:rPr lang="pl-PL" sz="4000" dirty="0"/>
              <a:t>wchłaniania pokryta jest </a:t>
            </a:r>
            <a:r>
              <a:rPr lang="pl-PL" sz="4000" dirty="0" smtClean="0"/>
              <a:t>licznymi </a:t>
            </a:r>
            <a:r>
              <a:rPr lang="pl-PL" sz="4000" dirty="0"/>
              <a:t>mikrokosmkami, które nie tylko zwiększają powierzchnię, ale ich ruch przyspiesza proces wchłaniania. Pomiędzy sąsiadującymi komórkami można obserwować wszystkie rodzaje połączeń, takie jak desmosomy pasowe, połączenia zwarte. W części </a:t>
            </a:r>
            <a:r>
              <a:rPr lang="pl-PL" sz="4000" dirty="0" smtClean="0"/>
              <a:t>szczytowej </a:t>
            </a:r>
            <a:r>
              <a:rPr lang="pl-PL" sz="4000" dirty="0"/>
              <a:t>komórki występują </a:t>
            </a:r>
            <a:r>
              <a:rPr lang="pl-PL" sz="4000" dirty="0" smtClean="0"/>
              <a:t>pęcherzyki </a:t>
            </a:r>
            <a:r>
              <a:rPr lang="pl-PL" sz="4000" dirty="0" err="1"/>
              <a:t>pinocytarne</a:t>
            </a:r>
            <a:r>
              <a:rPr lang="pl-PL" sz="4000" dirty="0"/>
              <a:t>, krótkie cysterny siateczki </a:t>
            </a:r>
            <a:r>
              <a:rPr lang="pl-PL" sz="4000" dirty="0" smtClean="0"/>
              <a:t>śródplazmatycznej </a:t>
            </a:r>
            <a:r>
              <a:rPr lang="pl-PL" sz="4000" dirty="0"/>
              <a:t>gładkiej oraz lizosomy. Mitochondria są licznie reprezentowane w części przy podstawnej </a:t>
            </a:r>
            <a:r>
              <a:rPr lang="pl-PL" sz="4000" dirty="0" smtClean="0"/>
              <a:t> oraz </a:t>
            </a:r>
            <a:r>
              <a:rPr lang="pl-PL" sz="4000" dirty="0"/>
              <a:t>szczytowej komórki; </a:t>
            </a:r>
          </a:p>
          <a:p>
            <a:pPr marL="0" indent="0">
              <a:buNone/>
            </a:pPr>
            <a:r>
              <a:rPr lang="pl-PL" sz="4000" dirty="0"/>
              <a:t>m </a:t>
            </a:r>
            <a:r>
              <a:rPr lang="pl-PL" sz="4000" dirty="0" smtClean="0"/>
              <a:t>- </a:t>
            </a:r>
            <a:r>
              <a:rPr lang="pl-PL" sz="4000" dirty="0"/>
              <a:t>mikrokosmki, L - lizosomy, </a:t>
            </a:r>
            <a:r>
              <a:rPr lang="pl-PL" sz="4000" dirty="0" err="1"/>
              <a:t>aG</a:t>
            </a:r>
            <a:r>
              <a:rPr lang="pl-PL" sz="4000" dirty="0"/>
              <a:t> - aparat </a:t>
            </a:r>
          </a:p>
          <a:p>
            <a:pPr marL="0" indent="0">
              <a:buNone/>
            </a:pPr>
            <a:r>
              <a:rPr lang="pl-PL" sz="4000" dirty="0" err="1"/>
              <a:t>Golgiego</a:t>
            </a:r>
            <a:r>
              <a:rPr lang="pl-PL" sz="4000" dirty="0"/>
              <a:t>, </a:t>
            </a:r>
            <a:r>
              <a:rPr lang="pl-PL" sz="4000" dirty="0" err="1"/>
              <a:t>kI</a:t>
            </a:r>
            <a:r>
              <a:rPr lang="pl-PL" sz="4000" dirty="0"/>
              <a:t> - krople lipidowe </a:t>
            </a:r>
          </a:p>
          <a:p>
            <a:pPr>
              <a:buNone/>
            </a:pPr>
            <a:endParaRPr lang="pl-PL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B604F-D9EC-49A4-86B9-CD559C89E3FE}" type="slidenum">
              <a:rPr lang="pl-PL" smtClean="0"/>
              <a:pPr/>
              <a:t>50</a:t>
            </a:fld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ymbol zastępczy zawartości 5" descr="33.12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69046" y="469040"/>
            <a:ext cx="4935001" cy="6056304"/>
          </a:xfrm>
        </p:spPr>
      </p:pic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5069904" y="1600200"/>
            <a:ext cx="4038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1600" b="1" dirty="0"/>
              <a:t>Schemat komórki kanalika głównego nerki. </a:t>
            </a:r>
          </a:p>
          <a:p>
            <a:pPr marL="0" indent="0">
              <a:buNone/>
            </a:pPr>
            <a:r>
              <a:rPr lang="pl-PL" sz="1600" dirty="0" smtClean="0"/>
              <a:t>Komórka </a:t>
            </a:r>
            <a:r>
              <a:rPr lang="pl-PL" sz="1600" dirty="0"/>
              <a:t>odpowiedzialna za procesy wchłaniania zwrotnego i zagęszczania moczu pierwotnego. Powierzchnia komórki zwrócona do światła kanalika jest powiększona przez gęsto ułożone mikrokosmki, a od strony przeciwnej w części </a:t>
            </a:r>
            <a:r>
              <a:rPr lang="pl-PL" sz="1600" dirty="0" err="1"/>
              <a:t>przypodstawnej</a:t>
            </a:r>
            <a:r>
              <a:rPr lang="pl-PL" sz="1600" dirty="0"/>
              <a:t> tworzy głębokie wpuklenia. Zapotrzebowanie energetyczne komórki pokrywają liczne mitochondria występujące szczególnie w dużej ilości w obszarze </a:t>
            </a:r>
            <a:r>
              <a:rPr lang="pl-PL" sz="1600" dirty="0" err="1"/>
              <a:t>przypodstawnym</a:t>
            </a:r>
            <a:r>
              <a:rPr lang="pl-PL" sz="1600" dirty="0"/>
              <a:t> komórki. W związku z wchłanianiem zwrotnym białek obserwuje się liczne wakuole w szczytowej części komórki oraz lizosomy; </a:t>
            </a:r>
          </a:p>
          <a:p>
            <a:pPr marL="0" indent="0">
              <a:buNone/>
            </a:pPr>
            <a:r>
              <a:rPr lang="pl-PL" sz="1600" dirty="0"/>
              <a:t>m - mikrokosmki, L -lizosomy, </a:t>
            </a:r>
            <a:r>
              <a:rPr lang="pl-PL" sz="1600" dirty="0" err="1"/>
              <a:t>aG</a:t>
            </a:r>
            <a:r>
              <a:rPr lang="pl-PL" sz="1600" dirty="0"/>
              <a:t> - aparat </a:t>
            </a:r>
            <a:r>
              <a:rPr lang="pl-PL" sz="1600" dirty="0" err="1"/>
              <a:t>Golgiego</a:t>
            </a:r>
            <a:endParaRPr lang="pl-PL" sz="1600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B604F-D9EC-49A4-86B9-CD559C89E3FE}" type="slidenum">
              <a:rPr lang="pl-PL" smtClean="0"/>
              <a:pPr/>
              <a:t>51</a:t>
            </a:fld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0" y="116632"/>
            <a:ext cx="9144000" cy="1728192"/>
          </a:xfrm>
        </p:spPr>
        <p:txBody>
          <a:bodyPr>
            <a:norm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pl-PL" sz="40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Komórki </a:t>
            </a:r>
            <a:br>
              <a:rPr lang="pl-PL" sz="40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</a:br>
            <a:r>
              <a:rPr lang="pl-PL" sz="40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wchłaniające</a:t>
            </a:r>
            <a:endParaRPr lang="pl-PL" sz="40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B604F-D9EC-49A4-86B9-CD559C89E3FE}" type="slidenum">
              <a:rPr lang="pl-PL" smtClean="0"/>
              <a:pPr/>
              <a:t>52</a:t>
            </a:fld>
            <a:endParaRPr lang="pl-PL"/>
          </a:p>
        </p:txBody>
      </p:sp>
      <p:sp>
        <p:nvSpPr>
          <p:cNvPr id="5" name="pole tekstowe 4"/>
          <p:cNvSpPr txBox="1"/>
          <p:nvPr/>
        </p:nvSpPr>
        <p:spPr>
          <a:xfrm>
            <a:off x="1619672" y="1916832"/>
            <a:ext cx="6552728" cy="4601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pl-PL" b="1" dirty="0" smtClean="0"/>
              <a:t>Cechy wspólne:</a:t>
            </a:r>
          </a:p>
          <a:p>
            <a:pPr>
              <a:buSzPct val="80000"/>
              <a:buBlip>
                <a:blip r:embed="rId3"/>
              </a:buBlip>
            </a:pPr>
            <a:r>
              <a:rPr lang="pl-PL" b="1" dirty="0" smtClean="0"/>
              <a:t> </a:t>
            </a:r>
            <a:r>
              <a:rPr lang="pl-PL" dirty="0" smtClean="0"/>
              <a:t>Powierzchnia wchłaniania pokryta jest licznymi mikrokosmkami, które nie tylko zwiększają samą powierzchnię, ale ich ruch przyspiesza proces wchłaniania.</a:t>
            </a:r>
          </a:p>
          <a:p>
            <a:pPr>
              <a:buSzPct val="80000"/>
              <a:buBlip>
                <a:blip r:embed="rId3"/>
              </a:buBlip>
            </a:pPr>
            <a:r>
              <a:rPr lang="pl-PL" dirty="0" smtClean="0"/>
              <a:t> Zapotrzebowanie energetyczne komórki pokrywają liczne mitochondria występujące szczególnie w dużej ilości w obszarze </a:t>
            </a:r>
            <a:r>
              <a:rPr lang="pl-PL" dirty="0" err="1" smtClean="0"/>
              <a:t>przypodstawnym</a:t>
            </a:r>
            <a:r>
              <a:rPr lang="pl-PL" dirty="0" smtClean="0"/>
              <a:t> (</a:t>
            </a:r>
            <a:r>
              <a:rPr lang="pl-PL" dirty="0" err="1" smtClean="0"/>
              <a:t>bazalnym</a:t>
            </a:r>
            <a:r>
              <a:rPr lang="pl-PL" dirty="0" smtClean="0"/>
              <a:t>) komórki.</a:t>
            </a:r>
          </a:p>
          <a:p>
            <a:pPr>
              <a:buSzPct val="80000"/>
              <a:buBlip>
                <a:blip r:embed="rId3"/>
              </a:buBlip>
            </a:pPr>
            <a:r>
              <a:rPr lang="pl-PL" dirty="0" smtClean="0"/>
              <a:t> W związku z wchłanianiem cząsteczek na drodze endocytozy, obserwuje się liczne wakuole w szczytowej (apikalnej) części komórki oraz lizosomy.</a:t>
            </a:r>
          </a:p>
          <a:p>
            <a:pPr>
              <a:buSzPct val="80000"/>
              <a:buBlip>
                <a:blip r:embed="rId3"/>
              </a:buBlip>
            </a:pPr>
            <a:r>
              <a:rPr lang="pl-PL" dirty="0" smtClean="0"/>
              <a:t> Powierzchnia komórki w części </a:t>
            </a:r>
            <a:r>
              <a:rPr lang="pl-PL" dirty="0" err="1" smtClean="0"/>
              <a:t>przypodstawnej</a:t>
            </a:r>
            <a:r>
              <a:rPr lang="pl-PL" dirty="0" smtClean="0"/>
              <a:t> (</a:t>
            </a:r>
            <a:r>
              <a:rPr lang="pl-PL" dirty="0" err="1" smtClean="0"/>
              <a:t>bazalnej</a:t>
            </a:r>
            <a:r>
              <a:rPr lang="pl-PL" dirty="0" smtClean="0"/>
              <a:t>) tworzy głębokie wpuklenia, zwiększające powierzchnię, przez którą następuje transport jonów i cząsteczek do innych komórek (np. naczyń krwionośnych czy limfatycznych).</a:t>
            </a:r>
          </a:p>
          <a:p>
            <a:pPr>
              <a:buSzPct val="80000"/>
              <a:buBlip>
                <a:blip r:embed="rId3"/>
              </a:buBlip>
            </a:pPr>
            <a:endParaRPr lang="pl-PL" dirty="0" smtClean="0"/>
          </a:p>
          <a:p>
            <a:pPr>
              <a:buSzPct val="80000"/>
              <a:buBlip>
                <a:blip r:embed="rId4"/>
              </a:buBlip>
            </a:pPr>
            <a:endParaRPr lang="pl-PL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0" y="2204864"/>
            <a:ext cx="9144000" cy="1728192"/>
          </a:xfrm>
        </p:spPr>
        <p:txBody>
          <a:bodyPr>
            <a:norm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pl-PL" sz="4000" b="1" cap="all" dirty="0" smtClean="0">
                <a:ln/>
                <a:solidFill>
                  <a:srgbClr val="00B05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Komórki </a:t>
            </a:r>
            <a:br>
              <a:rPr lang="pl-PL" sz="4000" b="1" cap="all" dirty="0" smtClean="0">
                <a:ln/>
                <a:solidFill>
                  <a:srgbClr val="00B05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</a:br>
            <a:r>
              <a:rPr lang="pl-PL" sz="4000" b="1" cap="all" dirty="0" smtClean="0">
                <a:ln/>
                <a:solidFill>
                  <a:srgbClr val="00B05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wydzielające</a:t>
            </a:r>
            <a:endParaRPr lang="pl-PL" sz="4000" b="1" cap="all" dirty="0">
              <a:ln/>
              <a:solidFill>
                <a:srgbClr val="00B05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B604F-D9EC-49A4-86B9-CD559C89E3FE}" type="slidenum">
              <a:rPr lang="pl-PL" smtClean="0"/>
              <a:pPr/>
              <a:t>53</a:t>
            </a:fld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ymbol zastępczy zawartości 5" descr="33.6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149695" y="116632"/>
            <a:ext cx="4134273" cy="6656880"/>
          </a:xfrm>
        </p:spPr>
      </p:pic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484784"/>
            <a:ext cx="4038600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l-PL" sz="1600" b="1" dirty="0"/>
              <a:t>Schemat komórki gruczołu mlekowego. </a:t>
            </a:r>
          </a:p>
          <a:p>
            <a:pPr marL="0" indent="0">
              <a:buNone/>
            </a:pPr>
            <a:r>
              <a:rPr lang="pl-PL" sz="1600" dirty="0"/>
              <a:t>Budowa komórki gruczołu mlekowego zmienia się w zależności od stanu funkcjonalnego gruczołu. W okresie laktacji w pobliżu powierzchni wydzielniczej komórki gromadzą się krople lipidowe, które następnie "odrywają się" do światła pęcherzyków (wydzielanie na drodze </a:t>
            </a:r>
            <a:r>
              <a:rPr lang="pl-PL" sz="1600" dirty="0" err="1"/>
              <a:t>apokrynowej</a:t>
            </a:r>
            <a:r>
              <a:rPr lang="pl-PL" sz="1600" dirty="0"/>
              <a:t>). Ponadto w cytoplazmie znajdują się ziarenka zawierające peptydy, które wydzielane są przez </a:t>
            </a:r>
            <a:r>
              <a:rPr lang="pl-PL" sz="1600" dirty="0" err="1"/>
              <a:t>egzocytozę</a:t>
            </a:r>
            <a:r>
              <a:rPr lang="pl-PL" sz="1600" dirty="0"/>
              <a:t> tych związków. W związku z biosyntezą białek w części </a:t>
            </a:r>
            <a:r>
              <a:rPr lang="pl-PL" sz="1600" dirty="0" err="1"/>
              <a:t>przypodstawnej</a:t>
            </a:r>
            <a:r>
              <a:rPr lang="pl-PL" sz="1600" dirty="0"/>
              <a:t> komórki leżą równolegle ułożone cysterny siateczki śródplazmatycznej ziarnistej. Dobrze rozwinięty aparat </a:t>
            </a:r>
            <a:r>
              <a:rPr lang="pl-PL" sz="1600" dirty="0" err="1"/>
              <a:t>Golgiego</a:t>
            </a:r>
            <a:r>
              <a:rPr lang="pl-PL" sz="1600" dirty="0"/>
              <a:t> znajduje się przeważnie w okolicy przy jądrowej; </a:t>
            </a:r>
          </a:p>
          <a:p>
            <a:pPr marL="0" indent="0">
              <a:buNone/>
            </a:pPr>
            <a:r>
              <a:rPr lang="pl-PL" sz="1600" dirty="0"/>
              <a:t>Z - ziarenka wydzielnicze, </a:t>
            </a:r>
            <a:r>
              <a:rPr lang="pl-PL" sz="1600" dirty="0" err="1"/>
              <a:t>kl</a:t>
            </a:r>
            <a:r>
              <a:rPr lang="pl-PL" sz="1600" dirty="0"/>
              <a:t>- krople lipidowe, </a:t>
            </a:r>
            <a:r>
              <a:rPr lang="pl-PL" sz="1600" dirty="0" smtClean="0"/>
              <a:t/>
            </a:r>
            <a:br>
              <a:rPr lang="pl-PL" sz="1600" dirty="0" smtClean="0"/>
            </a:br>
            <a:r>
              <a:rPr lang="pl-PL" sz="1600" dirty="0" smtClean="0"/>
              <a:t>L </a:t>
            </a:r>
            <a:r>
              <a:rPr lang="pl-PL" sz="1600" dirty="0"/>
              <a:t>-lizosomy, </a:t>
            </a:r>
            <a:r>
              <a:rPr lang="pl-PL" sz="1600" dirty="0" err="1"/>
              <a:t>aG</a:t>
            </a:r>
            <a:r>
              <a:rPr lang="pl-PL" sz="1600" dirty="0"/>
              <a:t> - aparat </a:t>
            </a:r>
            <a:r>
              <a:rPr lang="pl-PL" sz="1600" dirty="0" err="1"/>
              <a:t>Golgiego</a:t>
            </a:r>
            <a:r>
              <a:rPr lang="pl-PL" sz="1600" dirty="0"/>
              <a:t> </a:t>
            </a:r>
          </a:p>
          <a:p>
            <a:pPr marL="0" indent="0">
              <a:buNone/>
            </a:pPr>
            <a:endParaRPr lang="pl-PL" sz="1600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B604F-D9EC-49A4-86B9-CD559C89E3FE}" type="slidenum">
              <a:rPr lang="pl-PL" smtClean="0"/>
              <a:pPr/>
              <a:t>54</a:t>
            </a:fld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ymbol zastępczy zawartości 5" descr="33.5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69432" y="188640"/>
            <a:ext cx="4535730" cy="6381328"/>
          </a:xfrm>
        </p:spPr>
      </p:pic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412776"/>
            <a:ext cx="4316288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l-PL" sz="1600" b="1" dirty="0"/>
              <a:t>Schemat komórki </a:t>
            </a:r>
            <a:r>
              <a:rPr lang="pl-PL" sz="1600" b="1" dirty="0" err="1"/>
              <a:t>zewnątrzwydzielniczej</a:t>
            </a:r>
            <a:r>
              <a:rPr lang="pl-PL" sz="1600" b="1" dirty="0"/>
              <a:t> trzustki. </a:t>
            </a:r>
          </a:p>
          <a:p>
            <a:pPr marL="0" indent="0">
              <a:buNone/>
            </a:pPr>
            <a:r>
              <a:rPr lang="pl-PL" sz="1600" dirty="0"/>
              <a:t> </a:t>
            </a:r>
            <a:r>
              <a:rPr lang="pl-PL" sz="1600" dirty="0" smtClean="0"/>
              <a:t>Komórka </a:t>
            </a:r>
            <a:r>
              <a:rPr lang="pl-PL" sz="1600" dirty="0"/>
              <a:t>ta produkuje wydzielinę o charakterze białkowym zawierającą </a:t>
            </a:r>
            <a:r>
              <a:rPr lang="pl-PL" sz="1600" dirty="0" err="1"/>
              <a:t>prekursory</a:t>
            </a:r>
            <a:r>
              <a:rPr lang="pl-PL" sz="1600" dirty="0"/>
              <a:t> enzymów trawiennych. W związku z jej funkcją dochodzi do wyraźnej polaryzacji struktur wewnątrzkomórkowych. Procesy biosyntezy białek odbywają się w jej części </a:t>
            </a:r>
            <a:r>
              <a:rPr lang="pl-PL" sz="1600" dirty="0" err="1"/>
              <a:t>przypodstawnej</a:t>
            </a:r>
            <a:r>
              <a:rPr lang="pl-PL" sz="1600" dirty="0"/>
              <a:t> w obszarze zajętym przez gęsto ułożone cysterny siateczki śródplazmatycznej ziarnistej, skąd produkty syntezy przekazywane są za pośrednictwem pęcherzyków przenośnikowych do dobrze rozwiniętego aparatu </a:t>
            </a:r>
            <a:r>
              <a:rPr lang="pl-PL" sz="1600" dirty="0" err="1"/>
              <a:t>Golgiego</a:t>
            </a:r>
            <a:r>
              <a:rPr lang="pl-PL" sz="1600" dirty="0"/>
              <a:t>. Uformowane w jego obszarze ziarenka wydzielnicze wypełniają część nadjądrową komórki. Sąsiadujące ze sobą komórki gruczołowe łączą się za pomocą desmosomów; </a:t>
            </a:r>
          </a:p>
          <a:p>
            <a:pPr marL="0" indent="0">
              <a:buNone/>
            </a:pPr>
            <a:r>
              <a:rPr lang="pl-PL" sz="1600" dirty="0"/>
              <a:t>Z - ziarenka wydzielnicze, </a:t>
            </a:r>
            <a:r>
              <a:rPr lang="pl-PL" sz="1600" dirty="0" err="1"/>
              <a:t>aG</a:t>
            </a:r>
            <a:r>
              <a:rPr lang="pl-PL" sz="1600" dirty="0"/>
              <a:t> - aparat </a:t>
            </a:r>
            <a:r>
              <a:rPr lang="pl-PL" sz="1600" dirty="0" err="1"/>
              <a:t>Golgiego</a:t>
            </a:r>
            <a:r>
              <a:rPr lang="pl-PL" sz="1600" dirty="0"/>
              <a:t>, L - lizosomy </a:t>
            </a:r>
          </a:p>
          <a:p>
            <a:pPr marL="0" indent="0">
              <a:buNone/>
            </a:pPr>
            <a:endParaRPr lang="pl-PL" sz="1600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B604F-D9EC-49A4-86B9-CD559C89E3FE}" type="slidenum">
              <a:rPr lang="pl-PL" smtClean="0"/>
              <a:pPr/>
              <a:t>55</a:t>
            </a:fld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ymbol zastępczy zawartości 5" descr="33.3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231142" y="188640"/>
            <a:ext cx="3980817" cy="6514632"/>
          </a:xfrm>
        </p:spPr>
      </p:pic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pl-PL" sz="1600" b="1" dirty="0" smtClean="0"/>
              <a:t>Schemat </a:t>
            </a:r>
            <a:r>
              <a:rPr lang="pl-PL" sz="1600" b="1" dirty="0"/>
              <a:t>komórki </a:t>
            </a:r>
            <a:r>
              <a:rPr lang="pl-PL" sz="1600" b="1" dirty="0" err="1"/>
              <a:t>Panetha</a:t>
            </a:r>
            <a:r>
              <a:rPr lang="pl-PL" sz="1600" b="1" dirty="0"/>
              <a:t>. </a:t>
            </a:r>
            <a:r>
              <a:rPr lang="pl-PL" sz="1600" b="1" dirty="0" smtClean="0"/>
              <a:t>(jelita)</a:t>
            </a:r>
            <a:endParaRPr lang="pl-PL" sz="1600" b="1" dirty="0"/>
          </a:p>
          <a:p>
            <a:pPr marL="0" indent="0">
              <a:buNone/>
            </a:pPr>
            <a:r>
              <a:rPr lang="pl-PL" sz="1600" dirty="0"/>
              <a:t>Głównym produktem komórki </a:t>
            </a:r>
            <a:r>
              <a:rPr lang="pl-PL" sz="1600" dirty="0" err="1"/>
              <a:t>Panetha</a:t>
            </a:r>
            <a:r>
              <a:rPr lang="pl-PL" sz="1600" dirty="0"/>
              <a:t> jest wydzielina </a:t>
            </a:r>
            <a:r>
              <a:rPr lang="pl-PL" sz="1600" dirty="0" err="1"/>
              <a:t>mukopolisacharydowo-białkowa</a:t>
            </a:r>
            <a:r>
              <a:rPr lang="pl-PL" sz="1600" dirty="0"/>
              <a:t>. Charakterystyczną cechą </a:t>
            </a:r>
            <a:r>
              <a:rPr lang="pl-PL" sz="1600" dirty="0" smtClean="0"/>
              <a:t>komórki </a:t>
            </a:r>
            <a:r>
              <a:rPr lang="pl-PL" sz="1600" dirty="0"/>
              <a:t>jest jej polaryzacja czynnościowa. W części </a:t>
            </a:r>
            <a:r>
              <a:rPr lang="pl-PL" sz="1600" dirty="0" err="1"/>
              <a:t>przypodstawnej</a:t>
            </a:r>
            <a:r>
              <a:rPr lang="pl-PL" sz="1600" dirty="0"/>
              <a:t> komórka ma równolegle ułożone cysterny siateczki śródplazmatycznej ziarnistej, skąd wyprodukowane białka kierowane są do aparatu </a:t>
            </a:r>
            <a:r>
              <a:rPr lang="pl-PL" sz="1600" dirty="0" err="1"/>
              <a:t>Golgiego</a:t>
            </a:r>
            <a:r>
              <a:rPr lang="pl-PL" sz="1600" dirty="0"/>
              <a:t>. W nim po dołączeniu komponenty </a:t>
            </a:r>
            <a:r>
              <a:rPr lang="pl-PL" sz="1600" dirty="0" err="1"/>
              <a:t>mukopolisacharydowej</a:t>
            </a:r>
            <a:r>
              <a:rPr lang="pl-PL" sz="1600" dirty="0"/>
              <a:t> formują się ziarenka wydzielnicze wędrujące w kierunku części szczytowej komórki, gdzie są wydzielane na drodze </a:t>
            </a:r>
            <a:r>
              <a:rPr lang="pl-PL" sz="1600" dirty="0" err="1"/>
              <a:t>egzocytozy</a:t>
            </a:r>
            <a:r>
              <a:rPr lang="pl-PL" sz="1600" dirty="0"/>
              <a:t>; </a:t>
            </a:r>
          </a:p>
          <a:p>
            <a:pPr marL="0" indent="0">
              <a:buNone/>
            </a:pPr>
            <a:r>
              <a:rPr lang="pl-PL" sz="1600" dirty="0"/>
              <a:t>Z - ziarenka wydzielnicze, L -lizosomy, </a:t>
            </a:r>
            <a:r>
              <a:rPr lang="pl-PL" sz="1600" dirty="0" err="1"/>
              <a:t>aG</a:t>
            </a:r>
            <a:r>
              <a:rPr lang="pl-PL" sz="1600" dirty="0"/>
              <a:t> - aparat </a:t>
            </a:r>
            <a:r>
              <a:rPr lang="pl-PL" sz="1600" dirty="0" err="1"/>
              <a:t>Golgiego</a:t>
            </a:r>
            <a:r>
              <a:rPr lang="pl-PL" sz="1600" dirty="0"/>
              <a:t>, </a:t>
            </a:r>
            <a:r>
              <a:rPr lang="pl-PL" sz="1600" dirty="0" err="1"/>
              <a:t>kl</a:t>
            </a:r>
            <a:r>
              <a:rPr lang="pl-PL" sz="1600" dirty="0"/>
              <a:t>- krople lipidowe</a:t>
            </a:r>
          </a:p>
          <a:p>
            <a:pPr marL="0" indent="0">
              <a:buNone/>
            </a:pPr>
            <a:endParaRPr lang="pl-PL" sz="1600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B604F-D9EC-49A4-86B9-CD559C89E3FE}" type="slidenum">
              <a:rPr lang="pl-PL" smtClean="0"/>
              <a:pPr/>
              <a:t>56</a:t>
            </a:fld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2833256" y="2143410"/>
            <a:ext cx="3333473" cy="4320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0" y="332656"/>
            <a:ext cx="9144000" cy="864096"/>
          </a:xfrm>
        </p:spPr>
        <p:txBody>
          <a:bodyPr>
            <a:normAutofit/>
          </a:bodyPr>
          <a:lstStyle/>
          <a:p>
            <a:r>
              <a:rPr lang="pl-PL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Mechanizmy wydzielania  </a:t>
            </a:r>
            <a:endParaRPr lang="pl-PL" sz="4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B604F-D9EC-49A4-86B9-CD559C89E3FE}" type="slidenum">
              <a:rPr lang="pl-PL" smtClean="0"/>
              <a:pPr/>
              <a:t>57</a:t>
            </a:fld>
            <a:endParaRPr lang="pl-PL"/>
          </a:p>
        </p:txBody>
      </p:sp>
      <p:sp>
        <p:nvSpPr>
          <p:cNvPr id="5" name="pole tekstowe 4"/>
          <p:cNvSpPr txBox="1"/>
          <p:nvPr/>
        </p:nvSpPr>
        <p:spPr>
          <a:xfrm>
            <a:off x="611560" y="1268760"/>
            <a:ext cx="8064896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i="1" dirty="0" err="1" smtClean="0">
                <a:solidFill>
                  <a:srgbClr val="7030A0"/>
                </a:solidFill>
              </a:rPr>
              <a:t>Merokrynowy</a:t>
            </a:r>
            <a:r>
              <a:rPr lang="pl-PL" b="1" dirty="0" smtClean="0">
                <a:solidFill>
                  <a:srgbClr val="7030A0"/>
                </a:solidFill>
              </a:rPr>
              <a:t> </a:t>
            </a:r>
            <a:r>
              <a:rPr lang="pl-PL" dirty="0" smtClean="0"/>
              <a:t>— </a:t>
            </a:r>
            <a:r>
              <a:rPr lang="pl-PL" sz="1600" dirty="0" smtClean="0"/>
              <a:t>na drodze </a:t>
            </a:r>
            <a:r>
              <a:rPr lang="pl-PL" sz="1600" dirty="0" err="1" smtClean="0"/>
              <a:t>egzocytozy</a:t>
            </a:r>
            <a:r>
              <a:rPr lang="pl-PL" sz="1600" dirty="0" smtClean="0"/>
              <a:t> (na drodze fuzji pęcherzyków transportujących metabolity z błoną komórkową od wewnątrz) przez szczytową część komórki do światła. Komórki gruczołowe w procesie wydzielania zachowują pełną integralność (nie ulegają zasadniczym zmianom lub uszkodzeniu). </a:t>
            </a:r>
            <a:r>
              <a:rPr lang="pl-PL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Do tego typu należy zdecydowana większość gruczołów takich jak: wątroba, ślinianki, trzustka, gruczoły potowe, i in.</a:t>
            </a:r>
          </a:p>
          <a:p>
            <a:endParaRPr lang="pl-PL" sz="1600" b="1" dirty="0"/>
          </a:p>
        </p:txBody>
      </p:sp>
      <p:sp>
        <p:nvSpPr>
          <p:cNvPr id="6" name="pole tekstowe 5"/>
          <p:cNvSpPr txBox="1"/>
          <p:nvPr/>
        </p:nvSpPr>
        <p:spPr>
          <a:xfrm>
            <a:off x="2483768" y="2996952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i="1" dirty="0" err="1" smtClean="0">
                <a:solidFill>
                  <a:srgbClr val="7030A0"/>
                </a:solidFill>
              </a:rPr>
              <a:t>Merokrynowy</a:t>
            </a:r>
            <a:endParaRPr lang="pl-PL" dirty="0"/>
          </a:p>
        </p:txBody>
      </p:sp>
      <p:sp>
        <p:nvSpPr>
          <p:cNvPr id="8" name="pole tekstowe 7"/>
          <p:cNvSpPr txBox="1"/>
          <p:nvPr/>
        </p:nvSpPr>
        <p:spPr>
          <a:xfrm>
            <a:off x="611560" y="5949280"/>
            <a:ext cx="806489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i="1" dirty="0" err="1" smtClean="0">
                <a:solidFill>
                  <a:srgbClr val="7030A0"/>
                </a:solidFill>
              </a:rPr>
              <a:t>Endokrynowy</a:t>
            </a:r>
            <a:r>
              <a:rPr lang="pl-PL" dirty="0" smtClean="0"/>
              <a:t> — </a:t>
            </a:r>
            <a:r>
              <a:rPr lang="pl-PL" sz="1600" dirty="0" smtClean="0"/>
              <a:t>na drodze </a:t>
            </a:r>
            <a:r>
              <a:rPr lang="pl-PL" sz="1600" dirty="0" err="1" smtClean="0"/>
              <a:t>egzocytozy</a:t>
            </a:r>
            <a:r>
              <a:rPr lang="pl-PL" sz="1600" dirty="0" smtClean="0"/>
              <a:t>, poprzez część podstawną komórki bezpośrednio do krwi. </a:t>
            </a:r>
            <a:r>
              <a:rPr lang="pl-PL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Przykładem gruczołu </a:t>
            </a:r>
            <a:r>
              <a:rPr lang="pl-PL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endokrynowego</a:t>
            </a:r>
            <a:r>
              <a:rPr lang="pl-PL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jest szyszynka, przysadka, tarczyca, trzustka, jajniki   i in.</a:t>
            </a:r>
          </a:p>
          <a:p>
            <a:endParaRPr lang="pl-PL" dirty="0"/>
          </a:p>
        </p:txBody>
      </p:sp>
      <p:sp>
        <p:nvSpPr>
          <p:cNvPr id="9" name="pole tekstowe 8"/>
          <p:cNvSpPr txBox="1"/>
          <p:nvPr/>
        </p:nvSpPr>
        <p:spPr>
          <a:xfrm>
            <a:off x="2555776" y="5301208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i="1" dirty="0" err="1" smtClean="0">
                <a:solidFill>
                  <a:srgbClr val="7030A0"/>
                </a:solidFill>
              </a:rPr>
              <a:t>Endokrynowy</a:t>
            </a: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2833256" y="2554353"/>
            <a:ext cx="3333473" cy="4320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0" y="332656"/>
            <a:ext cx="9144000" cy="864096"/>
          </a:xfrm>
        </p:spPr>
        <p:txBody>
          <a:bodyPr>
            <a:normAutofit/>
          </a:bodyPr>
          <a:lstStyle/>
          <a:p>
            <a:r>
              <a:rPr lang="pl-PL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Mechanizmy wydzielania  </a:t>
            </a:r>
            <a:endParaRPr lang="pl-PL" sz="4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B604F-D9EC-49A4-86B9-CD559C89E3FE}" type="slidenum">
              <a:rPr lang="pl-PL" smtClean="0"/>
              <a:pPr/>
              <a:t>58</a:t>
            </a:fld>
            <a:endParaRPr lang="pl-PL"/>
          </a:p>
        </p:txBody>
      </p:sp>
      <p:sp>
        <p:nvSpPr>
          <p:cNvPr id="5" name="pole tekstowe 4"/>
          <p:cNvSpPr txBox="1"/>
          <p:nvPr/>
        </p:nvSpPr>
        <p:spPr>
          <a:xfrm>
            <a:off x="611560" y="1415098"/>
            <a:ext cx="806489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i="1" dirty="0" err="1" smtClean="0">
                <a:solidFill>
                  <a:srgbClr val="7030A0"/>
                </a:solidFill>
              </a:rPr>
              <a:t>Apokrynowy</a:t>
            </a:r>
            <a:r>
              <a:rPr lang="pl-PL" dirty="0" smtClean="0"/>
              <a:t> — </a:t>
            </a:r>
            <a:r>
              <a:rPr lang="pl-PL" sz="1600" dirty="0" smtClean="0"/>
              <a:t>odrywanie się apikalnej części komórki, w której zawarta jest wydzielina. Część komórki zostaje zniszczona, przy czym z pozostałej części komórki następuje odnowa powstałego ubytku. </a:t>
            </a:r>
            <a:r>
              <a:rPr lang="pl-PL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Przykładem gruczołu </a:t>
            </a:r>
            <a:r>
              <a:rPr lang="pl-PL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apokrynowego</a:t>
            </a:r>
            <a:r>
              <a:rPr lang="pl-PL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jest gruczoł mlekowy.</a:t>
            </a:r>
          </a:p>
        </p:txBody>
      </p:sp>
      <p:sp>
        <p:nvSpPr>
          <p:cNvPr id="6" name="pole tekstowe 5"/>
          <p:cNvSpPr txBox="1"/>
          <p:nvPr/>
        </p:nvSpPr>
        <p:spPr>
          <a:xfrm>
            <a:off x="3923928" y="3429000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i="1" dirty="0" err="1" smtClean="0">
                <a:solidFill>
                  <a:srgbClr val="7030A0"/>
                </a:solidFill>
              </a:rPr>
              <a:t>Apokrynowy</a:t>
            </a: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0" y="332656"/>
            <a:ext cx="9144000" cy="864096"/>
          </a:xfrm>
        </p:spPr>
        <p:txBody>
          <a:bodyPr>
            <a:normAutofit/>
          </a:bodyPr>
          <a:lstStyle/>
          <a:p>
            <a:r>
              <a:rPr lang="pl-PL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Mechanizmy wydzielania  </a:t>
            </a:r>
            <a:endParaRPr lang="pl-PL" sz="4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B604F-D9EC-49A4-86B9-CD559C89E3FE}" type="slidenum">
              <a:rPr lang="pl-PL" smtClean="0"/>
              <a:pPr/>
              <a:t>59</a:t>
            </a:fld>
            <a:endParaRPr lang="pl-PL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2833256" y="2554353"/>
            <a:ext cx="3333473" cy="4320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pole tekstowe 4"/>
          <p:cNvSpPr txBox="1"/>
          <p:nvPr/>
        </p:nvSpPr>
        <p:spPr>
          <a:xfrm>
            <a:off x="971600" y="1641574"/>
            <a:ext cx="748883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i="1" dirty="0" err="1" smtClean="0">
                <a:solidFill>
                  <a:srgbClr val="7030A0"/>
                </a:solidFill>
              </a:rPr>
              <a:t>Holokrynowy</a:t>
            </a:r>
            <a:r>
              <a:rPr lang="pl-PL" b="1" dirty="0" smtClean="0">
                <a:solidFill>
                  <a:srgbClr val="7030A0"/>
                </a:solidFill>
              </a:rPr>
              <a:t> </a:t>
            </a:r>
            <a:r>
              <a:rPr lang="pl-PL" sz="1600" dirty="0" smtClean="0"/>
              <a:t>— poprzez obumarcie i odrywanie się całej komórki zawierającej wydzielinę. </a:t>
            </a:r>
            <a:r>
              <a:rPr lang="pl-PL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Przykładem gruczołu </a:t>
            </a:r>
            <a:r>
              <a:rPr lang="pl-PL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holokrynowego</a:t>
            </a:r>
            <a:r>
              <a:rPr lang="pl-PL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jest gruczoł łojowy, którego komórki przekształcają się w łój skórny.</a:t>
            </a:r>
          </a:p>
        </p:txBody>
      </p:sp>
      <p:sp>
        <p:nvSpPr>
          <p:cNvPr id="6" name="pole tekstowe 5"/>
          <p:cNvSpPr txBox="1"/>
          <p:nvPr/>
        </p:nvSpPr>
        <p:spPr>
          <a:xfrm>
            <a:off x="5076056" y="3429000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b="1" i="1" dirty="0" err="1" smtClean="0">
                <a:solidFill>
                  <a:srgbClr val="7030A0"/>
                </a:solidFill>
              </a:rPr>
              <a:t>Holokrynowy</a:t>
            </a: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B604F-D9EC-49A4-86B9-CD559C89E3FE}" type="slidenum">
              <a:rPr lang="pl-PL" smtClean="0"/>
              <a:pPr/>
              <a:t>6</a:t>
            </a:fld>
            <a:endParaRPr lang="pl-PL"/>
          </a:p>
        </p:txBody>
      </p:sp>
      <p:sp>
        <p:nvSpPr>
          <p:cNvPr id="2050" name="AutoShape 2" descr="Znalezione obrazy dla zapytania aksolot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2052" name="Picture 4" descr="Znaleziony obraz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1736810"/>
            <a:ext cx="3240360" cy="2916326"/>
          </a:xfrm>
          <a:prstGeom prst="rect">
            <a:avLst/>
          </a:prstGeom>
          <a:noFill/>
        </p:spPr>
      </p:pic>
      <p:sp>
        <p:nvSpPr>
          <p:cNvPr id="10" name="Prostokąt 9"/>
          <p:cNvSpPr/>
          <p:nvPr/>
        </p:nvSpPr>
        <p:spPr>
          <a:xfrm>
            <a:off x="4248472" y="2276872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dirty="0" err="1" smtClean="0"/>
              <a:t>Ambystoma</a:t>
            </a:r>
            <a:r>
              <a:rPr lang="pl-PL" dirty="0" smtClean="0"/>
              <a:t> meksykańska, </a:t>
            </a:r>
            <a:r>
              <a:rPr lang="pl-PL" b="1" dirty="0" smtClean="0"/>
              <a:t>aksolotl </a:t>
            </a:r>
            <a:r>
              <a:rPr lang="pl-PL" dirty="0" smtClean="0"/>
              <a:t>meksykański, salamandra meksykańska – endemiczny słodkowodny gatunek drapieżnego płaza ogoniastego z rodziny </a:t>
            </a:r>
            <a:r>
              <a:rPr lang="pl-PL" dirty="0" err="1" smtClean="0"/>
              <a:t>ambystomowatych</a:t>
            </a:r>
            <a:r>
              <a:rPr lang="pl-PL" dirty="0" smtClean="0"/>
              <a:t>, długość 23 cm </a:t>
            </a:r>
          </a:p>
          <a:p>
            <a:r>
              <a:rPr lang="pl-PL" b="1" dirty="0" smtClean="0">
                <a:hlinkClick r:id="rId4"/>
              </a:rPr>
              <a:t>Nazwa naukowa</a:t>
            </a:r>
            <a:r>
              <a:rPr lang="pl-PL" b="1" dirty="0" smtClean="0"/>
              <a:t>: </a:t>
            </a:r>
            <a:r>
              <a:rPr lang="pl-PL" i="1" dirty="0" err="1" smtClean="0"/>
              <a:t>Ambystoma</a:t>
            </a:r>
            <a:r>
              <a:rPr lang="pl-PL" i="1" dirty="0" smtClean="0"/>
              <a:t> </a:t>
            </a:r>
            <a:r>
              <a:rPr lang="pl-PL" i="1" dirty="0" err="1" smtClean="0"/>
              <a:t>mexicanum</a:t>
            </a:r>
            <a:endParaRPr lang="pl-PL" i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0" y="188640"/>
            <a:ext cx="9144000" cy="1728192"/>
          </a:xfrm>
        </p:spPr>
        <p:txBody>
          <a:bodyPr>
            <a:norm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pl-PL" sz="4000" b="1" cap="all" dirty="0" smtClean="0">
                <a:ln/>
                <a:solidFill>
                  <a:srgbClr val="00B05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Komórki </a:t>
            </a:r>
            <a:br>
              <a:rPr lang="pl-PL" sz="4000" b="1" cap="all" dirty="0" smtClean="0">
                <a:ln/>
                <a:solidFill>
                  <a:srgbClr val="00B05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</a:br>
            <a:r>
              <a:rPr lang="pl-PL" sz="4000" b="1" cap="all" dirty="0" smtClean="0">
                <a:ln/>
                <a:solidFill>
                  <a:srgbClr val="00B05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wydzielające</a:t>
            </a:r>
            <a:endParaRPr lang="pl-PL" sz="4000" b="1" cap="all" dirty="0">
              <a:ln/>
              <a:solidFill>
                <a:srgbClr val="00B05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B604F-D9EC-49A4-86B9-CD559C89E3FE}" type="slidenum">
              <a:rPr lang="pl-PL" smtClean="0"/>
              <a:pPr/>
              <a:t>60</a:t>
            </a:fld>
            <a:endParaRPr lang="pl-PL"/>
          </a:p>
        </p:txBody>
      </p:sp>
      <p:sp>
        <p:nvSpPr>
          <p:cNvPr id="5" name="pole tekstowe 4"/>
          <p:cNvSpPr txBox="1"/>
          <p:nvPr/>
        </p:nvSpPr>
        <p:spPr>
          <a:xfrm>
            <a:off x="971600" y="2132856"/>
            <a:ext cx="7776864" cy="35240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pl-PL" b="1" dirty="0" smtClean="0"/>
              <a:t>Cechy wspólne:</a:t>
            </a:r>
            <a:r>
              <a:rPr lang="pl-PL" i="1" dirty="0" smtClean="0"/>
              <a:t> </a:t>
            </a:r>
          </a:p>
          <a:p>
            <a:pPr>
              <a:spcAft>
                <a:spcPts val="600"/>
              </a:spcAft>
              <a:buSzPct val="80000"/>
              <a:buBlip>
                <a:blip r:embed="rId3"/>
              </a:buBlip>
            </a:pPr>
            <a:r>
              <a:rPr lang="pl-PL" i="1" dirty="0" smtClean="0"/>
              <a:t> </a:t>
            </a:r>
            <a:r>
              <a:rPr lang="pl-PL" dirty="0" smtClean="0"/>
              <a:t>Polaryzacja struktur wewnątrzkomórkowych i w jej następstwie polaryzacja czynnościowa.</a:t>
            </a:r>
          </a:p>
          <a:p>
            <a:pPr>
              <a:spcAft>
                <a:spcPts val="600"/>
              </a:spcAft>
              <a:buSzPct val="80000"/>
              <a:buBlip>
                <a:blip r:embed="rId3"/>
              </a:buBlip>
            </a:pPr>
            <a:r>
              <a:rPr lang="pl-PL" b="1" dirty="0" smtClean="0"/>
              <a:t> </a:t>
            </a:r>
            <a:r>
              <a:rPr lang="pl-PL" dirty="0" smtClean="0"/>
              <a:t>Jądro komórkowe zlokalizowane w części </a:t>
            </a:r>
            <a:r>
              <a:rPr lang="pl-PL" dirty="0" err="1" smtClean="0"/>
              <a:t>przypodstawnej</a:t>
            </a:r>
            <a:r>
              <a:rPr lang="pl-PL" dirty="0" smtClean="0"/>
              <a:t> (</a:t>
            </a:r>
            <a:r>
              <a:rPr lang="pl-PL" dirty="0" err="1" smtClean="0"/>
              <a:t>bazalnej</a:t>
            </a:r>
            <a:r>
              <a:rPr lang="pl-PL" dirty="0" smtClean="0"/>
              <a:t>) komórki.</a:t>
            </a:r>
          </a:p>
          <a:p>
            <a:pPr>
              <a:spcAft>
                <a:spcPts val="600"/>
              </a:spcAft>
              <a:buSzPct val="80000"/>
              <a:buBlip>
                <a:blip r:embed="rId3"/>
              </a:buBlip>
            </a:pPr>
            <a:r>
              <a:rPr lang="pl-PL" dirty="0" smtClean="0"/>
              <a:t> Procesy biosyntezy odbywają się w jej części </a:t>
            </a:r>
            <a:r>
              <a:rPr lang="pl-PL" dirty="0" err="1" smtClean="0"/>
              <a:t>przypodstawnej</a:t>
            </a:r>
            <a:r>
              <a:rPr lang="pl-PL" dirty="0" smtClean="0"/>
              <a:t> w obszarze zajętym przez gęsto ułożone cysterny siateczki śródplazmatycznej ziarnistej.</a:t>
            </a:r>
          </a:p>
          <a:p>
            <a:pPr>
              <a:spcAft>
                <a:spcPts val="600"/>
              </a:spcAft>
              <a:buSzPct val="80000"/>
              <a:buBlip>
                <a:blip r:embed="rId3"/>
              </a:buBlip>
            </a:pPr>
            <a:r>
              <a:rPr lang="pl-PL" dirty="0" smtClean="0"/>
              <a:t> Dobrze rozwinięty aparat </a:t>
            </a:r>
            <a:r>
              <a:rPr lang="pl-PL" dirty="0" err="1" smtClean="0"/>
              <a:t>Golgiego</a:t>
            </a:r>
            <a:r>
              <a:rPr lang="pl-PL" dirty="0" smtClean="0"/>
              <a:t> znajduje się przeważnie w części apikalnej komórki, w okolicy przy jądrowej.</a:t>
            </a:r>
          </a:p>
          <a:p>
            <a:pPr>
              <a:buSzPct val="80000"/>
              <a:buBlip>
                <a:blip r:embed="rId3"/>
              </a:buBlip>
            </a:pPr>
            <a:r>
              <a:rPr lang="pl-PL" dirty="0" smtClean="0"/>
              <a:t> Ziarenka wydzielnicze wypełniają część nadjądrową </a:t>
            </a:r>
            <a:r>
              <a:rPr lang="pl-PL" smtClean="0"/>
              <a:t>(apikalną) </a:t>
            </a:r>
            <a:r>
              <a:rPr lang="pl-PL" dirty="0" smtClean="0"/>
              <a:t>komórki.</a:t>
            </a:r>
          </a:p>
          <a:p>
            <a:pPr>
              <a:buSzPct val="80000"/>
              <a:buBlip>
                <a:blip r:embed="rId3"/>
              </a:buBlip>
            </a:pPr>
            <a:endParaRPr lang="pl-PL" dirty="0" smtClean="0"/>
          </a:p>
          <a:p>
            <a:pPr>
              <a:buSzPct val="80000"/>
              <a:buBlip>
                <a:blip r:embed="rId3"/>
              </a:buBlip>
            </a:pP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1556792"/>
            <a:ext cx="7772400" cy="1470025"/>
          </a:xfrm>
        </p:spPr>
        <p:txBody>
          <a:bodyPr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pl-PL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Ultrastruktura wybranych komórek </a:t>
            </a:r>
            <a:r>
              <a:rPr lang="pl-PL" sz="27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(</a:t>
            </a:r>
            <a:r>
              <a:rPr lang="pl-PL" sz="27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Kawiak</a:t>
            </a:r>
            <a:r>
              <a:rPr lang="pl-PL" sz="27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i wsp., „Podstawy Cytofizjologii” Wydawnictwo Naukowe PWN, Warszawa 1998)</a:t>
            </a:r>
            <a:br>
              <a:rPr lang="pl-PL" sz="27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endParaRPr lang="pl-PL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188568"/>
            <a:ext cx="6400800" cy="1752600"/>
          </a:xfrm>
        </p:spPr>
        <p:txBody>
          <a:bodyPr/>
          <a:lstStyle/>
          <a:p>
            <a:r>
              <a:rPr lang="pl-PL" dirty="0" smtClean="0">
                <a:solidFill>
                  <a:schemeClr val="tx1"/>
                </a:solidFill>
              </a:rPr>
              <a:t>http://robsob-zbk.home.amu.edu.pl/</a:t>
            </a:r>
          </a:p>
          <a:p>
            <a:r>
              <a:rPr lang="pl-PL" dirty="0" smtClean="0">
                <a:solidFill>
                  <a:schemeClr val="tx1"/>
                </a:solidFill>
              </a:rPr>
              <a:t>Login:   Student</a:t>
            </a:r>
          </a:p>
          <a:p>
            <a:r>
              <a:rPr lang="pl-PL" dirty="0" smtClean="0">
                <a:solidFill>
                  <a:schemeClr val="tx1"/>
                </a:solidFill>
              </a:rPr>
              <a:t>Hasło:  ZBK2.99</a:t>
            </a:r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B604F-D9EC-49A4-86B9-CD559C89E3FE}" type="slidenum">
              <a:rPr lang="pl-PL" smtClean="0"/>
              <a:pPr/>
              <a:t>61</a:t>
            </a:fld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404664"/>
            <a:ext cx="7772400" cy="1470025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pl-PL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Dziękuję za uwagę</a:t>
            </a:r>
            <a:endParaRPr lang="pl-PL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B604F-D9EC-49A4-86B9-CD559C89E3FE}" type="slidenum">
              <a:rPr lang="pl-PL" smtClean="0"/>
              <a:pPr/>
              <a:t>62</a:t>
            </a:fld>
            <a:endParaRPr lang="pl-PL"/>
          </a:p>
        </p:txBody>
      </p:sp>
      <p:pic>
        <p:nvPicPr>
          <p:cNvPr id="2050" name="Picture 2" descr="Znalezione obrazy dla zapytania komórk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27784" y="2060848"/>
            <a:ext cx="3960440" cy="413777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760040" y="2276872"/>
            <a:ext cx="7772400" cy="1470025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pl-PL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Materiały dodatkowe</a:t>
            </a:r>
            <a:br>
              <a:rPr lang="pl-PL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endParaRPr lang="pl-PL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B604F-D9EC-49A4-86B9-CD559C89E3FE}" type="slidenum">
              <a:rPr lang="pl-PL" smtClean="0"/>
              <a:pPr/>
              <a:t>63</a:t>
            </a:fld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ymbol zastępczy zawartości 5" descr="33.2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827584" y="-20494"/>
            <a:ext cx="2952328" cy="6953589"/>
          </a:xfrm>
        </p:spPr>
      </p:pic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/>
        <p:txBody>
          <a:bodyPr>
            <a:normAutofit fontScale="40000" lnSpcReduction="20000"/>
          </a:bodyPr>
          <a:lstStyle/>
          <a:p>
            <a:pPr marL="0" indent="0">
              <a:buNone/>
            </a:pPr>
            <a:r>
              <a:rPr lang="pl-PL" sz="4000" b="1" dirty="0"/>
              <a:t>Schemat komórki nabłonkowej jelita. </a:t>
            </a:r>
            <a:r>
              <a:rPr lang="pl-PL" sz="4000" dirty="0"/>
              <a:t>Komórki nabłonkowe jelita związane są z </a:t>
            </a:r>
            <a:r>
              <a:rPr lang="pl-PL" sz="4000" dirty="0" smtClean="0"/>
              <a:t>wchłanianiem </a:t>
            </a:r>
            <a:r>
              <a:rPr lang="pl-PL" sz="4000" dirty="0"/>
              <a:t>końcowych produktów powstałych w </a:t>
            </a:r>
            <a:r>
              <a:rPr lang="pl-PL" sz="4000" dirty="0" smtClean="0"/>
              <a:t>czasie </a:t>
            </a:r>
            <a:r>
              <a:rPr lang="pl-PL" sz="4000" dirty="0"/>
              <a:t>procesów trawienia w przewodzie </a:t>
            </a:r>
            <a:r>
              <a:rPr lang="pl-PL" sz="4000" dirty="0" smtClean="0"/>
              <a:t>pokarmowym</a:t>
            </a:r>
            <a:r>
              <a:rPr lang="pl-PL" sz="4000" dirty="0"/>
              <a:t>. </a:t>
            </a:r>
            <a:r>
              <a:rPr lang="pl-PL" sz="4000" dirty="0" smtClean="0"/>
              <a:t> Powierzchnia </a:t>
            </a:r>
            <a:r>
              <a:rPr lang="pl-PL" sz="4000" dirty="0"/>
              <a:t>wchłaniania pokryta jest </a:t>
            </a:r>
            <a:r>
              <a:rPr lang="pl-PL" sz="4000" dirty="0" smtClean="0"/>
              <a:t>licznymi </a:t>
            </a:r>
            <a:r>
              <a:rPr lang="pl-PL" sz="4000" dirty="0"/>
              <a:t>mikrokosmkami, które nie tylko zwiększają powierzchnię, ale ich ruch przyspiesza proces wchłaniania. Pomiędzy sąsiadującymi komórkami można obserwować wszystkie rodzaje połączeń, takie jak desmosomy pasowe, połączenia zwarte. W części </a:t>
            </a:r>
            <a:r>
              <a:rPr lang="pl-PL" sz="4000" dirty="0" smtClean="0"/>
              <a:t>szczytowej </a:t>
            </a:r>
            <a:r>
              <a:rPr lang="pl-PL" sz="4000" dirty="0"/>
              <a:t>komórki występują </a:t>
            </a:r>
            <a:r>
              <a:rPr lang="pl-PL" sz="4000" dirty="0" smtClean="0"/>
              <a:t>pęcherzyki </a:t>
            </a:r>
            <a:r>
              <a:rPr lang="pl-PL" sz="4000" dirty="0" err="1"/>
              <a:t>pinocytarne</a:t>
            </a:r>
            <a:r>
              <a:rPr lang="pl-PL" sz="4000" dirty="0"/>
              <a:t>, krótkie cysterny siateczki </a:t>
            </a:r>
            <a:r>
              <a:rPr lang="pl-PL" sz="4000" dirty="0" smtClean="0"/>
              <a:t>śródplazmatycznej </a:t>
            </a:r>
            <a:r>
              <a:rPr lang="pl-PL" sz="4000" dirty="0"/>
              <a:t>gładkiej oraz lizosomy. Mitochondria są licznie reprezentowane w części przy podstawnej </a:t>
            </a:r>
            <a:r>
              <a:rPr lang="pl-PL" sz="4000" dirty="0" smtClean="0"/>
              <a:t> oraz </a:t>
            </a:r>
            <a:r>
              <a:rPr lang="pl-PL" sz="4000" dirty="0"/>
              <a:t>szczytowej komórki; </a:t>
            </a:r>
          </a:p>
          <a:p>
            <a:pPr marL="0" indent="0">
              <a:buNone/>
            </a:pPr>
            <a:r>
              <a:rPr lang="pl-PL" sz="4000" dirty="0"/>
              <a:t>m </a:t>
            </a:r>
            <a:r>
              <a:rPr lang="pl-PL" sz="4000" dirty="0" smtClean="0"/>
              <a:t>- </a:t>
            </a:r>
            <a:r>
              <a:rPr lang="pl-PL" sz="4000" dirty="0"/>
              <a:t>mikrokosmki, L - lizosomy, </a:t>
            </a:r>
            <a:r>
              <a:rPr lang="pl-PL" sz="4000" dirty="0" err="1"/>
              <a:t>aG</a:t>
            </a:r>
            <a:r>
              <a:rPr lang="pl-PL" sz="4000" dirty="0"/>
              <a:t> - aparat </a:t>
            </a:r>
          </a:p>
          <a:p>
            <a:pPr marL="0" indent="0">
              <a:buNone/>
            </a:pPr>
            <a:r>
              <a:rPr lang="pl-PL" sz="4000" dirty="0" err="1"/>
              <a:t>Golgiego</a:t>
            </a:r>
            <a:r>
              <a:rPr lang="pl-PL" sz="4000" dirty="0"/>
              <a:t>, </a:t>
            </a:r>
            <a:r>
              <a:rPr lang="pl-PL" sz="4000" dirty="0" err="1"/>
              <a:t>kI</a:t>
            </a:r>
            <a:r>
              <a:rPr lang="pl-PL" sz="4000" dirty="0"/>
              <a:t> - krople lipidowe </a:t>
            </a:r>
          </a:p>
          <a:p>
            <a:pPr>
              <a:buNone/>
            </a:pPr>
            <a:endParaRPr lang="pl-PL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B604F-D9EC-49A4-86B9-CD559C89E3FE}" type="slidenum">
              <a:rPr lang="pl-PL" smtClean="0"/>
              <a:pPr/>
              <a:t>64</a:t>
            </a:fld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ymbol zastępczy zawartości 5" descr="33.12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69046" y="469040"/>
            <a:ext cx="4935001" cy="6056304"/>
          </a:xfrm>
        </p:spPr>
      </p:pic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5069904" y="1600200"/>
            <a:ext cx="4038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1600" b="1" dirty="0"/>
              <a:t>Schemat komórki kanalika głównego nerki. </a:t>
            </a:r>
          </a:p>
          <a:p>
            <a:pPr marL="0" indent="0">
              <a:buNone/>
            </a:pPr>
            <a:r>
              <a:rPr lang="pl-PL" sz="1600" dirty="0" smtClean="0"/>
              <a:t>Komórka </a:t>
            </a:r>
            <a:r>
              <a:rPr lang="pl-PL" sz="1600" dirty="0"/>
              <a:t>odpowiedzialna za procesy wchłaniania zwrotnego i zagęszczania moczu pierwotnego. Powierzchnia komórki zwrócona do światła kanalika jest powiększona przez gęsto ułożone mikrokosmki, a od strony przeciwnej w części </a:t>
            </a:r>
            <a:r>
              <a:rPr lang="pl-PL" sz="1600" dirty="0" err="1"/>
              <a:t>przypodstawnej</a:t>
            </a:r>
            <a:r>
              <a:rPr lang="pl-PL" sz="1600" dirty="0"/>
              <a:t> tworzy głębokie wpuklenia. Zapotrzebowanie energetyczne komórki pokrywają liczne mitochondria występujące szczególnie w dużej ilości w obszarze </a:t>
            </a:r>
            <a:r>
              <a:rPr lang="pl-PL" sz="1600" dirty="0" err="1"/>
              <a:t>przypodstawnym</a:t>
            </a:r>
            <a:r>
              <a:rPr lang="pl-PL" sz="1600" dirty="0"/>
              <a:t> komórki. W związku z wchłanianiem zwrotnym białek obserwuje się liczne wakuole w szczytowej części komórki oraz lizosomy; </a:t>
            </a:r>
          </a:p>
          <a:p>
            <a:pPr marL="0" indent="0">
              <a:buNone/>
            </a:pPr>
            <a:r>
              <a:rPr lang="pl-PL" sz="1600" dirty="0"/>
              <a:t>m - mikrokosmki, L -lizosomy, </a:t>
            </a:r>
            <a:r>
              <a:rPr lang="pl-PL" sz="1600" dirty="0" err="1"/>
              <a:t>aG</a:t>
            </a:r>
            <a:r>
              <a:rPr lang="pl-PL" sz="1600" dirty="0"/>
              <a:t> - aparat </a:t>
            </a:r>
            <a:r>
              <a:rPr lang="pl-PL" sz="1600" dirty="0" err="1"/>
              <a:t>Golgiego</a:t>
            </a:r>
            <a:endParaRPr lang="pl-PL" sz="1600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B604F-D9EC-49A4-86B9-CD559C89E3FE}" type="slidenum">
              <a:rPr lang="pl-PL" smtClean="0"/>
              <a:pPr/>
              <a:t>65</a:t>
            </a:fld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ymbol zastępczy zawartości 5" descr="33.1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457200" y="1196752"/>
            <a:ext cx="4038600" cy="4404268"/>
          </a:xfrm>
        </p:spPr>
      </p:pic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052736"/>
            <a:ext cx="4038600" cy="4525963"/>
          </a:xfrm>
        </p:spPr>
        <p:txBody>
          <a:bodyPr>
            <a:normAutofit/>
          </a:bodyPr>
          <a:lstStyle/>
          <a:p>
            <a:r>
              <a:rPr lang="pl-PL" sz="1600" b="1" dirty="0"/>
              <a:t>Naczynia włosowate o budowie ciągłej (a) i o budowie </a:t>
            </a:r>
            <a:r>
              <a:rPr lang="pl-PL" sz="1600" b="1" dirty="0" err="1"/>
              <a:t>okienkowatej</a:t>
            </a:r>
            <a:r>
              <a:rPr lang="pl-PL" sz="1600" b="1" dirty="0"/>
              <a:t> (b); </a:t>
            </a:r>
            <a:endParaRPr lang="pl-PL" sz="1600" b="1" dirty="0" smtClean="0"/>
          </a:p>
          <a:p>
            <a:pPr>
              <a:buNone/>
            </a:pPr>
            <a:r>
              <a:rPr lang="pl-PL" sz="1600" dirty="0" smtClean="0"/>
              <a:t>	a </a:t>
            </a:r>
            <a:r>
              <a:rPr lang="pl-PL" sz="1600" dirty="0"/>
              <a:t>- substancje zawarte w świetle naczynia w zależności od jego charakteru mogą przedostawać się do przestrzeni okołonaczyniowej i odwrotnie poprzez transport pęcherzykami </a:t>
            </a:r>
            <a:r>
              <a:rPr lang="pl-PL" sz="1600" dirty="0" err="1"/>
              <a:t>plazmolemalnymi</a:t>
            </a:r>
            <a:r>
              <a:rPr lang="pl-PL" sz="1600" dirty="0"/>
              <a:t>, b - ściana komórek śródbłonka jest bardzo cienka i dochodzi w niej do wytworzenia się porów najczęściej zamkniętych diafragmą. Przechodzenie substancji białkowych przez naczynia tego typu jest znacznie łatwiejsze niż w przypadku naczyń włosowatych o budowie ciągłej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B604F-D9EC-49A4-86B9-CD559C89E3FE}" type="slidenum">
              <a:rPr lang="pl-PL" smtClean="0"/>
              <a:pPr/>
              <a:t>66</a:t>
            </a:fld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ymbol zastępczy zawartości 5" descr="33.8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-25348" y="332656"/>
            <a:ext cx="4624075" cy="6525344"/>
          </a:xfrm>
        </p:spPr>
      </p:pic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pl-PL" sz="1900" b="1" dirty="0"/>
              <a:t>Schemat budowy makrofaga. </a:t>
            </a:r>
          </a:p>
          <a:p>
            <a:pPr marL="0" indent="0">
              <a:buNone/>
            </a:pPr>
            <a:r>
              <a:rPr lang="pl-PL" sz="1900" dirty="0"/>
              <a:t>Makrofag jest komórką odznaczającą się zdolnością do ruchu pełzakowatego, o kształcie nieregularnym z licznymi wypustkami cytoplazmy. W związku ze zdolnością makrofagów do fagocytozy obserwuje się w nich liczne lizosomy pierwotne i wtórne; </a:t>
            </a:r>
          </a:p>
          <a:p>
            <a:pPr marL="0" indent="0">
              <a:buNone/>
            </a:pPr>
            <a:r>
              <a:rPr lang="pl-PL" sz="1900" dirty="0" err="1"/>
              <a:t>Lw</a:t>
            </a:r>
            <a:r>
              <a:rPr lang="pl-PL" sz="1900" dirty="0"/>
              <a:t> -lizosomy wtórne, </a:t>
            </a:r>
            <a:r>
              <a:rPr lang="pl-PL" sz="1900" dirty="0" err="1"/>
              <a:t>Lp</a:t>
            </a:r>
            <a:r>
              <a:rPr lang="pl-PL" sz="1900" dirty="0"/>
              <a:t> - lizosomy pierwotne, </a:t>
            </a:r>
            <a:r>
              <a:rPr lang="pl-PL" sz="1900" dirty="0" err="1"/>
              <a:t>aG</a:t>
            </a:r>
            <a:r>
              <a:rPr lang="pl-PL" sz="1900" dirty="0"/>
              <a:t> - aparat </a:t>
            </a:r>
            <a:r>
              <a:rPr lang="pl-PL" sz="1900" dirty="0" err="1"/>
              <a:t>Golgiego</a:t>
            </a:r>
            <a:r>
              <a:rPr lang="pl-PL" sz="1900" dirty="0"/>
              <a:t> </a:t>
            </a:r>
          </a:p>
          <a:p>
            <a:pPr marL="0" indent="0">
              <a:buNone/>
            </a:pPr>
            <a:endParaRPr lang="pl-PL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B604F-D9EC-49A4-86B9-CD559C89E3FE}" type="slidenum">
              <a:rPr lang="pl-PL" smtClean="0"/>
              <a:pPr/>
              <a:t>67</a:t>
            </a:fld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ymbol zastępczy zawartości 5" descr="33.5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69432" y="188640"/>
            <a:ext cx="4535730" cy="6381328"/>
          </a:xfrm>
        </p:spPr>
      </p:pic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412776"/>
            <a:ext cx="4316288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l-PL" sz="1600" b="1" dirty="0"/>
              <a:t>Schemat komórki </a:t>
            </a:r>
            <a:r>
              <a:rPr lang="pl-PL" sz="1600" b="1" dirty="0" err="1"/>
              <a:t>zewnątrzwydzielniczej</a:t>
            </a:r>
            <a:r>
              <a:rPr lang="pl-PL" sz="1600" b="1" dirty="0"/>
              <a:t> trzustki. </a:t>
            </a:r>
          </a:p>
          <a:p>
            <a:pPr marL="0" indent="0">
              <a:buNone/>
            </a:pPr>
            <a:r>
              <a:rPr lang="pl-PL" sz="1600" dirty="0"/>
              <a:t> </a:t>
            </a:r>
            <a:r>
              <a:rPr lang="pl-PL" sz="1600" dirty="0" smtClean="0"/>
              <a:t>Komórka </a:t>
            </a:r>
            <a:r>
              <a:rPr lang="pl-PL" sz="1600" dirty="0"/>
              <a:t>ta produkuje wydzielinę o charakterze białkowym zawierającą </a:t>
            </a:r>
            <a:r>
              <a:rPr lang="pl-PL" sz="1600" dirty="0" err="1"/>
              <a:t>prekursory</a:t>
            </a:r>
            <a:r>
              <a:rPr lang="pl-PL" sz="1600" dirty="0"/>
              <a:t> enzymów trawiennych. W związku z jej funkcją dochodzi do wyraźnej polaryzacji struktur wewnątrzkomórkowych. Procesy biosyntezy białek odbywają się w jej części </a:t>
            </a:r>
            <a:r>
              <a:rPr lang="pl-PL" sz="1600" dirty="0" err="1"/>
              <a:t>przypodstawnej</a:t>
            </a:r>
            <a:r>
              <a:rPr lang="pl-PL" sz="1600" dirty="0"/>
              <a:t> w obszarze zajętym przez gęsto ułożone cysterny siateczki śródplazmatycznej ziarnistej, skąd produkty syntezy przekazywane są za pośrednictwem pęcherzyków przenośnikowych do dobrze rozwiniętego aparatu </a:t>
            </a:r>
            <a:r>
              <a:rPr lang="pl-PL" sz="1600" dirty="0" err="1"/>
              <a:t>Golgiego</a:t>
            </a:r>
            <a:r>
              <a:rPr lang="pl-PL" sz="1600" dirty="0"/>
              <a:t>. Uformowane w jego obszarze ziarenka wydzielnicze wypełniają część nadjądrową komórki. Sąsiadujące ze sobą komórki gruczołowe łączą się za pomocą desmosomów; </a:t>
            </a:r>
          </a:p>
          <a:p>
            <a:pPr marL="0" indent="0">
              <a:buNone/>
            </a:pPr>
            <a:r>
              <a:rPr lang="pl-PL" sz="1600" dirty="0"/>
              <a:t>Z - ziarenka wydzielnicze, </a:t>
            </a:r>
            <a:r>
              <a:rPr lang="pl-PL" sz="1600" dirty="0" err="1"/>
              <a:t>aG</a:t>
            </a:r>
            <a:r>
              <a:rPr lang="pl-PL" sz="1600" dirty="0"/>
              <a:t> - aparat </a:t>
            </a:r>
            <a:r>
              <a:rPr lang="pl-PL" sz="1600" dirty="0" err="1"/>
              <a:t>Golgiego</a:t>
            </a:r>
            <a:r>
              <a:rPr lang="pl-PL" sz="1600" dirty="0"/>
              <a:t>, L - lizosomy </a:t>
            </a:r>
          </a:p>
          <a:p>
            <a:pPr marL="0" indent="0">
              <a:buNone/>
            </a:pPr>
            <a:endParaRPr lang="pl-PL" sz="1600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B604F-D9EC-49A4-86B9-CD559C89E3FE}" type="slidenum">
              <a:rPr lang="pl-PL" smtClean="0"/>
              <a:pPr/>
              <a:t>68</a:t>
            </a:fld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ymbol zastępczy zawartości 5" descr="33.6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149695" y="116632"/>
            <a:ext cx="4134273" cy="6656880"/>
          </a:xfrm>
        </p:spPr>
      </p:pic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484784"/>
            <a:ext cx="4038600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l-PL" sz="1600" b="1" dirty="0"/>
              <a:t>Schemat komórki gruczołu mlekowego. </a:t>
            </a:r>
          </a:p>
          <a:p>
            <a:pPr marL="0" indent="0">
              <a:buNone/>
            </a:pPr>
            <a:r>
              <a:rPr lang="pl-PL" sz="1600" dirty="0"/>
              <a:t>Budowa komórki gruczołu mlekowego zmienia się w zależności od stanu funkcjonalnego gruczołu. W okresie laktacji w pobliżu powierzchni wydzielniczej komórki gromadzą się krople lipidowe, które następnie "odrywają się" do światła pęcherzyków (wydzielanie na drodze </a:t>
            </a:r>
            <a:r>
              <a:rPr lang="pl-PL" sz="1600" dirty="0" err="1"/>
              <a:t>apokrynowej</a:t>
            </a:r>
            <a:r>
              <a:rPr lang="pl-PL" sz="1600" dirty="0"/>
              <a:t>). Ponadto w cytoplazmie znajdują się ziarenka zawierające peptydy, które wydzielane są przez </a:t>
            </a:r>
            <a:r>
              <a:rPr lang="pl-PL" sz="1600" dirty="0" err="1"/>
              <a:t>egzocytozę</a:t>
            </a:r>
            <a:r>
              <a:rPr lang="pl-PL" sz="1600" dirty="0"/>
              <a:t> tych związków. W związku z biosyntezą białek w części </a:t>
            </a:r>
            <a:r>
              <a:rPr lang="pl-PL" sz="1600" dirty="0" err="1"/>
              <a:t>przypodstawnej</a:t>
            </a:r>
            <a:r>
              <a:rPr lang="pl-PL" sz="1600" dirty="0"/>
              <a:t> komórki leżą równolegle ułożone cysterny siateczki śródplazmatycznej ziarnistej. Dobrze rozwinięty aparat </a:t>
            </a:r>
            <a:r>
              <a:rPr lang="pl-PL" sz="1600" dirty="0" err="1"/>
              <a:t>Golgiego</a:t>
            </a:r>
            <a:r>
              <a:rPr lang="pl-PL" sz="1600" dirty="0"/>
              <a:t> znajduje się przeważnie w okolicy przy jądrowej; </a:t>
            </a:r>
          </a:p>
          <a:p>
            <a:pPr marL="0" indent="0">
              <a:buNone/>
            </a:pPr>
            <a:r>
              <a:rPr lang="pl-PL" sz="1600" dirty="0"/>
              <a:t>Z - ziarenka wydzielnicze, </a:t>
            </a:r>
            <a:r>
              <a:rPr lang="pl-PL" sz="1600" dirty="0" err="1"/>
              <a:t>kl</a:t>
            </a:r>
            <a:r>
              <a:rPr lang="pl-PL" sz="1600" dirty="0"/>
              <a:t>- krople lipidowe, </a:t>
            </a:r>
            <a:r>
              <a:rPr lang="pl-PL" sz="1600" dirty="0" smtClean="0"/>
              <a:t/>
            </a:r>
            <a:br>
              <a:rPr lang="pl-PL" sz="1600" dirty="0" smtClean="0"/>
            </a:br>
            <a:r>
              <a:rPr lang="pl-PL" sz="1600" dirty="0" smtClean="0"/>
              <a:t>L </a:t>
            </a:r>
            <a:r>
              <a:rPr lang="pl-PL" sz="1600" dirty="0"/>
              <a:t>-lizosomy, </a:t>
            </a:r>
            <a:r>
              <a:rPr lang="pl-PL" sz="1600" dirty="0" err="1"/>
              <a:t>aG</a:t>
            </a:r>
            <a:r>
              <a:rPr lang="pl-PL" sz="1600" dirty="0"/>
              <a:t> - aparat </a:t>
            </a:r>
            <a:r>
              <a:rPr lang="pl-PL" sz="1600" dirty="0" err="1"/>
              <a:t>Golgiego</a:t>
            </a:r>
            <a:r>
              <a:rPr lang="pl-PL" sz="1600" dirty="0"/>
              <a:t> </a:t>
            </a:r>
          </a:p>
          <a:p>
            <a:pPr marL="0" indent="0">
              <a:buNone/>
            </a:pPr>
            <a:endParaRPr lang="pl-PL" sz="1600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B604F-D9EC-49A4-86B9-CD559C89E3FE}" type="slidenum">
              <a:rPr lang="pl-PL" smtClean="0"/>
              <a:pPr/>
              <a:t>69</a:t>
            </a:fld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Bez nazwy-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37668" cy="6858000"/>
          </a:xfrm>
          <a:prstGeom prst="rect">
            <a:avLst/>
          </a:prstGeom>
        </p:spPr>
      </p:pic>
      <p:sp>
        <p:nvSpPr>
          <p:cNvPr id="5" name="Tytuł 1"/>
          <p:cNvSpPr txBox="1">
            <a:spLocks/>
          </p:cNvSpPr>
          <p:nvPr/>
        </p:nvSpPr>
        <p:spPr>
          <a:xfrm>
            <a:off x="0" y="5949280"/>
            <a:ext cx="9144000" cy="908720"/>
          </a:xfrm>
          <a:prstGeom prst="rect">
            <a:avLst/>
          </a:prstGeom>
          <a:gradFill flip="none" rotWithShape="1">
            <a:gsLst>
              <a:gs pos="10000">
                <a:srgbClr val="FFEFD1">
                  <a:alpha val="23000"/>
                </a:srgbClr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  <a:tileRect/>
          </a:gradFill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</a:pPr>
            <a:r>
              <a:rPr lang="pl-PL" sz="2800" dirty="0" smtClean="0"/>
              <a:t>1. Jelito aksolotla – </a:t>
            </a:r>
            <a:r>
              <a:rPr lang="pl-PL" sz="2800" dirty="0" err="1" smtClean="0"/>
              <a:t>enterocyty</a:t>
            </a:r>
            <a:endParaRPr kumimoji="0" lang="pl-PL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Symbol zastępczy numeru slajdu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B604F-D9EC-49A4-86B9-CD559C89E3FE}" type="slidenum">
              <a:rPr lang="pl-PL" smtClean="0"/>
              <a:pPr/>
              <a:t>7</a:t>
            </a:fld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ymbol zastępczy zawartości 5" descr="33.3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231142" y="188640"/>
            <a:ext cx="3980817" cy="6514632"/>
          </a:xfrm>
        </p:spPr>
      </p:pic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pl-PL" sz="1600" b="1" dirty="0" smtClean="0"/>
              <a:t>Schemat </a:t>
            </a:r>
            <a:r>
              <a:rPr lang="pl-PL" sz="1600" b="1" dirty="0"/>
              <a:t>komórki </a:t>
            </a:r>
            <a:r>
              <a:rPr lang="pl-PL" sz="1600" b="1" dirty="0" err="1"/>
              <a:t>Panetha</a:t>
            </a:r>
            <a:r>
              <a:rPr lang="pl-PL" sz="1600" b="1" dirty="0"/>
              <a:t>. </a:t>
            </a:r>
          </a:p>
          <a:p>
            <a:pPr marL="0" indent="0">
              <a:buNone/>
            </a:pPr>
            <a:r>
              <a:rPr lang="pl-PL" sz="1600" dirty="0"/>
              <a:t>Głównym produktem komórki </a:t>
            </a:r>
            <a:r>
              <a:rPr lang="pl-PL" sz="1600" dirty="0" err="1"/>
              <a:t>Panetha</a:t>
            </a:r>
            <a:r>
              <a:rPr lang="pl-PL" sz="1600" dirty="0"/>
              <a:t> jest wydzielina </a:t>
            </a:r>
            <a:r>
              <a:rPr lang="pl-PL" sz="1600" dirty="0" err="1"/>
              <a:t>mukopolisacharydowo-białkowa</a:t>
            </a:r>
            <a:r>
              <a:rPr lang="pl-PL" sz="1600" dirty="0"/>
              <a:t>. Charakterystyczną cechą ko­mórki jest jej polaryzacja czynnościowa. W części </a:t>
            </a:r>
            <a:r>
              <a:rPr lang="pl-PL" sz="1600" dirty="0" err="1"/>
              <a:t>przypodstawnej</a:t>
            </a:r>
            <a:r>
              <a:rPr lang="pl-PL" sz="1600" dirty="0"/>
              <a:t> komórka ma równolegle ułożone cysterny siateczki śródplazmatycznej ziarnistej, skąd wyprodukowane białka kierowane są do aparatu </a:t>
            </a:r>
            <a:r>
              <a:rPr lang="pl-PL" sz="1600" dirty="0" err="1"/>
              <a:t>Golgiego</a:t>
            </a:r>
            <a:r>
              <a:rPr lang="pl-PL" sz="1600" dirty="0"/>
              <a:t>. W nim po dołączeniu komponenty </a:t>
            </a:r>
            <a:r>
              <a:rPr lang="pl-PL" sz="1600" dirty="0" err="1"/>
              <a:t>mukopolisacharydowej</a:t>
            </a:r>
            <a:r>
              <a:rPr lang="pl-PL" sz="1600" dirty="0"/>
              <a:t> formują się ziarenka wydzielnicze wędrujące w kierunku części szczytowej komórki, gdzie są wydzielane na drodze </a:t>
            </a:r>
            <a:r>
              <a:rPr lang="pl-PL" sz="1600" dirty="0" err="1"/>
              <a:t>egzocytozy</a:t>
            </a:r>
            <a:r>
              <a:rPr lang="pl-PL" sz="1600" dirty="0"/>
              <a:t>; </a:t>
            </a:r>
          </a:p>
          <a:p>
            <a:pPr marL="0" indent="0">
              <a:buNone/>
            </a:pPr>
            <a:r>
              <a:rPr lang="pl-PL" sz="1600" dirty="0"/>
              <a:t>Z - ziarenka wydzielnicze, L -lizosomy, </a:t>
            </a:r>
            <a:r>
              <a:rPr lang="pl-PL" sz="1600" dirty="0" err="1"/>
              <a:t>aG</a:t>
            </a:r>
            <a:r>
              <a:rPr lang="pl-PL" sz="1600" dirty="0"/>
              <a:t> - aparat </a:t>
            </a:r>
            <a:r>
              <a:rPr lang="pl-PL" sz="1600" dirty="0" err="1"/>
              <a:t>Golgiego</a:t>
            </a:r>
            <a:r>
              <a:rPr lang="pl-PL" sz="1600" dirty="0"/>
              <a:t>, </a:t>
            </a:r>
            <a:r>
              <a:rPr lang="pl-PL" sz="1600" dirty="0" err="1"/>
              <a:t>kl</a:t>
            </a:r>
            <a:r>
              <a:rPr lang="pl-PL" sz="1600" dirty="0"/>
              <a:t>- krople lipidowe</a:t>
            </a:r>
          </a:p>
          <a:p>
            <a:pPr marL="0" indent="0">
              <a:buNone/>
            </a:pPr>
            <a:endParaRPr lang="pl-PL" sz="1600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B604F-D9EC-49A4-86B9-CD559C89E3FE}" type="slidenum">
              <a:rPr lang="pl-PL" smtClean="0"/>
              <a:pPr/>
              <a:t>70</a:t>
            </a:fld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ymbol zastępczy zawartości 5" descr="33.4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-26231" y="1412776"/>
            <a:ext cx="4833840" cy="4176464"/>
          </a:xfrm>
        </p:spPr>
      </p:pic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925888" y="1600200"/>
            <a:ext cx="4038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1600" b="1" dirty="0"/>
              <a:t>Schemat komórki okładzinowej. </a:t>
            </a:r>
          </a:p>
          <a:p>
            <a:pPr marL="0" indent="0">
              <a:buNone/>
            </a:pPr>
            <a:r>
              <a:rPr lang="pl-PL" sz="1600" dirty="0"/>
              <a:t>Powierzchnia wydzielnicza komórek utworzona jest przez głębokie wpuklenie błony komórkowej pokryte długimi mikrokosmkami. Tak uformowane rozgałęzione wpuklenia </a:t>
            </a:r>
            <a:r>
              <a:rPr lang="pl-PL" sz="1600" dirty="0" err="1"/>
              <a:t>plazmolemy</a:t>
            </a:r>
            <a:r>
              <a:rPr lang="pl-PL" sz="1600" dirty="0"/>
              <a:t> tworzą śródkomórkowe kanaliki wydzielnicze. Występujące bardzo licznie mitochondria pokrywają wysokie zapotrzebowanie energetyczne komórki związane z </a:t>
            </a:r>
            <a:r>
              <a:rPr lang="pl-PL" sz="1600" dirty="0" smtClean="0"/>
              <a:t>wydzielaniem </a:t>
            </a:r>
            <a:r>
              <a:rPr lang="pl-PL" sz="1600" dirty="0"/>
              <a:t>jonów wodorowych; </a:t>
            </a:r>
          </a:p>
          <a:p>
            <a:pPr marL="0" indent="0">
              <a:buNone/>
            </a:pPr>
            <a:r>
              <a:rPr lang="pl-PL" sz="1600" dirty="0"/>
              <a:t>M - mitochondria, k - kanaliki wydzielnicze, </a:t>
            </a:r>
            <a:r>
              <a:rPr lang="pl-PL" sz="1600" dirty="0" err="1"/>
              <a:t>aG</a:t>
            </a:r>
            <a:r>
              <a:rPr lang="pl-PL" sz="1600" dirty="0"/>
              <a:t> - aparat </a:t>
            </a:r>
            <a:r>
              <a:rPr lang="pl-PL" sz="1600" dirty="0" err="1"/>
              <a:t>Golgiego</a:t>
            </a:r>
            <a:endParaRPr lang="pl-PL" sz="1600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B604F-D9EC-49A4-86B9-CD559C89E3FE}" type="slidenum">
              <a:rPr lang="pl-PL" smtClean="0"/>
              <a:pPr/>
              <a:t>71</a:t>
            </a:fld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ymbol zastępczy zawartości 5" descr="33.7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54417" y="543955"/>
            <a:ext cx="5021639" cy="6125405"/>
          </a:xfrm>
        </p:spPr>
      </p:pic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5004048" y="1639341"/>
            <a:ext cx="4038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1600" b="1" dirty="0"/>
              <a:t>Schemat komórki plazmatycznej. </a:t>
            </a:r>
          </a:p>
          <a:p>
            <a:pPr marL="0" indent="0">
              <a:buNone/>
            </a:pPr>
            <a:r>
              <a:rPr lang="pl-PL" sz="1600" dirty="0"/>
              <a:t>Komórka plazmatyczna jest zaliczana do komórek intensywnie produkujących i wydzielających białka. Jest ona </a:t>
            </a:r>
            <a:r>
              <a:rPr lang="pl-PL" sz="1600" dirty="0" smtClean="0"/>
              <a:t>wypełniona </a:t>
            </a:r>
            <a:r>
              <a:rPr lang="pl-PL" sz="1600" dirty="0"/>
              <a:t>gęsto ułożonymi cysternami siateczki śródplazmatycznej ziarnistej, w której odbywa się biosynteza immunoglobulin. Pomiędzy cysternami występują polisomy, a w pobliżu jądra dobrze rozwinięty aparat </a:t>
            </a:r>
            <a:r>
              <a:rPr lang="pl-PL" sz="1600" dirty="0" err="1"/>
              <a:t>Golgiego</a:t>
            </a:r>
            <a:r>
              <a:rPr lang="pl-PL" sz="1600" dirty="0"/>
              <a:t>; </a:t>
            </a:r>
          </a:p>
          <a:p>
            <a:pPr marL="0" indent="0">
              <a:buNone/>
            </a:pPr>
            <a:r>
              <a:rPr lang="pl-PL" sz="1600" dirty="0" err="1"/>
              <a:t>aG</a:t>
            </a:r>
            <a:r>
              <a:rPr lang="pl-PL" sz="1600" dirty="0"/>
              <a:t> - aparat </a:t>
            </a:r>
            <a:r>
              <a:rPr lang="pl-PL" sz="1600" dirty="0" err="1"/>
              <a:t>Golgiego</a:t>
            </a:r>
            <a:r>
              <a:rPr lang="pl-PL" sz="1600" dirty="0"/>
              <a:t>, c - centrum komórkowe, RER - siateczka śródplazmatyczna ziarnista </a:t>
            </a:r>
          </a:p>
          <a:p>
            <a:pPr marL="0" indent="0">
              <a:buNone/>
            </a:pPr>
            <a:endParaRPr lang="pl-PL" sz="1600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B604F-D9EC-49A4-86B9-CD559C89E3FE}" type="slidenum">
              <a:rPr lang="pl-PL" smtClean="0"/>
              <a:pPr/>
              <a:t>72</a:t>
            </a:fld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ymbol zastępczy zawartości 5" descr="33.9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94690" y="1500881"/>
            <a:ext cx="4621326" cy="4195561"/>
          </a:xfrm>
        </p:spPr>
      </p:pic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620688"/>
            <a:ext cx="4388296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l-PL" sz="1600" b="1" dirty="0" smtClean="0"/>
              <a:t>Schemat </a:t>
            </a:r>
            <a:r>
              <a:rPr lang="pl-PL" sz="1600" b="1" dirty="0"/>
              <a:t>komórki wątrobowej.  </a:t>
            </a:r>
          </a:p>
          <a:p>
            <a:pPr marL="0" indent="0">
              <a:buNone/>
            </a:pPr>
            <a:r>
              <a:rPr lang="pl-PL" sz="1600" dirty="0"/>
              <a:t>Wątroba jest odpowiedzialną za wiele różnorodnych i złożonych procesów zachodzących w organizmie. W cytoplazmie komórki wątrobowej wyróżnić można obszary zajęte przez rozgałęzione cysterny siateczki śródplazmatycznej (produkcja żółci, detoksykacja), pomiędzy którymi znajdują się ziarna glikogenu oraz obszary z siateczką </a:t>
            </a:r>
            <a:r>
              <a:rPr lang="pl-PL" sz="1600" dirty="0" err="1" smtClean="0"/>
              <a:t>sródplazmatyczną</a:t>
            </a:r>
            <a:r>
              <a:rPr lang="pl-PL" sz="1600" dirty="0" smtClean="0"/>
              <a:t> ziarnistą </a:t>
            </a:r>
            <a:r>
              <a:rPr lang="pl-PL" sz="1600" dirty="0"/>
              <a:t>(produkcja białek wydzielanych do krążenia). Powierzchnia komórki zwrócona do przestrzeni </a:t>
            </a:r>
            <a:r>
              <a:rPr lang="pl-PL" sz="1600" dirty="0" err="1"/>
              <a:t>Dissego</a:t>
            </a:r>
            <a:r>
              <a:rPr lang="pl-PL" sz="1600" dirty="0"/>
              <a:t> pokryta jest mikrokosmkami (zwiększenie powierzchni wymiany), natomiast powierzchnie sąsiadujących ze sobą komórek mają wpuklenia pokryte mikrokosmkami, które formują kanalik żółciowy. Ponadto w cytoplazmie znajdują się ziarenka </a:t>
            </a:r>
            <a:r>
              <a:rPr lang="pl-PL" sz="1600" dirty="0" err="1"/>
              <a:t>lipofuscyny</a:t>
            </a:r>
            <a:r>
              <a:rPr lang="pl-PL" sz="1600" dirty="0"/>
              <a:t>, krople tłuszczu oraz bardzo liczne mitochondria dostarczające energii do przemian zachodzących w komórce; </a:t>
            </a:r>
            <a:r>
              <a:rPr lang="pl-PL" sz="1600" dirty="0" err="1"/>
              <a:t>aG</a:t>
            </a:r>
            <a:r>
              <a:rPr lang="pl-PL" sz="1600" dirty="0"/>
              <a:t> - aparat </a:t>
            </a:r>
            <a:r>
              <a:rPr lang="pl-PL" sz="1600" dirty="0" err="1"/>
              <a:t>Golgiego</a:t>
            </a:r>
            <a:r>
              <a:rPr lang="pl-PL" sz="1600" dirty="0"/>
              <a:t>, </a:t>
            </a:r>
            <a:r>
              <a:rPr lang="pl-PL" sz="1600" dirty="0" err="1"/>
              <a:t>kJ</a:t>
            </a:r>
            <a:r>
              <a:rPr lang="pl-PL" sz="1600" dirty="0"/>
              <a:t> - krople lipidowe, g - glikogen, </a:t>
            </a:r>
            <a:r>
              <a:rPr lang="pl-PL" sz="1600" dirty="0" err="1"/>
              <a:t>zl</a:t>
            </a:r>
            <a:r>
              <a:rPr lang="pl-PL" sz="1600" dirty="0"/>
              <a:t>- ziarenko </a:t>
            </a:r>
            <a:r>
              <a:rPr lang="pl-PL" sz="1600" dirty="0" err="1"/>
              <a:t>lipofuscyny</a:t>
            </a:r>
            <a:r>
              <a:rPr lang="pl-PL" sz="1600" dirty="0"/>
              <a:t>, L-lizosomy, RES _ siateczka śródplazmatyczna gładka, RER - siateczka śródplazmatyczna ziarnista </a:t>
            </a:r>
          </a:p>
          <a:p>
            <a:pPr marL="0" indent="0">
              <a:buNone/>
            </a:pPr>
            <a:endParaRPr lang="pl-PL" sz="1600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B604F-D9EC-49A4-86B9-CD559C89E3FE}" type="slidenum">
              <a:rPr lang="pl-PL" smtClean="0"/>
              <a:pPr/>
              <a:t>73</a:t>
            </a:fld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ymbol zastępczy zawartości 5" descr="33.10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57083" y="908720"/>
            <a:ext cx="4990156" cy="4608512"/>
          </a:xfrm>
        </p:spPr>
      </p:pic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5076056" y="1600200"/>
            <a:ext cx="4038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1600" b="1" dirty="0" smtClean="0"/>
              <a:t>Schemat </a:t>
            </a:r>
            <a:r>
              <a:rPr lang="pl-PL" sz="1600" b="1" dirty="0"/>
              <a:t>komórki warstwy </a:t>
            </a:r>
            <a:r>
              <a:rPr lang="pl-PL" sz="1600" b="1" dirty="0" err="1"/>
              <a:t>kłębuszkowatej</a:t>
            </a:r>
            <a:r>
              <a:rPr lang="pl-PL" sz="1600" b="1" dirty="0"/>
              <a:t> nadnercza. </a:t>
            </a:r>
          </a:p>
          <a:p>
            <a:pPr marL="0" indent="0">
              <a:buNone/>
            </a:pPr>
            <a:r>
              <a:rPr lang="pl-PL" sz="1600" dirty="0"/>
              <a:t>Cechą charakterystyczną komórki jest bardzo dobrze rozwinięta siateczka śródplazmatyczna gładka będąca w bliskim kontakcie z mitochondriami i kroplami tłuszczu. Struktury te są odpowiedzialne za wytwarzanie hormonów steroidowych, głównie </a:t>
            </a:r>
            <a:r>
              <a:rPr lang="pl-PL" sz="1600" dirty="0" err="1"/>
              <a:t>deoksykortykosteronu</a:t>
            </a:r>
            <a:r>
              <a:rPr lang="pl-PL" sz="1600" dirty="0"/>
              <a:t> i aldosteronu; </a:t>
            </a:r>
          </a:p>
          <a:p>
            <a:pPr marL="0" indent="0">
              <a:buNone/>
            </a:pPr>
            <a:r>
              <a:rPr lang="pl-PL" sz="1600" dirty="0" err="1"/>
              <a:t>kl</a:t>
            </a:r>
            <a:r>
              <a:rPr lang="pl-PL" sz="1600" dirty="0"/>
              <a:t>- krople lipidowe, RES - siateczka śródplazmatyczna gładka, </a:t>
            </a:r>
            <a:r>
              <a:rPr lang="pl-PL" sz="1600" dirty="0" err="1"/>
              <a:t>zl</a:t>
            </a:r>
            <a:r>
              <a:rPr lang="pl-PL" sz="1600" dirty="0"/>
              <a:t>- ziarenko </a:t>
            </a:r>
            <a:r>
              <a:rPr lang="pl-PL" sz="1600" dirty="0" err="1"/>
              <a:t>lipofuscyny</a:t>
            </a:r>
            <a:r>
              <a:rPr lang="pl-PL" sz="1600" dirty="0"/>
              <a:t>, </a:t>
            </a:r>
            <a:r>
              <a:rPr lang="pl-PL" sz="1600" dirty="0" err="1"/>
              <a:t>aG</a:t>
            </a:r>
            <a:r>
              <a:rPr lang="pl-PL" sz="1600" dirty="0"/>
              <a:t> - aparat </a:t>
            </a:r>
            <a:r>
              <a:rPr lang="pl-PL" sz="1600" dirty="0" err="1"/>
              <a:t>Golgiego</a:t>
            </a:r>
            <a:r>
              <a:rPr lang="pl-PL" sz="1600" dirty="0"/>
              <a:t>, g- glikogen </a:t>
            </a:r>
          </a:p>
          <a:p>
            <a:pPr>
              <a:buNone/>
            </a:pPr>
            <a:endParaRPr lang="pl-PL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B604F-D9EC-49A4-86B9-CD559C89E3FE}" type="slidenum">
              <a:rPr lang="pl-PL" smtClean="0"/>
              <a:pPr/>
              <a:t>74</a:t>
            </a:fld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ymbol zastępczy zawartości 5" descr="33.11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1196752"/>
            <a:ext cx="4739012" cy="4369498"/>
          </a:xfrm>
        </p:spPr>
      </p:pic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781872" y="2071389"/>
            <a:ext cx="4038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1600" b="1" dirty="0" smtClean="0"/>
              <a:t>Komórka </a:t>
            </a:r>
            <a:r>
              <a:rPr lang="pl-PL" sz="1600" b="1" dirty="0"/>
              <a:t>strefy </a:t>
            </a:r>
            <a:r>
              <a:rPr lang="pl-PL" sz="1600" b="1" dirty="0" err="1"/>
              <a:t>pasmowatej</a:t>
            </a:r>
            <a:r>
              <a:rPr lang="pl-PL" sz="1600" b="1" dirty="0"/>
              <a:t> nadnercza. </a:t>
            </a:r>
          </a:p>
          <a:p>
            <a:pPr marL="0" indent="0">
              <a:buNone/>
            </a:pPr>
            <a:r>
              <a:rPr lang="pl-PL" sz="1600" dirty="0"/>
              <a:t>Schemat budowy komórki podobny jest do komórki warstwy </a:t>
            </a:r>
            <a:r>
              <a:rPr lang="pl-PL" sz="1600" dirty="0" err="1"/>
              <a:t>kłębuszkowatej</a:t>
            </a:r>
            <a:r>
              <a:rPr lang="pl-PL" sz="1600" dirty="0"/>
              <a:t>. W komórce tej zwracają uwagę tzw. mitochondria </a:t>
            </a:r>
            <a:r>
              <a:rPr lang="pl-PL" sz="1600" dirty="0" err="1"/>
              <a:t>tubularne</a:t>
            </a:r>
            <a:r>
              <a:rPr lang="pl-PL" sz="1600" dirty="0"/>
              <a:t>. Produkuje ona głównie kortyzon, kortyzol i kortykosteron; </a:t>
            </a:r>
          </a:p>
          <a:p>
            <a:pPr marL="0" indent="0">
              <a:buNone/>
            </a:pPr>
            <a:r>
              <a:rPr lang="pl-PL" sz="1600" dirty="0"/>
              <a:t>M - mitochondria, </a:t>
            </a:r>
            <a:r>
              <a:rPr lang="pl-PL" sz="1600" dirty="0" err="1"/>
              <a:t>kl</a:t>
            </a:r>
            <a:r>
              <a:rPr lang="pl-PL" sz="1600" dirty="0"/>
              <a:t>- krople lipidowe, L-lizosomy, </a:t>
            </a:r>
            <a:r>
              <a:rPr lang="pl-PL" sz="1600" dirty="0" err="1"/>
              <a:t>zl</a:t>
            </a:r>
            <a:r>
              <a:rPr lang="pl-PL" sz="1600" dirty="0"/>
              <a:t>- ziarenko </a:t>
            </a:r>
            <a:r>
              <a:rPr lang="pl-PL" sz="1600" dirty="0" err="1"/>
              <a:t>lipofuscyny</a:t>
            </a:r>
            <a:r>
              <a:rPr lang="pl-PL" sz="1600" dirty="0"/>
              <a:t>, RER - siateczka śródplazmatyczna ziarnista, RES - siateczka śródplazmatyczna gładka </a:t>
            </a:r>
          </a:p>
          <a:p>
            <a:pPr>
              <a:buNone/>
            </a:pPr>
            <a:endParaRPr lang="pl-PL" sz="1600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B604F-D9EC-49A4-86B9-CD559C89E3FE}" type="slidenum">
              <a:rPr lang="pl-PL" smtClean="0"/>
              <a:pPr/>
              <a:t>75</a:t>
            </a:fld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ymbol zastępczy zawartości 5" descr="33.13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-22718" y="773252"/>
            <a:ext cx="5170782" cy="5069791"/>
          </a:xfrm>
        </p:spPr>
      </p:pic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5069904" y="1412776"/>
            <a:ext cx="4038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1600" b="1" dirty="0" smtClean="0"/>
              <a:t>Schemat </a:t>
            </a:r>
            <a:r>
              <a:rPr lang="pl-PL" sz="1600" b="1" dirty="0"/>
              <a:t>komórki kanalika nerkowego drugiego rzędu. </a:t>
            </a:r>
          </a:p>
          <a:p>
            <a:pPr marL="0" indent="0">
              <a:buNone/>
            </a:pPr>
            <a:r>
              <a:rPr lang="pl-PL" sz="1600" dirty="0"/>
              <a:t>Czynność tej komórki jest związana z regulacją </a:t>
            </a:r>
            <a:r>
              <a:rPr lang="pl-PL" sz="1600" dirty="0" err="1" smtClean="0"/>
              <a:t>wodnoelektrolitową</a:t>
            </a:r>
            <a:r>
              <a:rPr lang="pl-PL" sz="1600" dirty="0"/>
              <a:t>. Omawiana komórka różni się od komórki kanalika głównego nerki brakiem wyraźnie wykształconych mikrokosmków. Ma ona natomiast podobnie rozmieszczone </a:t>
            </a:r>
            <a:r>
              <a:rPr lang="pl-PL" sz="1600" dirty="0" smtClean="0"/>
              <a:t>mitochondria </a:t>
            </a:r>
            <a:r>
              <a:rPr lang="pl-PL" sz="1600" dirty="0"/>
              <a:t>leżące pomiędzy wpukleniami </a:t>
            </a:r>
            <a:r>
              <a:rPr lang="pl-PL" sz="1600" dirty="0" err="1"/>
              <a:t>plazmolemy</a:t>
            </a:r>
            <a:r>
              <a:rPr lang="pl-PL" sz="1600" dirty="0"/>
              <a:t> części </a:t>
            </a:r>
            <a:r>
              <a:rPr lang="pl-PL" sz="1600" dirty="0" err="1"/>
              <a:t>przypodstawnej</a:t>
            </a:r>
            <a:r>
              <a:rPr lang="pl-PL" sz="1600" dirty="0"/>
              <a:t> komórki. W komórce znajdują się liczne duże lizosomy, ciałka </a:t>
            </a:r>
            <a:r>
              <a:rPr lang="pl-PL" sz="1600" dirty="0" err="1"/>
              <a:t>wielopęcherzykowe</a:t>
            </a:r>
            <a:r>
              <a:rPr lang="pl-PL" sz="1600" dirty="0"/>
              <a:t> oraz drobne wakuole siateczki śródplazmatycznej gładkiej; </a:t>
            </a:r>
          </a:p>
          <a:p>
            <a:pPr marL="0" indent="0">
              <a:buNone/>
            </a:pPr>
            <a:r>
              <a:rPr lang="pl-PL" sz="1600" dirty="0" err="1"/>
              <a:t>aG</a:t>
            </a:r>
            <a:r>
              <a:rPr lang="pl-PL" sz="1600" dirty="0"/>
              <a:t> - aparat </a:t>
            </a:r>
            <a:r>
              <a:rPr lang="pl-PL" sz="1600" dirty="0" err="1"/>
              <a:t>Golgiego</a:t>
            </a:r>
            <a:r>
              <a:rPr lang="pl-PL" sz="1600" dirty="0"/>
              <a:t>, L - lizosomy, cv - ciałka </a:t>
            </a:r>
            <a:r>
              <a:rPr lang="pl-PL" sz="1600" dirty="0" err="1"/>
              <a:t>wielopęcherzykowe</a:t>
            </a:r>
            <a:r>
              <a:rPr lang="pl-PL" sz="1600" dirty="0"/>
              <a:t> 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B604F-D9EC-49A4-86B9-CD559C89E3FE}" type="slidenum">
              <a:rPr lang="pl-PL" smtClean="0"/>
              <a:pPr/>
              <a:t>76</a:t>
            </a:fld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ymbol zastępczy zawartości 5" descr="33.14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91365"/>
            <a:ext cx="4427984" cy="6744011"/>
          </a:xfrm>
        </p:spPr>
      </p:pic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pl-PL" sz="1700" b="1" dirty="0" smtClean="0"/>
              <a:t>Schemat </a:t>
            </a:r>
            <a:r>
              <a:rPr lang="pl-PL" sz="1700" b="1" dirty="0"/>
              <a:t>komórki warstwy kolczystej naskórka. </a:t>
            </a:r>
          </a:p>
          <a:p>
            <a:pPr marL="0" indent="0">
              <a:buNone/>
            </a:pPr>
            <a:r>
              <a:rPr lang="pl-PL" sz="1700" dirty="0"/>
              <a:t>Komórki tej warstwy są bogate w wiązki </a:t>
            </a:r>
            <a:r>
              <a:rPr lang="pl-PL" sz="1700" dirty="0" err="1"/>
              <a:t>filamentów</a:t>
            </a:r>
            <a:r>
              <a:rPr lang="pl-PL" sz="1700" dirty="0"/>
              <a:t> biegnące równolegle do powierzchni skóry. W okolicy aparatu </a:t>
            </a:r>
            <a:r>
              <a:rPr lang="pl-PL" sz="1700" dirty="0" err="1"/>
              <a:t>Golgiego</a:t>
            </a:r>
            <a:r>
              <a:rPr lang="pl-PL" sz="1700" dirty="0"/>
              <a:t> występują ziarenka, których zawartość uwalniana jest do przestrzeni międzykomórkowej. Komórki łączą się ze sobą za pomocą bardzo licznych desmosomów; </a:t>
            </a:r>
          </a:p>
          <a:p>
            <a:pPr marL="0" indent="0">
              <a:buNone/>
            </a:pPr>
            <a:r>
              <a:rPr lang="pl-PL" sz="1700" dirty="0" err="1"/>
              <a:t>mf</a:t>
            </a:r>
            <a:r>
              <a:rPr lang="pl-PL" sz="1700" dirty="0"/>
              <a:t> - wiązki </a:t>
            </a:r>
            <a:r>
              <a:rPr lang="pl-PL" sz="1700" dirty="0" err="1"/>
              <a:t>filamentów</a:t>
            </a:r>
            <a:r>
              <a:rPr lang="pl-PL" sz="1700" dirty="0"/>
              <a:t>, d - desmosomy, Z - ziarenka wydzielnicze, </a:t>
            </a:r>
            <a:r>
              <a:rPr lang="pl-PL" sz="1700" dirty="0" err="1"/>
              <a:t>aG</a:t>
            </a:r>
            <a:r>
              <a:rPr lang="pl-PL" sz="1700" dirty="0"/>
              <a:t> - aparat </a:t>
            </a:r>
            <a:r>
              <a:rPr lang="pl-PL" sz="1700" dirty="0" err="1"/>
              <a:t>Golgiego</a:t>
            </a:r>
            <a:r>
              <a:rPr lang="pl-PL" sz="1700" dirty="0"/>
              <a:t> </a:t>
            </a:r>
          </a:p>
          <a:p>
            <a:pPr marL="0" indent="0">
              <a:buNone/>
            </a:pPr>
            <a:endParaRPr lang="pl-PL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B604F-D9EC-49A4-86B9-CD559C89E3FE}" type="slidenum">
              <a:rPr lang="pl-PL" smtClean="0"/>
              <a:pPr/>
              <a:t>77</a:t>
            </a:fld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ymbol zastępczy zawartości 5" descr="33.15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313476" y="0"/>
            <a:ext cx="4223576" cy="6753190"/>
          </a:xfrm>
        </p:spPr>
      </p:pic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919261"/>
            <a:ext cx="4038600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l-PL" sz="1600" b="1" dirty="0"/>
              <a:t>Schemat komórki nerwowej. </a:t>
            </a:r>
          </a:p>
          <a:p>
            <a:pPr marL="0" indent="0">
              <a:buNone/>
            </a:pPr>
            <a:r>
              <a:rPr lang="pl-PL" sz="1600" dirty="0"/>
              <a:t>Cechą charakterystyczną komórki nerwowej jest jej zdolność do przekazywania i odbierania impulsów nerwowych. W ciele komórkowym oraz w dendrytach występują cysterny siateczki śród plazmatycznej ziarnistej, rybosomy, </a:t>
            </a:r>
            <a:r>
              <a:rPr lang="pl-PL" sz="1600" dirty="0" smtClean="0"/>
              <a:t>mitochondria</a:t>
            </a:r>
            <a:r>
              <a:rPr lang="pl-PL" sz="1600" dirty="0"/>
              <a:t>, </a:t>
            </a:r>
            <a:r>
              <a:rPr lang="pl-PL" sz="1600" dirty="0" err="1"/>
              <a:t>neurotubule</a:t>
            </a:r>
            <a:r>
              <a:rPr lang="pl-PL" sz="1600" dirty="0"/>
              <a:t> i </a:t>
            </a:r>
            <a:r>
              <a:rPr lang="pl-PL" sz="1600" dirty="0" err="1"/>
              <a:t>neurofilamenty</a:t>
            </a:r>
            <a:r>
              <a:rPr lang="pl-PL" sz="1600" dirty="0"/>
              <a:t>. Pęcherzyk i z prekursorami niektórych neurotransmiterów wytworzone w obrębie ciała komórkowego są przenoszone wzdłuż neurytu do zakończenia synaptycznego. Za ruch ich odpowiedzialny jest system </a:t>
            </a:r>
            <a:r>
              <a:rPr lang="pl-PL" sz="1600" dirty="0" err="1"/>
              <a:t>mikrotubul</a:t>
            </a:r>
            <a:r>
              <a:rPr lang="pl-PL" sz="1600" dirty="0"/>
              <a:t> i </a:t>
            </a:r>
            <a:r>
              <a:rPr lang="pl-PL" sz="1600" dirty="0" err="1"/>
              <a:t>filamentów</a:t>
            </a:r>
            <a:r>
              <a:rPr lang="pl-PL" sz="1600" dirty="0"/>
              <a:t>. Na powierzchni presynaptycznej pęcherzyki uwalniają swoją zawartość na drodze </a:t>
            </a:r>
            <a:r>
              <a:rPr lang="pl-PL" sz="1600" dirty="0" err="1"/>
              <a:t>egzocytozy</a:t>
            </a:r>
            <a:r>
              <a:rPr lang="pl-PL" sz="1600" dirty="0"/>
              <a:t>: </a:t>
            </a:r>
            <a:r>
              <a:rPr lang="pl-PL" sz="1600" dirty="0" err="1"/>
              <a:t>zl</a:t>
            </a:r>
            <a:r>
              <a:rPr lang="pl-PL" sz="1600" dirty="0"/>
              <a:t> - ziarenko </a:t>
            </a:r>
            <a:r>
              <a:rPr lang="pl-PL" sz="1600" dirty="0" err="1"/>
              <a:t>lipofuscyny</a:t>
            </a:r>
            <a:r>
              <a:rPr lang="pl-PL" sz="1600" dirty="0"/>
              <a:t>, D - dendryt. A - akson, S - zakończenie synaptyczne, nt - </a:t>
            </a:r>
            <a:r>
              <a:rPr lang="pl-PL" sz="1600" dirty="0" err="1"/>
              <a:t>mikrotubule</a:t>
            </a:r>
            <a:r>
              <a:rPr lang="pl-PL" sz="1600" dirty="0"/>
              <a:t>, </a:t>
            </a:r>
            <a:r>
              <a:rPr lang="pl-PL" sz="1600" dirty="0" err="1"/>
              <a:t>nf</a:t>
            </a:r>
            <a:r>
              <a:rPr lang="pl-PL" sz="1600" dirty="0"/>
              <a:t> - </a:t>
            </a:r>
            <a:r>
              <a:rPr lang="pl-PL" sz="1600" dirty="0" err="1"/>
              <a:t>neurofilamenty</a:t>
            </a:r>
            <a:r>
              <a:rPr lang="pl-PL" sz="1600" dirty="0"/>
              <a:t>, </a:t>
            </a:r>
            <a:r>
              <a:rPr lang="pl-PL" sz="1600" dirty="0" err="1"/>
              <a:t>aG</a:t>
            </a:r>
            <a:r>
              <a:rPr lang="pl-PL" sz="1600" dirty="0"/>
              <a:t> - aparat </a:t>
            </a:r>
            <a:r>
              <a:rPr lang="pl-PL" sz="1600" dirty="0" err="1"/>
              <a:t>Golgiego</a:t>
            </a:r>
            <a:r>
              <a:rPr lang="pl-PL" sz="1600" dirty="0"/>
              <a:t>, L - lizosomy </a:t>
            </a:r>
          </a:p>
          <a:p>
            <a:pPr marL="0" indent="0">
              <a:buNone/>
            </a:pPr>
            <a:endParaRPr lang="pl-PL" sz="1600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B604F-D9EC-49A4-86B9-CD559C89E3FE}" type="slidenum">
              <a:rPr lang="pl-PL" smtClean="0"/>
              <a:pPr/>
              <a:t>78</a:t>
            </a:fld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0" y="188640"/>
            <a:ext cx="9144000" cy="1728192"/>
          </a:xfrm>
        </p:spPr>
        <p:txBody>
          <a:bodyPr>
            <a:norm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pl-PL" sz="4000" b="1" cap="all" dirty="0" smtClean="0">
                <a:ln/>
                <a:solidFill>
                  <a:srgbClr val="00B05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Komórki </a:t>
            </a:r>
            <a:br>
              <a:rPr lang="pl-PL" sz="4000" b="1" cap="all" dirty="0" smtClean="0">
                <a:ln/>
                <a:solidFill>
                  <a:srgbClr val="00B05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</a:br>
            <a:r>
              <a:rPr lang="pl-PL" sz="4000" b="1" cap="all" dirty="0" smtClean="0">
                <a:ln/>
                <a:solidFill>
                  <a:srgbClr val="00B05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wydzielające</a:t>
            </a:r>
            <a:endParaRPr lang="pl-PL" sz="4000" b="1" cap="all" dirty="0">
              <a:ln/>
              <a:solidFill>
                <a:srgbClr val="00B05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B604F-D9EC-49A4-86B9-CD559C89E3FE}" type="slidenum">
              <a:rPr lang="pl-PL" smtClean="0"/>
              <a:pPr/>
              <a:t>79</a:t>
            </a:fld>
            <a:endParaRPr lang="pl-PL"/>
          </a:p>
        </p:txBody>
      </p:sp>
      <p:sp>
        <p:nvSpPr>
          <p:cNvPr id="5" name="pole tekstowe 4"/>
          <p:cNvSpPr txBox="1"/>
          <p:nvPr/>
        </p:nvSpPr>
        <p:spPr>
          <a:xfrm>
            <a:off x="971600" y="1924084"/>
            <a:ext cx="7776864" cy="4601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pl-PL" b="1" dirty="0" smtClean="0"/>
              <a:t>Cechy wspólne:</a:t>
            </a:r>
            <a:r>
              <a:rPr lang="pl-PL" i="1" dirty="0" smtClean="0"/>
              <a:t> </a:t>
            </a:r>
          </a:p>
          <a:p>
            <a:pPr>
              <a:buSzPct val="80000"/>
              <a:buBlip>
                <a:blip r:embed="rId3"/>
              </a:buBlip>
            </a:pPr>
            <a:r>
              <a:rPr lang="pl-PL" i="1" dirty="0" smtClean="0"/>
              <a:t> </a:t>
            </a:r>
            <a:r>
              <a:rPr lang="pl-PL" b="1" i="1" dirty="0" smtClean="0">
                <a:solidFill>
                  <a:srgbClr val="00B050"/>
                </a:solidFill>
              </a:rPr>
              <a:t>Wydzielające białka:</a:t>
            </a:r>
          </a:p>
          <a:p>
            <a:pPr>
              <a:buSzPct val="80000"/>
              <a:buFont typeface="Wingdings" pitchFamily="2" charset="2"/>
              <a:buChar char="Ø"/>
            </a:pPr>
            <a:r>
              <a:rPr lang="pl-PL" dirty="0" smtClean="0"/>
              <a:t>  duże jądra,</a:t>
            </a:r>
          </a:p>
          <a:p>
            <a:pPr>
              <a:buSzPct val="80000"/>
              <a:buFont typeface="Wingdings" pitchFamily="2" charset="2"/>
              <a:buChar char="Ø"/>
            </a:pPr>
            <a:r>
              <a:rPr lang="pl-PL" dirty="0" smtClean="0"/>
              <a:t>  dobrze rozwinięta siateczka śródplazmatyczne ziarnista,</a:t>
            </a:r>
          </a:p>
          <a:p>
            <a:pPr>
              <a:buSzPct val="80000"/>
              <a:buFont typeface="Wingdings" pitchFamily="2" charset="2"/>
              <a:buChar char="Ø"/>
            </a:pPr>
            <a:r>
              <a:rPr lang="pl-PL" dirty="0" smtClean="0"/>
              <a:t>  wyraźne spolaryzowanie komórki z siateczką </a:t>
            </a:r>
            <a:r>
              <a:rPr lang="pl-PL" dirty="0" err="1" smtClean="0"/>
              <a:t>środplazmatyczną</a:t>
            </a:r>
            <a:r>
              <a:rPr lang="pl-PL" dirty="0" smtClean="0"/>
              <a:t> ziarnista             w części podstawnej,</a:t>
            </a:r>
          </a:p>
          <a:p>
            <a:pPr>
              <a:buSzPct val="80000"/>
              <a:buFont typeface="Wingdings" pitchFamily="2" charset="2"/>
              <a:buChar char="Ø"/>
            </a:pPr>
            <a:r>
              <a:rPr lang="pl-PL" dirty="0" smtClean="0"/>
              <a:t> część szczytowa zawierająca ziarna wypełnione białkami, które są przygotowane do wydzielania na drodze </a:t>
            </a:r>
            <a:r>
              <a:rPr lang="pl-PL" dirty="0" err="1" smtClean="0"/>
              <a:t>egzocytozy</a:t>
            </a:r>
            <a:r>
              <a:rPr lang="pl-PL" dirty="0" smtClean="0"/>
              <a:t>,</a:t>
            </a:r>
          </a:p>
          <a:p>
            <a:pPr>
              <a:buSzPct val="80000"/>
              <a:buFont typeface="Wingdings" pitchFamily="2" charset="2"/>
              <a:buChar char="Ø"/>
            </a:pPr>
            <a:r>
              <a:rPr lang="pl-PL" b="1" dirty="0" smtClean="0"/>
              <a:t> </a:t>
            </a:r>
            <a:r>
              <a:rPr lang="pl-PL" b="1" i="1" dirty="0" smtClean="0">
                <a:solidFill>
                  <a:srgbClr val="00B050"/>
                </a:solidFill>
              </a:rPr>
              <a:t>Wydzielające śluz</a:t>
            </a:r>
            <a:r>
              <a:rPr lang="pl-PL" dirty="0" smtClean="0"/>
              <a:t> (komórki kubkowe tworzące skupienia lub występujące pomiędzy komórkami nabłonka): </a:t>
            </a:r>
          </a:p>
          <a:p>
            <a:pPr>
              <a:buSzPct val="80000"/>
              <a:buFont typeface="Wingdings" pitchFamily="2" charset="2"/>
              <a:buChar char="Ø"/>
            </a:pPr>
            <a:r>
              <a:rPr lang="pl-PL" dirty="0" smtClean="0"/>
              <a:t> dobrze rozwinięta </a:t>
            </a:r>
            <a:r>
              <a:rPr lang="pl-PL" dirty="0" err="1" smtClean="0"/>
              <a:t>przypodstawna</a:t>
            </a:r>
            <a:r>
              <a:rPr lang="pl-PL" dirty="0" smtClean="0"/>
              <a:t> siateczka śródplazmatyczne ziarnista,</a:t>
            </a:r>
          </a:p>
          <a:p>
            <a:pPr>
              <a:buFont typeface="Wingdings" pitchFamily="2" charset="2"/>
              <a:buChar char="Ø"/>
            </a:pPr>
            <a:r>
              <a:rPr lang="pl-PL" dirty="0" smtClean="0"/>
              <a:t> dobrze rozwinięty aparat </a:t>
            </a:r>
            <a:r>
              <a:rPr lang="pl-PL" dirty="0" err="1" smtClean="0"/>
              <a:t>Golgiego</a:t>
            </a:r>
            <a:r>
              <a:rPr lang="pl-PL" dirty="0" smtClean="0"/>
              <a:t>,</a:t>
            </a:r>
          </a:p>
          <a:p>
            <a:pPr>
              <a:buFont typeface="Wingdings" pitchFamily="2" charset="2"/>
              <a:buChar char="Ø"/>
            </a:pPr>
            <a:r>
              <a:rPr lang="pl-PL" dirty="0" smtClean="0"/>
              <a:t> duże ziarna (zawierające śluz) w szczytowej części komórki.</a:t>
            </a:r>
          </a:p>
          <a:p>
            <a:pPr>
              <a:buSzPct val="80000"/>
              <a:buBlip>
                <a:blip r:embed="rId3"/>
              </a:buBlip>
            </a:pPr>
            <a:endParaRPr lang="pl-PL" dirty="0" smtClean="0"/>
          </a:p>
          <a:p>
            <a:pPr>
              <a:buSzPct val="80000"/>
              <a:buBlip>
                <a:blip r:embed="rId3"/>
              </a:buBlip>
            </a:pPr>
            <a:endParaRPr lang="pl-PL" dirty="0" smtClean="0"/>
          </a:p>
          <a:p>
            <a:pPr>
              <a:buSzPct val="80000"/>
              <a:buBlip>
                <a:blip r:embed="rId3"/>
              </a:buBlip>
            </a:pPr>
            <a:endParaRPr lang="pl-PL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 descr="korekta jelitoaksolotla40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ytuł 1"/>
          <p:cNvSpPr txBox="1">
            <a:spLocks/>
          </p:cNvSpPr>
          <p:nvPr/>
        </p:nvSpPr>
        <p:spPr>
          <a:xfrm>
            <a:off x="0" y="5949280"/>
            <a:ext cx="9144000" cy="908720"/>
          </a:xfrm>
          <a:prstGeom prst="rect">
            <a:avLst/>
          </a:prstGeom>
          <a:gradFill flip="none" rotWithShape="1">
            <a:gsLst>
              <a:gs pos="10000">
                <a:srgbClr val="FFEFD1">
                  <a:alpha val="23000"/>
                </a:srgbClr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  <a:tileRect/>
          </a:gradFill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</a:pPr>
            <a:r>
              <a:rPr lang="pl-PL" sz="2800" dirty="0" smtClean="0"/>
              <a:t>1. Jelito aksolotla – </a:t>
            </a:r>
            <a:r>
              <a:rPr lang="pl-PL" sz="2800" dirty="0" err="1" smtClean="0"/>
              <a:t>enterocyty</a:t>
            </a:r>
            <a:endParaRPr kumimoji="0" lang="pl-PL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B604F-D9EC-49A4-86B9-CD559C89E3FE}" type="slidenum">
              <a:rPr lang="pl-PL" smtClean="0"/>
              <a:pPr/>
              <a:t>8</a:t>
            </a:fld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0" y="116632"/>
            <a:ext cx="9144000" cy="1728192"/>
          </a:xfrm>
        </p:spPr>
        <p:txBody>
          <a:bodyPr>
            <a:norm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pl-PL" sz="4000" b="1" cap="all" dirty="0" smtClean="0">
                <a:ln/>
                <a:solidFill>
                  <a:srgbClr val="00B05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Komórki </a:t>
            </a:r>
            <a:br>
              <a:rPr lang="pl-PL" sz="4000" b="1" cap="all" dirty="0" smtClean="0">
                <a:ln/>
                <a:solidFill>
                  <a:srgbClr val="00B05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</a:br>
            <a:r>
              <a:rPr lang="pl-PL" sz="4000" b="1" cap="all" dirty="0" smtClean="0">
                <a:ln/>
                <a:solidFill>
                  <a:srgbClr val="00B05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wydzielające</a:t>
            </a:r>
            <a:endParaRPr lang="pl-PL" sz="4000" b="1" cap="all" dirty="0">
              <a:ln/>
              <a:solidFill>
                <a:srgbClr val="00B05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B604F-D9EC-49A4-86B9-CD559C89E3FE}" type="slidenum">
              <a:rPr lang="pl-PL" smtClean="0"/>
              <a:pPr/>
              <a:t>80</a:t>
            </a:fld>
            <a:endParaRPr lang="pl-PL"/>
          </a:p>
        </p:txBody>
      </p:sp>
      <p:sp>
        <p:nvSpPr>
          <p:cNvPr id="5" name="pole tekstowe 4"/>
          <p:cNvSpPr txBox="1"/>
          <p:nvPr/>
        </p:nvSpPr>
        <p:spPr>
          <a:xfrm>
            <a:off x="971600" y="1858173"/>
            <a:ext cx="7776864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pl-PL" b="1" dirty="0" smtClean="0"/>
              <a:t>Cechy wspólne:</a:t>
            </a:r>
            <a:r>
              <a:rPr lang="pl-PL" i="1" dirty="0" smtClean="0"/>
              <a:t> </a:t>
            </a:r>
          </a:p>
          <a:p>
            <a:pPr>
              <a:buSzPct val="80000"/>
              <a:buBlip>
                <a:blip r:embed="rId3"/>
              </a:buBlip>
            </a:pPr>
            <a:r>
              <a:rPr lang="pl-PL" b="1" i="1" dirty="0" smtClean="0">
                <a:solidFill>
                  <a:srgbClr val="00B050"/>
                </a:solidFill>
              </a:rPr>
              <a:t> Wydzielające steroidy</a:t>
            </a:r>
            <a:r>
              <a:rPr lang="pl-PL" dirty="0" smtClean="0"/>
              <a:t> (organiczne związki chemiczne, których wspólną cechą jest występowanie w ich cząsteczkach szkieletu węglowego w formie czterech sprzężonych pierścieni):</a:t>
            </a:r>
          </a:p>
          <a:p>
            <a:pPr>
              <a:buSzPct val="80000"/>
              <a:buFont typeface="Wingdings" pitchFamily="2" charset="2"/>
              <a:buChar char="Ø"/>
            </a:pPr>
            <a:r>
              <a:rPr lang="pl-PL" dirty="0" smtClean="0"/>
              <a:t>  dobrze rozwinięta siateczka śródplazmatyczne gładka,</a:t>
            </a:r>
          </a:p>
          <a:p>
            <a:pPr>
              <a:buFont typeface="Wingdings" pitchFamily="2" charset="2"/>
              <a:buChar char="Ø"/>
            </a:pPr>
            <a:r>
              <a:rPr lang="pl-PL" dirty="0" smtClean="0"/>
              <a:t> obecność komórek wakuoli (wodniczek) lipidowych,</a:t>
            </a:r>
          </a:p>
          <a:p>
            <a:pPr>
              <a:spcAft>
                <a:spcPts val="600"/>
              </a:spcAft>
              <a:buFont typeface="Wingdings" pitchFamily="2" charset="2"/>
              <a:buChar char="Ø"/>
            </a:pPr>
            <a:r>
              <a:rPr lang="pl-PL" dirty="0" smtClean="0"/>
              <a:t> znaczna liczba </a:t>
            </a:r>
            <a:r>
              <a:rPr lang="pl-PL" dirty="0" err="1" smtClean="0"/>
              <a:t>mitochodriów</a:t>
            </a:r>
            <a:r>
              <a:rPr lang="pl-PL" dirty="0" smtClean="0"/>
              <a:t> z </a:t>
            </a:r>
            <a:r>
              <a:rPr lang="pl-PL" dirty="0" err="1" smtClean="0"/>
              <a:t>tubularnymi</a:t>
            </a:r>
            <a:r>
              <a:rPr lang="pl-PL" dirty="0" smtClean="0"/>
              <a:t> grzebieniami.</a:t>
            </a:r>
          </a:p>
          <a:p>
            <a:pPr>
              <a:buSzPct val="80000"/>
              <a:buBlip>
                <a:blip r:embed="rId3"/>
              </a:buBlip>
            </a:pPr>
            <a:r>
              <a:rPr lang="pl-PL" b="1" i="1" dirty="0" smtClean="0">
                <a:solidFill>
                  <a:srgbClr val="00B050"/>
                </a:solidFill>
              </a:rPr>
              <a:t>Transportujące jony</a:t>
            </a:r>
            <a:r>
              <a:rPr lang="pl-PL" dirty="0" smtClean="0"/>
              <a:t> (dzięki pompie jonowej w błonie komórkowej; źródło energii ATP) </a:t>
            </a:r>
          </a:p>
          <a:p>
            <a:pPr>
              <a:buFont typeface="Wingdings" pitchFamily="2" charset="2"/>
              <a:buChar char="Ø"/>
            </a:pPr>
            <a:r>
              <a:rPr lang="pl-PL" dirty="0" smtClean="0"/>
              <a:t> zwiększona (poprzez pofałdowanie) aktywna powierzchnia błony komórkowej,</a:t>
            </a:r>
          </a:p>
          <a:p>
            <a:pPr>
              <a:buFont typeface="Wingdings" pitchFamily="2" charset="2"/>
              <a:buChar char="Ø"/>
            </a:pPr>
            <a:r>
              <a:rPr lang="pl-PL" dirty="0" smtClean="0"/>
              <a:t> w pobliżu błony komórkowej zwiększona liczba mitochondriów (dostarczających ATP),</a:t>
            </a:r>
          </a:p>
          <a:p>
            <a:pPr>
              <a:buFont typeface="Wingdings" pitchFamily="2" charset="2"/>
              <a:buChar char="Ø"/>
            </a:pPr>
            <a:r>
              <a:rPr lang="pl-PL" dirty="0" smtClean="0"/>
              <a:t> wsteczna dyfuzja transportowanych jonów uniemożliwiona jest dzięki połączeniom zamykającym pomiędzy komórkami.</a:t>
            </a:r>
          </a:p>
          <a:p>
            <a:pPr>
              <a:buSzPct val="80000"/>
            </a:pPr>
            <a:endParaRPr lang="pl-PL" dirty="0" smtClean="0"/>
          </a:p>
          <a:p>
            <a:pPr>
              <a:buSzPct val="80000"/>
              <a:buBlip>
                <a:blip r:embed="rId3"/>
              </a:buBlip>
            </a:pPr>
            <a:endParaRPr lang="pl-PL" dirty="0" smtClean="0"/>
          </a:p>
          <a:p>
            <a:pPr>
              <a:buSzPct val="80000"/>
              <a:buBlip>
                <a:blip r:embed="rId3"/>
              </a:buBlip>
            </a:pPr>
            <a:endParaRPr lang="pl-PL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 descr="korekta k_kubkowe10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ytuł 1"/>
          <p:cNvSpPr txBox="1">
            <a:spLocks/>
          </p:cNvSpPr>
          <p:nvPr/>
        </p:nvSpPr>
        <p:spPr>
          <a:xfrm>
            <a:off x="0" y="5949280"/>
            <a:ext cx="9144000" cy="908720"/>
          </a:xfrm>
          <a:prstGeom prst="rect">
            <a:avLst/>
          </a:prstGeom>
          <a:gradFill flip="none" rotWithShape="1">
            <a:gsLst>
              <a:gs pos="10000">
                <a:srgbClr val="FFEFD1">
                  <a:alpha val="23000"/>
                </a:srgbClr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  <a:tileRect/>
          </a:gradFill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2. Jelito cienkie dwunastnica - komórki śluzowe (kubkowe)</a:t>
            </a: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>
          <a:xfrm>
            <a:off x="6553200" y="6520259"/>
            <a:ext cx="2133600" cy="365125"/>
          </a:xfrm>
        </p:spPr>
        <p:txBody>
          <a:bodyPr/>
          <a:lstStyle/>
          <a:p>
            <a:fld id="{F48B604F-D9EC-49A4-86B9-CD559C89E3FE}" type="slidenum">
              <a:rPr lang="pl-PL" smtClean="0"/>
              <a:pPr/>
              <a:t>9</a:t>
            </a:fld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1938</TotalTime>
  <Words>2973</Words>
  <Application>Microsoft Office PowerPoint</Application>
  <PresentationFormat>Pokaz na ekranie (4:3)</PresentationFormat>
  <Paragraphs>429</Paragraphs>
  <Slides>80</Slides>
  <Notes>80</Notes>
  <HiddenSlides>0</HiddenSlides>
  <MMClips>0</MMClips>
  <ScaleCrop>false</ScaleCrop>
  <HeadingPairs>
    <vt:vector size="6" baseType="variant">
      <vt:variant>
        <vt:lpstr>Motyw</vt:lpstr>
      </vt:variant>
      <vt:variant>
        <vt:i4>1</vt:i4>
      </vt:variant>
      <vt:variant>
        <vt:lpstr>Osadzone serwery OLE</vt:lpstr>
      </vt:variant>
      <vt:variant>
        <vt:i4>1</vt:i4>
      </vt:variant>
      <vt:variant>
        <vt:lpstr>Tytuły slajdów</vt:lpstr>
      </vt:variant>
      <vt:variant>
        <vt:i4>80</vt:i4>
      </vt:variant>
    </vt:vector>
  </HeadingPairs>
  <TitlesOfParts>
    <vt:vector size="82" baseType="lpstr">
      <vt:lpstr>Motyw pakietu Office</vt:lpstr>
      <vt:lpstr>Dokument programu Microsoft Office Word</vt:lpstr>
      <vt:lpstr> Biologia komórki </vt:lpstr>
      <vt:lpstr>Slajd 2</vt:lpstr>
      <vt:lpstr>Ćwiczenie nr 1 Zróżnicowanie morfologiczne i funkcjonalne komórek zwierzęcych. Organelle i ich funkcje.</vt:lpstr>
      <vt:lpstr>Slajd 4</vt:lpstr>
      <vt:lpstr>Slajd 5</vt:lpstr>
      <vt:lpstr>Slajd 6</vt:lpstr>
      <vt:lpstr>Slajd 7</vt:lpstr>
      <vt:lpstr>Slajd 8</vt:lpstr>
      <vt:lpstr>Slajd 9</vt:lpstr>
      <vt:lpstr>2. Jelito cienkie dwunastnica - komórki śluzowe (kubkowe)</vt:lpstr>
      <vt:lpstr>Slajd 11</vt:lpstr>
      <vt:lpstr>Slajd 12</vt:lpstr>
      <vt:lpstr>Slajd 13</vt:lpstr>
      <vt:lpstr>Slajd 14</vt:lpstr>
      <vt:lpstr>Slajd 15</vt:lpstr>
      <vt:lpstr>Slajd 16</vt:lpstr>
      <vt:lpstr>Slajd 17</vt:lpstr>
      <vt:lpstr>Slajd 18</vt:lpstr>
      <vt:lpstr>Slajd 19</vt:lpstr>
      <vt:lpstr>Slajd 20</vt:lpstr>
      <vt:lpstr>Slajd 21</vt:lpstr>
      <vt:lpstr>Slajd 22</vt:lpstr>
      <vt:lpstr>Slajd 23</vt:lpstr>
      <vt:lpstr>Slajd 24</vt:lpstr>
      <vt:lpstr>Slajd 25</vt:lpstr>
      <vt:lpstr>Slajd 26</vt:lpstr>
      <vt:lpstr>Slajd 27</vt:lpstr>
      <vt:lpstr>Slajd 28</vt:lpstr>
      <vt:lpstr>Slajd 29</vt:lpstr>
      <vt:lpstr>Slajd 30</vt:lpstr>
      <vt:lpstr>Slajd 31</vt:lpstr>
      <vt:lpstr>Slajd 32</vt:lpstr>
      <vt:lpstr>Slajd 33</vt:lpstr>
      <vt:lpstr>Slajd 34</vt:lpstr>
      <vt:lpstr>Slajd 35</vt:lpstr>
      <vt:lpstr>Slajd 36</vt:lpstr>
      <vt:lpstr>Slajd 37</vt:lpstr>
      <vt:lpstr>Slajd 38</vt:lpstr>
      <vt:lpstr>Slajd 39</vt:lpstr>
      <vt:lpstr>Slajd 40</vt:lpstr>
      <vt:lpstr>Slajd 41</vt:lpstr>
      <vt:lpstr>Slajd 42</vt:lpstr>
      <vt:lpstr>Slajd 43</vt:lpstr>
      <vt:lpstr>Slajd 44</vt:lpstr>
      <vt:lpstr>Slajd 45</vt:lpstr>
      <vt:lpstr>Slajd 46</vt:lpstr>
      <vt:lpstr>Slajd 47</vt:lpstr>
      <vt:lpstr>Slajd 48</vt:lpstr>
      <vt:lpstr>Komórki  wchłaniające</vt:lpstr>
      <vt:lpstr>Slajd 50</vt:lpstr>
      <vt:lpstr>Slajd 51</vt:lpstr>
      <vt:lpstr>Komórki  wchłaniające</vt:lpstr>
      <vt:lpstr>Komórki  wydzielające</vt:lpstr>
      <vt:lpstr>Slajd 54</vt:lpstr>
      <vt:lpstr>Slajd 55</vt:lpstr>
      <vt:lpstr>Slajd 56</vt:lpstr>
      <vt:lpstr>Mechanizmy wydzielania  </vt:lpstr>
      <vt:lpstr>Mechanizmy wydzielania  </vt:lpstr>
      <vt:lpstr>Mechanizmy wydzielania  </vt:lpstr>
      <vt:lpstr>Komórki  wydzielające</vt:lpstr>
      <vt:lpstr>Ultrastruktura wybranych komórek (Kawiak i wsp., „Podstawy Cytofizjologii” Wydawnictwo Naukowe PWN, Warszawa 1998) </vt:lpstr>
      <vt:lpstr>Dziękuję za uwagę</vt:lpstr>
      <vt:lpstr>Materiały dodatkowe </vt:lpstr>
      <vt:lpstr>Slajd 64</vt:lpstr>
      <vt:lpstr>Slajd 65</vt:lpstr>
      <vt:lpstr>Slajd 66</vt:lpstr>
      <vt:lpstr>Slajd 67</vt:lpstr>
      <vt:lpstr>Slajd 68</vt:lpstr>
      <vt:lpstr>Slajd 69</vt:lpstr>
      <vt:lpstr>Slajd 70</vt:lpstr>
      <vt:lpstr>Slajd 71</vt:lpstr>
      <vt:lpstr>Slajd 72</vt:lpstr>
      <vt:lpstr>Slajd 73</vt:lpstr>
      <vt:lpstr>Slajd 74</vt:lpstr>
      <vt:lpstr>Slajd 75</vt:lpstr>
      <vt:lpstr>Slajd 76</vt:lpstr>
      <vt:lpstr>Slajd 77</vt:lpstr>
      <vt:lpstr>Slajd 78</vt:lpstr>
      <vt:lpstr>Komórki  wydzielające</vt:lpstr>
      <vt:lpstr>Komórki  wydzielające</vt:lpstr>
    </vt:vector>
  </TitlesOfParts>
  <Company>UAM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Ćwiczenia nr 1. Zróżnicowanie morfologiczne i funkcjonalne komórek zwierzęcych. Organelle i ich funkcje.</dc:title>
  <dc:creator>Robert Sobkowiak</dc:creator>
  <cp:lastModifiedBy>Renia</cp:lastModifiedBy>
  <cp:revision>173</cp:revision>
  <dcterms:created xsi:type="dcterms:W3CDTF">2016-10-11T09:30:25Z</dcterms:created>
  <dcterms:modified xsi:type="dcterms:W3CDTF">2019-05-29T06:46:10Z</dcterms:modified>
</cp:coreProperties>
</file>